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72" r:id="rId3"/>
    <p:sldId id="282" r:id="rId4"/>
    <p:sldId id="328" r:id="rId5"/>
    <p:sldId id="333" r:id="rId6"/>
    <p:sldId id="307" r:id="rId7"/>
    <p:sldId id="312" r:id="rId8"/>
    <p:sldId id="340" r:id="rId9"/>
    <p:sldId id="284" r:id="rId10"/>
    <p:sldId id="293" r:id="rId11"/>
    <p:sldId id="303" r:id="rId12"/>
    <p:sldId id="302" r:id="rId13"/>
    <p:sldId id="304" r:id="rId14"/>
    <p:sldId id="306" r:id="rId15"/>
    <p:sldId id="289" r:id="rId16"/>
    <p:sldId id="286" r:id="rId17"/>
    <p:sldId id="305" r:id="rId18"/>
    <p:sldId id="338" r:id="rId19"/>
    <p:sldId id="295" r:id="rId20"/>
    <p:sldId id="331" r:id="rId21"/>
    <p:sldId id="336" r:id="rId22"/>
    <p:sldId id="300" r:id="rId23"/>
    <p:sldId id="294" r:id="rId24"/>
    <p:sldId id="332" r:id="rId25"/>
    <p:sldId id="296" r:id="rId26"/>
    <p:sldId id="297" r:id="rId27"/>
    <p:sldId id="298" r:id="rId28"/>
    <p:sldId id="339" r:id="rId29"/>
    <p:sldId id="287" r:id="rId30"/>
    <p:sldId id="337" r:id="rId31"/>
    <p:sldId id="323" r:id="rId32"/>
    <p:sldId id="335" r:id="rId33"/>
    <p:sldId id="308" r:id="rId34"/>
    <p:sldId id="309" r:id="rId35"/>
    <p:sldId id="311" r:id="rId36"/>
    <p:sldId id="324" r:id="rId37"/>
    <p:sldId id="283"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67" d="100"/>
          <a:sy n="67" d="100"/>
        </p:scale>
        <p:origin x="6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473B1-CB1C-4564-80B9-534D164955AA}" type="doc">
      <dgm:prSet loTypeId="urn:microsoft.com/office/officeart/2008/layout/LinedList" loCatId="list" qsTypeId="urn:microsoft.com/office/officeart/2005/8/quickstyle/simple4" qsCatId="simple" csTypeId="urn:microsoft.com/office/officeart/2005/8/colors/accent5_2" csCatId="accent5"/>
      <dgm:spPr/>
      <dgm:t>
        <a:bodyPr/>
        <a:lstStyle/>
        <a:p>
          <a:endParaRPr lang="en-US"/>
        </a:p>
      </dgm:t>
    </dgm:pt>
    <dgm:pt modelId="{CD1190E7-3D76-4FE4-A495-4D3D1BED096A}">
      <dgm:prSet/>
      <dgm:spPr/>
      <dgm:t>
        <a:bodyPr/>
        <a:lstStyle/>
        <a:p>
          <a:r>
            <a:rPr lang="en-US" b="0"/>
            <a:t>Students will be communicating, collaborating, researching, and presenting their learning to their classmates and teachers.</a:t>
          </a:r>
          <a:endParaRPr lang="en-US"/>
        </a:p>
      </dgm:t>
    </dgm:pt>
    <dgm:pt modelId="{F0385649-907F-4B51-883F-48A60605D1FB}" type="parTrans" cxnId="{A30586B1-4A9E-4AC4-BACA-B25E98D4B513}">
      <dgm:prSet/>
      <dgm:spPr/>
      <dgm:t>
        <a:bodyPr/>
        <a:lstStyle/>
        <a:p>
          <a:endParaRPr lang="en-US"/>
        </a:p>
      </dgm:t>
    </dgm:pt>
    <dgm:pt modelId="{446731E1-6D0F-4E9C-8630-B18666E6BE01}" type="sibTrans" cxnId="{A30586B1-4A9E-4AC4-BACA-B25E98D4B513}">
      <dgm:prSet/>
      <dgm:spPr/>
      <dgm:t>
        <a:bodyPr/>
        <a:lstStyle/>
        <a:p>
          <a:endParaRPr lang="en-US"/>
        </a:p>
      </dgm:t>
    </dgm:pt>
    <dgm:pt modelId="{5020A21C-B32C-4C03-9953-626B82E65D29}">
      <dgm:prSet/>
      <dgm:spPr/>
      <dgm:t>
        <a:bodyPr/>
        <a:lstStyle/>
        <a:p>
          <a:r>
            <a:rPr lang="en-US"/>
            <a:t>S</a:t>
          </a:r>
          <a:r>
            <a:rPr lang="en-US" b="0"/>
            <a:t>tudents </a:t>
          </a:r>
          <a:r>
            <a:rPr lang="en-US" u="sng"/>
            <a:t>MUST</a:t>
          </a:r>
          <a:r>
            <a:rPr lang="en-US" b="0"/>
            <a:t> bring the laptop to school each day, </a:t>
          </a:r>
          <a:r>
            <a:rPr lang="en-US" u="sng"/>
            <a:t>FULLY</a:t>
          </a:r>
          <a:r>
            <a:rPr lang="en-US" b="0"/>
            <a:t> charged.</a:t>
          </a:r>
          <a:endParaRPr lang="en-US"/>
        </a:p>
      </dgm:t>
    </dgm:pt>
    <dgm:pt modelId="{36548587-9F3B-4D2E-A39D-2D72DB8FFCD5}" type="parTrans" cxnId="{DAD301F4-974F-449C-A778-C1A88FADBDF3}">
      <dgm:prSet/>
      <dgm:spPr/>
      <dgm:t>
        <a:bodyPr/>
        <a:lstStyle/>
        <a:p>
          <a:endParaRPr lang="en-US"/>
        </a:p>
      </dgm:t>
    </dgm:pt>
    <dgm:pt modelId="{56E625B0-F0BD-464F-8661-BB7E61CB3076}" type="sibTrans" cxnId="{DAD301F4-974F-449C-A778-C1A88FADBDF3}">
      <dgm:prSet/>
      <dgm:spPr/>
      <dgm:t>
        <a:bodyPr/>
        <a:lstStyle/>
        <a:p>
          <a:endParaRPr lang="en-US"/>
        </a:p>
      </dgm:t>
    </dgm:pt>
    <dgm:pt modelId="{6A9A4C8A-0802-4F2A-89C8-4839A20A7D36}">
      <dgm:prSet/>
      <dgm:spPr/>
      <dgm:t>
        <a:bodyPr/>
        <a:lstStyle/>
        <a:p>
          <a:r>
            <a:rPr lang="en-US"/>
            <a:t>Any technical issues will be handled at the school during the school day but may result in a loss of the laptop for the evening. </a:t>
          </a:r>
        </a:p>
      </dgm:t>
    </dgm:pt>
    <dgm:pt modelId="{04294A23-F63A-45F0-8A1A-3F7BB9ACFB11}" type="parTrans" cxnId="{995D57D6-3F3D-4FFD-9344-900F1F564834}">
      <dgm:prSet/>
      <dgm:spPr/>
      <dgm:t>
        <a:bodyPr/>
        <a:lstStyle/>
        <a:p>
          <a:endParaRPr lang="en-US"/>
        </a:p>
      </dgm:t>
    </dgm:pt>
    <dgm:pt modelId="{D9E4BB26-EE47-4118-B4D5-6CB4F14208EA}" type="sibTrans" cxnId="{995D57D6-3F3D-4FFD-9344-900F1F564834}">
      <dgm:prSet/>
      <dgm:spPr/>
      <dgm:t>
        <a:bodyPr/>
        <a:lstStyle/>
        <a:p>
          <a:endParaRPr lang="en-US"/>
        </a:p>
      </dgm:t>
    </dgm:pt>
    <dgm:pt modelId="{06FF6356-875D-43D8-BDD2-42771B96AF68}">
      <dgm:prSet/>
      <dgm:spPr/>
      <dgm:t>
        <a:bodyPr/>
        <a:lstStyle/>
        <a:p>
          <a:r>
            <a:rPr lang="en-US"/>
            <a:t>Contact your child’s teacher  immediately if the laptop is damage or lost. Timing is critical to the possible recovery and repair/replacement of the device.</a:t>
          </a:r>
        </a:p>
      </dgm:t>
    </dgm:pt>
    <dgm:pt modelId="{D9E5FEDC-DDE2-43BD-9C3D-312EF0EC45DE}" type="parTrans" cxnId="{DE9815BB-A151-473A-BA70-B872BC6B597D}">
      <dgm:prSet/>
      <dgm:spPr/>
      <dgm:t>
        <a:bodyPr/>
        <a:lstStyle/>
        <a:p>
          <a:endParaRPr lang="en-US"/>
        </a:p>
      </dgm:t>
    </dgm:pt>
    <dgm:pt modelId="{852F0EE5-8342-4A31-B724-5CA1D359F1BB}" type="sibTrans" cxnId="{DE9815BB-A151-473A-BA70-B872BC6B597D}">
      <dgm:prSet/>
      <dgm:spPr/>
      <dgm:t>
        <a:bodyPr/>
        <a:lstStyle/>
        <a:p>
          <a:endParaRPr lang="en-US"/>
        </a:p>
      </dgm:t>
    </dgm:pt>
    <dgm:pt modelId="{FC1B03A2-5C94-485F-9707-9480B40CAA90}">
      <dgm:prSet/>
      <dgm:spPr/>
      <dgm:t>
        <a:bodyPr/>
        <a:lstStyle/>
        <a:p>
          <a:r>
            <a:rPr lang="en-US" dirty="0"/>
            <a:t>The laptop is to be used only for school assignments and school work. Refrain from accessing internet sites not related to classroom assignments. No additional software or applications are to be installed on the laptop. If so, this may result in lost of laptop privileges.</a:t>
          </a:r>
        </a:p>
      </dgm:t>
    </dgm:pt>
    <dgm:pt modelId="{9661F84C-244D-4B3B-90FA-01A6F489D723}" type="parTrans" cxnId="{BAFD7398-337A-43F4-9483-3F68E0FA1AE5}">
      <dgm:prSet/>
      <dgm:spPr/>
      <dgm:t>
        <a:bodyPr/>
        <a:lstStyle/>
        <a:p>
          <a:endParaRPr lang="en-US"/>
        </a:p>
      </dgm:t>
    </dgm:pt>
    <dgm:pt modelId="{387E90F9-A075-4CD0-82C2-D0D25C1E6409}" type="sibTrans" cxnId="{BAFD7398-337A-43F4-9483-3F68E0FA1AE5}">
      <dgm:prSet/>
      <dgm:spPr/>
      <dgm:t>
        <a:bodyPr/>
        <a:lstStyle/>
        <a:p>
          <a:endParaRPr lang="en-US"/>
        </a:p>
      </dgm:t>
    </dgm:pt>
    <dgm:pt modelId="{8054AF8C-4157-4300-AC26-C0724486B1B6}">
      <dgm:prSet/>
      <dgm:spPr/>
      <dgm:t>
        <a:bodyPr/>
        <a:lstStyle/>
        <a:p>
          <a:r>
            <a:rPr lang="en-US"/>
            <a:t>When students are connected to the district’s network, they will be blocked through our proxy/content filtering appliances. When they are connected outside of the district’s network, the proxy/content filtering will not be active.</a:t>
          </a:r>
        </a:p>
      </dgm:t>
    </dgm:pt>
    <dgm:pt modelId="{094BAD9F-4C7C-46F3-BEDD-1AD841D587CC}" type="parTrans" cxnId="{23ED2823-25FB-496E-9E96-AB30755621D0}">
      <dgm:prSet/>
      <dgm:spPr/>
      <dgm:t>
        <a:bodyPr/>
        <a:lstStyle/>
        <a:p>
          <a:endParaRPr lang="en-US"/>
        </a:p>
      </dgm:t>
    </dgm:pt>
    <dgm:pt modelId="{C2BDFB9F-2875-4ECB-892A-A613B45B4D5D}" type="sibTrans" cxnId="{23ED2823-25FB-496E-9E96-AB30755621D0}">
      <dgm:prSet/>
      <dgm:spPr/>
      <dgm:t>
        <a:bodyPr/>
        <a:lstStyle/>
        <a:p>
          <a:endParaRPr lang="en-US"/>
        </a:p>
      </dgm:t>
    </dgm:pt>
    <dgm:pt modelId="{5832F0E0-2BB6-452B-B182-DF210526393E}" type="pres">
      <dgm:prSet presAssocID="{223473B1-CB1C-4564-80B9-534D164955AA}" presName="vert0" presStyleCnt="0">
        <dgm:presLayoutVars>
          <dgm:dir/>
          <dgm:animOne val="branch"/>
          <dgm:animLvl val="lvl"/>
        </dgm:presLayoutVars>
      </dgm:prSet>
      <dgm:spPr/>
    </dgm:pt>
    <dgm:pt modelId="{7138EA36-EF41-4886-B3AF-FFE01665544D}" type="pres">
      <dgm:prSet presAssocID="{CD1190E7-3D76-4FE4-A495-4D3D1BED096A}" presName="thickLine" presStyleLbl="alignNode1" presStyleIdx="0" presStyleCnt="6"/>
      <dgm:spPr/>
    </dgm:pt>
    <dgm:pt modelId="{DD37FAA3-1938-4A87-A6AB-6022AB720069}" type="pres">
      <dgm:prSet presAssocID="{CD1190E7-3D76-4FE4-A495-4D3D1BED096A}" presName="horz1" presStyleCnt="0"/>
      <dgm:spPr/>
    </dgm:pt>
    <dgm:pt modelId="{9FDB65BB-D4F5-42E6-B819-63DDA733F221}" type="pres">
      <dgm:prSet presAssocID="{CD1190E7-3D76-4FE4-A495-4D3D1BED096A}" presName="tx1" presStyleLbl="revTx" presStyleIdx="0" presStyleCnt="6"/>
      <dgm:spPr/>
    </dgm:pt>
    <dgm:pt modelId="{3E83E72A-ACBC-4E0C-8490-27211E77D529}" type="pres">
      <dgm:prSet presAssocID="{CD1190E7-3D76-4FE4-A495-4D3D1BED096A}" presName="vert1" presStyleCnt="0"/>
      <dgm:spPr/>
    </dgm:pt>
    <dgm:pt modelId="{5A314C9A-E6FF-476E-B631-FB1E3D7A6DED}" type="pres">
      <dgm:prSet presAssocID="{5020A21C-B32C-4C03-9953-626B82E65D29}" presName="thickLine" presStyleLbl="alignNode1" presStyleIdx="1" presStyleCnt="6"/>
      <dgm:spPr/>
    </dgm:pt>
    <dgm:pt modelId="{3E69ABED-0D8E-41F8-B731-4962700DF10F}" type="pres">
      <dgm:prSet presAssocID="{5020A21C-B32C-4C03-9953-626B82E65D29}" presName="horz1" presStyleCnt="0"/>
      <dgm:spPr/>
    </dgm:pt>
    <dgm:pt modelId="{A9441571-B5C2-4CE5-BF91-2FC83B5FDC2C}" type="pres">
      <dgm:prSet presAssocID="{5020A21C-B32C-4C03-9953-626B82E65D29}" presName="tx1" presStyleLbl="revTx" presStyleIdx="1" presStyleCnt="6"/>
      <dgm:spPr/>
    </dgm:pt>
    <dgm:pt modelId="{6065F06F-44D4-46CD-A649-1B9773B4A5C0}" type="pres">
      <dgm:prSet presAssocID="{5020A21C-B32C-4C03-9953-626B82E65D29}" presName="vert1" presStyleCnt="0"/>
      <dgm:spPr/>
    </dgm:pt>
    <dgm:pt modelId="{16D409E2-1BED-4FB2-AAFC-CDDC7886507E}" type="pres">
      <dgm:prSet presAssocID="{6A9A4C8A-0802-4F2A-89C8-4839A20A7D36}" presName="thickLine" presStyleLbl="alignNode1" presStyleIdx="2" presStyleCnt="6"/>
      <dgm:spPr/>
    </dgm:pt>
    <dgm:pt modelId="{345227AC-80C9-4832-A757-D7D7B2E5508B}" type="pres">
      <dgm:prSet presAssocID="{6A9A4C8A-0802-4F2A-89C8-4839A20A7D36}" presName="horz1" presStyleCnt="0"/>
      <dgm:spPr/>
    </dgm:pt>
    <dgm:pt modelId="{DABFC56B-E027-45AE-89AE-0225B4342FED}" type="pres">
      <dgm:prSet presAssocID="{6A9A4C8A-0802-4F2A-89C8-4839A20A7D36}" presName="tx1" presStyleLbl="revTx" presStyleIdx="2" presStyleCnt="6"/>
      <dgm:spPr/>
    </dgm:pt>
    <dgm:pt modelId="{92165BD7-0ECB-49C6-BB04-9142516CCA60}" type="pres">
      <dgm:prSet presAssocID="{6A9A4C8A-0802-4F2A-89C8-4839A20A7D36}" presName="vert1" presStyleCnt="0"/>
      <dgm:spPr/>
    </dgm:pt>
    <dgm:pt modelId="{A2A9E9D3-E66D-48E1-8F7F-E92D254B943D}" type="pres">
      <dgm:prSet presAssocID="{06FF6356-875D-43D8-BDD2-42771B96AF68}" presName="thickLine" presStyleLbl="alignNode1" presStyleIdx="3" presStyleCnt="6"/>
      <dgm:spPr/>
    </dgm:pt>
    <dgm:pt modelId="{A393CD52-28F5-4632-A9AF-CAACE1C3E510}" type="pres">
      <dgm:prSet presAssocID="{06FF6356-875D-43D8-BDD2-42771B96AF68}" presName="horz1" presStyleCnt="0"/>
      <dgm:spPr/>
    </dgm:pt>
    <dgm:pt modelId="{C80FE0A8-37DF-47C9-B54D-23D2DE120F95}" type="pres">
      <dgm:prSet presAssocID="{06FF6356-875D-43D8-BDD2-42771B96AF68}" presName="tx1" presStyleLbl="revTx" presStyleIdx="3" presStyleCnt="6"/>
      <dgm:spPr/>
    </dgm:pt>
    <dgm:pt modelId="{A0D7BAAA-0D7A-4886-A214-B7A04E657A41}" type="pres">
      <dgm:prSet presAssocID="{06FF6356-875D-43D8-BDD2-42771B96AF68}" presName="vert1" presStyleCnt="0"/>
      <dgm:spPr/>
    </dgm:pt>
    <dgm:pt modelId="{FBD52488-ACE9-4F93-B01E-43CC5750CBFB}" type="pres">
      <dgm:prSet presAssocID="{FC1B03A2-5C94-485F-9707-9480B40CAA90}" presName="thickLine" presStyleLbl="alignNode1" presStyleIdx="4" presStyleCnt="6"/>
      <dgm:spPr/>
    </dgm:pt>
    <dgm:pt modelId="{E3640B40-B323-4F35-8A74-44FF604E54C8}" type="pres">
      <dgm:prSet presAssocID="{FC1B03A2-5C94-485F-9707-9480B40CAA90}" presName="horz1" presStyleCnt="0"/>
      <dgm:spPr/>
    </dgm:pt>
    <dgm:pt modelId="{9C4AA9F5-6FED-4044-A688-9EF6A7F40CC1}" type="pres">
      <dgm:prSet presAssocID="{FC1B03A2-5C94-485F-9707-9480B40CAA90}" presName="tx1" presStyleLbl="revTx" presStyleIdx="4" presStyleCnt="6"/>
      <dgm:spPr/>
    </dgm:pt>
    <dgm:pt modelId="{0429B60D-02B7-4FEC-B31C-B3CDB8180FB5}" type="pres">
      <dgm:prSet presAssocID="{FC1B03A2-5C94-485F-9707-9480B40CAA90}" presName="vert1" presStyleCnt="0"/>
      <dgm:spPr/>
    </dgm:pt>
    <dgm:pt modelId="{20934194-A2AC-4DDC-81B1-8811CAA66145}" type="pres">
      <dgm:prSet presAssocID="{8054AF8C-4157-4300-AC26-C0724486B1B6}" presName="thickLine" presStyleLbl="alignNode1" presStyleIdx="5" presStyleCnt="6"/>
      <dgm:spPr/>
    </dgm:pt>
    <dgm:pt modelId="{7BC073C4-6319-4495-BE02-9EECA6D6EE7B}" type="pres">
      <dgm:prSet presAssocID="{8054AF8C-4157-4300-AC26-C0724486B1B6}" presName="horz1" presStyleCnt="0"/>
      <dgm:spPr/>
    </dgm:pt>
    <dgm:pt modelId="{FD15ED9E-A2C4-47E4-A36A-B41D6822696C}" type="pres">
      <dgm:prSet presAssocID="{8054AF8C-4157-4300-AC26-C0724486B1B6}" presName="tx1" presStyleLbl="revTx" presStyleIdx="5" presStyleCnt="6"/>
      <dgm:spPr/>
    </dgm:pt>
    <dgm:pt modelId="{C1F50B86-3AAB-497D-99C9-7E48B7BB65D7}" type="pres">
      <dgm:prSet presAssocID="{8054AF8C-4157-4300-AC26-C0724486B1B6}" presName="vert1" presStyleCnt="0"/>
      <dgm:spPr/>
    </dgm:pt>
  </dgm:ptLst>
  <dgm:cxnLst>
    <dgm:cxn modelId="{56979A1F-9A60-47F1-A74E-882B851F2805}" type="presOf" srcId="{FC1B03A2-5C94-485F-9707-9480B40CAA90}" destId="{9C4AA9F5-6FED-4044-A688-9EF6A7F40CC1}" srcOrd="0" destOrd="0" presId="urn:microsoft.com/office/officeart/2008/layout/LinedList"/>
    <dgm:cxn modelId="{23ED2823-25FB-496E-9E96-AB30755621D0}" srcId="{223473B1-CB1C-4564-80B9-534D164955AA}" destId="{8054AF8C-4157-4300-AC26-C0724486B1B6}" srcOrd="5" destOrd="0" parTransId="{094BAD9F-4C7C-46F3-BEDD-1AD841D587CC}" sibTransId="{C2BDFB9F-2875-4ECB-892A-A613B45B4D5D}"/>
    <dgm:cxn modelId="{E7991439-9D33-4FF0-AEAE-543756398886}" type="presOf" srcId="{5020A21C-B32C-4C03-9953-626B82E65D29}" destId="{A9441571-B5C2-4CE5-BF91-2FC83B5FDC2C}" srcOrd="0" destOrd="0" presId="urn:microsoft.com/office/officeart/2008/layout/LinedList"/>
    <dgm:cxn modelId="{B952773E-F75E-4B88-B4A0-D0A6DA6B69BB}" type="presOf" srcId="{CD1190E7-3D76-4FE4-A495-4D3D1BED096A}" destId="{9FDB65BB-D4F5-42E6-B819-63DDA733F221}" srcOrd="0" destOrd="0" presId="urn:microsoft.com/office/officeart/2008/layout/LinedList"/>
    <dgm:cxn modelId="{E0DA6951-C170-4A31-B05A-2B92B0929149}" type="presOf" srcId="{223473B1-CB1C-4564-80B9-534D164955AA}" destId="{5832F0E0-2BB6-452B-B182-DF210526393E}" srcOrd="0" destOrd="0" presId="urn:microsoft.com/office/officeart/2008/layout/LinedList"/>
    <dgm:cxn modelId="{BAFD7398-337A-43F4-9483-3F68E0FA1AE5}" srcId="{223473B1-CB1C-4564-80B9-534D164955AA}" destId="{FC1B03A2-5C94-485F-9707-9480B40CAA90}" srcOrd="4" destOrd="0" parTransId="{9661F84C-244D-4B3B-90FA-01A6F489D723}" sibTransId="{387E90F9-A075-4CD0-82C2-D0D25C1E6409}"/>
    <dgm:cxn modelId="{7EDA1B9D-9773-43EA-AA8A-C2325AA96648}" type="presOf" srcId="{8054AF8C-4157-4300-AC26-C0724486B1B6}" destId="{FD15ED9E-A2C4-47E4-A36A-B41D6822696C}" srcOrd="0" destOrd="0" presId="urn:microsoft.com/office/officeart/2008/layout/LinedList"/>
    <dgm:cxn modelId="{A30586B1-4A9E-4AC4-BACA-B25E98D4B513}" srcId="{223473B1-CB1C-4564-80B9-534D164955AA}" destId="{CD1190E7-3D76-4FE4-A495-4D3D1BED096A}" srcOrd="0" destOrd="0" parTransId="{F0385649-907F-4B51-883F-48A60605D1FB}" sibTransId="{446731E1-6D0F-4E9C-8630-B18666E6BE01}"/>
    <dgm:cxn modelId="{DE9815BB-A151-473A-BA70-B872BC6B597D}" srcId="{223473B1-CB1C-4564-80B9-534D164955AA}" destId="{06FF6356-875D-43D8-BDD2-42771B96AF68}" srcOrd="3" destOrd="0" parTransId="{D9E5FEDC-DDE2-43BD-9C3D-312EF0EC45DE}" sibTransId="{852F0EE5-8342-4A31-B724-5CA1D359F1BB}"/>
    <dgm:cxn modelId="{A6DFF7C0-5E81-4810-8FCF-76DD5708D000}" type="presOf" srcId="{06FF6356-875D-43D8-BDD2-42771B96AF68}" destId="{C80FE0A8-37DF-47C9-B54D-23D2DE120F95}" srcOrd="0" destOrd="0" presId="urn:microsoft.com/office/officeart/2008/layout/LinedList"/>
    <dgm:cxn modelId="{995D57D6-3F3D-4FFD-9344-900F1F564834}" srcId="{223473B1-CB1C-4564-80B9-534D164955AA}" destId="{6A9A4C8A-0802-4F2A-89C8-4839A20A7D36}" srcOrd="2" destOrd="0" parTransId="{04294A23-F63A-45F0-8A1A-3F7BB9ACFB11}" sibTransId="{D9E4BB26-EE47-4118-B4D5-6CB4F14208EA}"/>
    <dgm:cxn modelId="{DAD301F4-974F-449C-A778-C1A88FADBDF3}" srcId="{223473B1-CB1C-4564-80B9-534D164955AA}" destId="{5020A21C-B32C-4C03-9953-626B82E65D29}" srcOrd="1" destOrd="0" parTransId="{36548587-9F3B-4D2E-A39D-2D72DB8FFCD5}" sibTransId="{56E625B0-F0BD-464F-8661-BB7E61CB3076}"/>
    <dgm:cxn modelId="{01BB05F5-8DA2-48E0-93E1-FD8DD94067AF}" type="presOf" srcId="{6A9A4C8A-0802-4F2A-89C8-4839A20A7D36}" destId="{DABFC56B-E027-45AE-89AE-0225B4342FED}" srcOrd="0" destOrd="0" presId="urn:microsoft.com/office/officeart/2008/layout/LinedList"/>
    <dgm:cxn modelId="{2C415066-E1B0-487A-AD68-74A899EB593B}" type="presParOf" srcId="{5832F0E0-2BB6-452B-B182-DF210526393E}" destId="{7138EA36-EF41-4886-B3AF-FFE01665544D}" srcOrd="0" destOrd="0" presId="urn:microsoft.com/office/officeart/2008/layout/LinedList"/>
    <dgm:cxn modelId="{97F670D7-A977-4DB8-82DD-86372525CDB6}" type="presParOf" srcId="{5832F0E0-2BB6-452B-B182-DF210526393E}" destId="{DD37FAA3-1938-4A87-A6AB-6022AB720069}" srcOrd="1" destOrd="0" presId="urn:microsoft.com/office/officeart/2008/layout/LinedList"/>
    <dgm:cxn modelId="{BD2D31AC-D838-4842-BAAB-595E919B87F8}" type="presParOf" srcId="{DD37FAA3-1938-4A87-A6AB-6022AB720069}" destId="{9FDB65BB-D4F5-42E6-B819-63DDA733F221}" srcOrd="0" destOrd="0" presId="urn:microsoft.com/office/officeart/2008/layout/LinedList"/>
    <dgm:cxn modelId="{5E4AC173-9BF8-4D2E-94F6-5619721FDD55}" type="presParOf" srcId="{DD37FAA3-1938-4A87-A6AB-6022AB720069}" destId="{3E83E72A-ACBC-4E0C-8490-27211E77D529}" srcOrd="1" destOrd="0" presId="urn:microsoft.com/office/officeart/2008/layout/LinedList"/>
    <dgm:cxn modelId="{2331245E-253E-4133-802F-0E28C4C6889E}" type="presParOf" srcId="{5832F0E0-2BB6-452B-B182-DF210526393E}" destId="{5A314C9A-E6FF-476E-B631-FB1E3D7A6DED}" srcOrd="2" destOrd="0" presId="urn:microsoft.com/office/officeart/2008/layout/LinedList"/>
    <dgm:cxn modelId="{410DBCC2-C9E3-4DFD-BEF7-52974841F939}" type="presParOf" srcId="{5832F0E0-2BB6-452B-B182-DF210526393E}" destId="{3E69ABED-0D8E-41F8-B731-4962700DF10F}" srcOrd="3" destOrd="0" presId="urn:microsoft.com/office/officeart/2008/layout/LinedList"/>
    <dgm:cxn modelId="{71587C6C-7DA5-4EA3-A423-95A2DE2CE762}" type="presParOf" srcId="{3E69ABED-0D8E-41F8-B731-4962700DF10F}" destId="{A9441571-B5C2-4CE5-BF91-2FC83B5FDC2C}" srcOrd="0" destOrd="0" presId="urn:microsoft.com/office/officeart/2008/layout/LinedList"/>
    <dgm:cxn modelId="{7BF97EE0-70DD-4883-881C-2CE53CC21C2F}" type="presParOf" srcId="{3E69ABED-0D8E-41F8-B731-4962700DF10F}" destId="{6065F06F-44D4-46CD-A649-1B9773B4A5C0}" srcOrd="1" destOrd="0" presId="urn:microsoft.com/office/officeart/2008/layout/LinedList"/>
    <dgm:cxn modelId="{3C5968E0-B613-489C-9F17-5475F73C9A4A}" type="presParOf" srcId="{5832F0E0-2BB6-452B-B182-DF210526393E}" destId="{16D409E2-1BED-4FB2-AAFC-CDDC7886507E}" srcOrd="4" destOrd="0" presId="urn:microsoft.com/office/officeart/2008/layout/LinedList"/>
    <dgm:cxn modelId="{8F94FAFC-153D-4397-8887-254BA6BFD986}" type="presParOf" srcId="{5832F0E0-2BB6-452B-B182-DF210526393E}" destId="{345227AC-80C9-4832-A757-D7D7B2E5508B}" srcOrd="5" destOrd="0" presId="urn:microsoft.com/office/officeart/2008/layout/LinedList"/>
    <dgm:cxn modelId="{448DBE4F-7DC5-4B92-8A4F-064DA69146CB}" type="presParOf" srcId="{345227AC-80C9-4832-A757-D7D7B2E5508B}" destId="{DABFC56B-E027-45AE-89AE-0225B4342FED}" srcOrd="0" destOrd="0" presId="urn:microsoft.com/office/officeart/2008/layout/LinedList"/>
    <dgm:cxn modelId="{1E32903B-4FF5-4F17-BDF5-77B58CD63B0A}" type="presParOf" srcId="{345227AC-80C9-4832-A757-D7D7B2E5508B}" destId="{92165BD7-0ECB-49C6-BB04-9142516CCA60}" srcOrd="1" destOrd="0" presId="urn:microsoft.com/office/officeart/2008/layout/LinedList"/>
    <dgm:cxn modelId="{64623410-8F4E-4B0E-9DEE-488788E1245F}" type="presParOf" srcId="{5832F0E0-2BB6-452B-B182-DF210526393E}" destId="{A2A9E9D3-E66D-48E1-8F7F-E92D254B943D}" srcOrd="6" destOrd="0" presId="urn:microsoft.com/office/officeart/2008/layout/LinedList"/>
    <dgm:cxn modelId="{45099FAD-E306-496F-B88D-9B6311332AB2}" type="presParOf" srcId="{5832F0E0-2BB6-452B-B182-DF210526393E}" destId="{A393CD52-28F5-4632-A9AF-CAACE1C3E510}" srcOrd="7" destOrd="0" presId="urn:microsoft.com/office/officeart/2008/layout/LinedList"/>
    <dgm:cxn modelId="{6D38CBC9-03EF-482B-8A4E-CE530A3BA886}" type="presParOf" srcId="{A393CD52-28F5-4632-A9AF-CAACE1C3E510}" destId="{C80FE0A8-37DF-47C9-B54D-23D2DE120F95}" srcOrd="0" destOrd="0" presId="urn:microsoft.com/office/officeart/2008/layout/LinedList"/>
    <dgm:cxn modelId="{982C0FBF-B1FC-4AA0-B905-3E47F9F2D8EE}" type="presParOf" srcId="{A393CD52-28F5-4632-A9AF-CAACE1C3E510}" destId="{A0D7BAAA-0D7A-4886-A214-B7A04E657A41}" srcOrd="1" destOrd="0" presId="urn:microsoft.com/office/officeart/2008/layout/LinedList"/>
    <dgm:cxn modelId="{AA379294-5742-41E5-ADE9-71108553D296}" type="presParOf" srcId="{5832F0E0-2BB6-452B-B182-DF210526393E}" destId="{FBD52488-ACE9-4F93-B01E-43CC5750CBFB}" srcOrd="8" destOrd="0" presId="urn:microsoft.com/office/officeart/2008/layout/LinedList"/>
    <dgm:cxn modelId="{0FF4159F-4146-4812-8649-4E667AF4EE4D}" type="presParOf" srcId="{5832F0E0-2BB6-452B-B182-DF210526393E}" destId="{E3640B40-B323-4F35-8A74-44FF604E54C8}" srcOrd="9" destOrd="0" presId="urn:microsoft.com/office/officeart/2008/layout/LinedList"/>
    <dgm:cxn modelId="{7B6295D8-7F18-483C-BE4A-69738EA85E3F}" type="presParOf" srcId="{E3640B40-B323-4F35-8A74-44FF604E54C8}" destId="{9C4AA9F5-6FED-4044-A688-9EF6A7F40CC1}" srcOrd="0" destOrd="0" presId="urn:microsoft.com/office/officeart/2008/layout/LinedList"/>
    <dgm:cxn modelId="{2D512681-D7B4-431A-A61A-BD048F113C14}" type="presParOf" srcId="{E3640B40-B323-4F35-8A74-44FF604E54C8}" destId="{0429B60D-02B7-4FEC-B31C-B3CDB8180FB5}" srcOrd="1" destOrd="0" presId="urn:microsoft.com/office/officeart/2008/layout/LinedList"/>
    <dgm:cxn modelId="{6A63DFFD-FA35-448C-AC37-5EF66495B381}" type="presParOf" srcId="{5832F0E0-2BB6-452B-B182-DF210526393E}" destId="{20934194-A2AC-4DDC-81B1-8811CAA66145}" srcOrd="10" destOrd="0" presId="urn:microsoft.com/office/officeart/2008/layout/LinedList"/>
    <dgm:cxn modelId="{4B4FD183-132D-430E-959C-FFB652139220}" type="presParOf" srcId="{5832F0E0-2BB6-452B-B182-DF210526393E}" destId="{7BC073C4-6319-4495-BE02-9EECA6D6EE7B}" srcOrd="11" destOrd="0" presId="urn:microsoft.com/office/officeart/2008/layout/LinedList"/>
    <dgm:cxn modelId="{985B5235-38DC-4C60-A1A5-DF14640CDDFD}" type="presParOf" srcId="{7BC073C4-6319-4495-BE02-9EECA6D6EE7B}" destId="{FD15ED9E-A2C4-47E4-A36A-B41D6822696C}" srcOrd="0" destOrd="0" presId="urn:microsoft.com/office/officeart/2008/layout/LinedList"/>
    <dgm:cxn modelId="{4C1BCDB0-BBC0-4FC4-A688-FD80F99FE117}" type="presParOf" srcId="{7BC073C4-6319-4495-BE02-9EECA6D6EE7B}" destId="{C1F50B86-3AAB-497D-99C9-7E48B7BB65D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8EA36-EF41-4886-B3AF-FFE01665544D}">
      <dsp:nvSpPr>
        <dsp:cNvPr id="0" name=""/>
        <dsp:cNvSpPr/>
      </dsp:nvSpPr>
      <dsp:spPr>
        <a:xfrm>
          <a:off x="0" y="2009"/>
          <a:ext cx="6713552"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FDB65BB-D4F5-42E6-B819-63DDA733F221}">
      <dsp:nvSpPr>
        <dsp:cNvPr id="0" name=""/>
        <dsp:cNvSpPr/>
      </dsp:nvSpPr>
      <dsp:spPr>
        <a:xfrm>
          <a:off x="0" y="2009"/>
          <a:ext cx="6713552" cy="685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kern="1200"/>
            <a:t>Students will be communicating, collaborating, researching, and presenting their learning to their classmates and teachers.</a:t>
          </a:r>
          <a:endParaRPr lang="en-US" sz="1300" kern="1200"/>
        </a:p>
      </dsp:txBody>
      <dsp:txXfrm>
        <a:off x="0" y="2009"/>
        <a:ext cx="6713552" cy="685130"/>
      </dsp:txXfrm>
    </dsp:sp>
    <dsp:sp modelId="{5A314C9A-E6FF-476E-B631-FB1E3D7A6DED}">
      <dsp:nvSpPr>
        <dsp:cNvPr id="0" name=""/>
        <dsp:cNvSpPr/>
      </dsp:nvSpPr>
      <dsp:spPr>
        <a:xfrm>
          <a:off x="0" y="687139"/>
          <a:ext cx="6713552"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9441571-B5C2-4CE5-BF91-2FC83B5FDC2C}">
      <dsp:nvSpPr>
        <dsp:cNvPr id="0" name=""/>
        <dsp:cNvSpPr/>
      </dsp:nvSpPr>
      <dsp:spPr>
        <a:xfrm>
          <a:off x="0" y="687139"/>
          <a:ext cx="6713552" cy="685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S</a:t>
          </a:r>
          <a:r>
            <a:rPr lang="en-US" sz="1300" b="0" kern="1200"/>
            <a:t>tudents </a:t>
          </a:r>
          <a:r>
            <a:rPr lang="en-US" sz="1300" u="sng" kern="1200"/>
            <a:t>MUST</a:t>
          </a:r>
          <a:r>
            <a:rPr lang="en-US" sz="1300" b="0" kern="1200"/>
            <a:t> bring the laptop to school each day, </a:t>
          </a:r>
          <a:r>
            <a:rPr lang="en-US" sz="1300" u="sng" kern="1200"/>
            <a:t>FULLY</a:t>
          </a:r>
          <a:r>
            <a:rPr lang="en-US" sz="1300" b="0" kern="1200"/>
            <a:t> charged.</a:t>
          </a:r>
          <a:endParaRPr lang="en-US" sz="1300" kern="1200"/>
        </a:p>
      </dsp:txBody>
      <dsp:txXfrm>
        <a:off x="0" y="687139"/>
        <a:ext cx="6713552" cy="685130"/>
      </dsp:txXfrm>
    </dsp:sp>
    <dsp:sp modelId="{16D409E2-1BED-4FB2-AAFC-CDDC7886507E}">
      <dsp:nvSpPr>
        <dsp:cNvPr id="0" name=""/>
        <dsp:cNvSpPr/>
      </dsp:nvSpPr>
      <dsp:spPr>
        <a:xfrm>
          <a:off x="0" y="1372269"/>
          <a:ext cx="6713552"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ABFC56B-E027-45AE-89AE-0225B4342FED}">
      <dsp:nvSpPr>
        <dsp:cNvPr id="0" name=""/>
        <dsp:cNvSpPr/>
      </dsp:nvSpPr>
      <dsp:spPr>
        <a:xfrm>
          <a:off x="0" y="1372269"/>
          <a:ext cx="6713552" cy="685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Any technical issues will be handled at the school during the school day but may result in a loss of the laptop for the evening. </a:t>
          </a:r>
        </a:p>
      </dsp:txBody>
      <dsp:txXfrm>
        <a:off x="0" y="1372269"/>
        <a:ext cx="6713552" cy="685130"/>
      </dsp:txXfrm>
    </dsp:sp>
    <dsp:sp modelId="{A2A9E9D3-E66D-48E1-8F7F-E92D254B943D}">
      <dsp:nvSpPr>
        <dsp:cNvPr id="0" name=""/>
        <dsp:cNvSpPr/>
      </dsp:nvSpPr>
      <dsp:spPr>
        <a:xfrm>
          <a:off x="0" y="2057400"/>
          <a:ext cx="6713552"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80FE0A8-37DF-47C9-B54D-23D2DE120F95}">
      <dsp:nvSpPr>
        <dsp:cNvPr id="0" name=""/>
        <dsp:cNvSpPr/>
      </dsp:nvSpPr>
      <dsp:spPr>
        <a:xfrm>
          <a:off x="0" y="2057400"/>
          <a:ext cx="6713552" cy="685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Contact your child’s teacher  immediately if the laptop is damage or lost. Timing is critical to the possible recovery and repair/replacement of the device.</a:t>
          </a:r>
        </a:p>
      </dsp:txBody>
      <dsp:txXfrm>
        <a:off x="0" y="2057400"/>
        <a:ext cx="6713552" cy="685130"/>
      </dsp:txXfrm>
    </dsp:sp>
    <dsp:sp modelId="{FBD52488-ACE9-4F93-B01E-43CC5750CBFB}">
      <dsp:nvSpPr>
        <dsp:cNvPr id="0" name=""/>
        <dsp:cNvSpPr/>
      </dsp:nvSpPr>
      <dsp:spPr>
        <a:xfrm>
          <a:off x="0" y="2742530"/>
          <a:ext cx="6713552"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C4AA9F5-6FED-4044-A688-9EF6A7F40CC1}">
      <dsp:nvSpPr>
        <dsp:cNvPr id="0" name=""/>
        <dsp:cNvSpPr/>
      </dsp:nvSpPr>
      <dsp:spPr>
        <a:xfrm>
          <a:off x="0" y="2742530"/>
          <a:ext cx="6713552" cy="685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The laptop is to be used only for school assignments and school work. Refrain from accessing internet sites not related to classroom assignments. No additional software or applications are to be installed on the laptop. If so, this may result in lost of laptop privileges.</a:t>
          </a:r>
        </a:p>
      </dsp:txBody>
      <dsp:txXfrm>
        <a:off x="0" y="2742530"/>
        <a:ext cx="6713552" cy="685130"/>
      </dsp:txXfrm>
    </dsp:sp>
    <dsp:sp modelId="{20934194-A2AC-4DDC-81B1-8811CAA66145}">
      <dsp:nvSpPr>
        <dsp:cNvPr id="0" name=""/>
        <dsp:cNvSpPr/>
      </dsp:nvSpPr>
      <dsp:spPr>
        <a:xfrm>
          <a:off x="0" y="3427660"/>
          <a:ext cx="6713552"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D15ED9E-A2C4-47E4-A36A-B41D6822696C}">
      <dsp:nvSpPr>
        <dsp:cNvPr id="0" name=""/>
        <dsp:cNvSpPr/>
      </dsp:nvSpPr>
      <dsp:spPr>
        <a:xfrm>
          <a:off x="0" y="3427660"/>
          <a:ext cx="6713552" cy="685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When students are connected to the district’s network, they will be blocked through our proxy/content filtering appliances. When they are connected outside of the district’s network, the proxy/content filtering will not be active.</a:t>
          </a:r>
        </a:p>
      </dsp:txBody>
      <dsp:txXfrm>
        <a:off x="0" y="3427660"/>
        <a:ext cx="6713552" cy="6851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5368A9-DFB2-7F40-AA85-838356CFF732}" type="datetimeFigureOut">
              <a:rPr lang="en-US" smtClean="0"/>
              <a:t>9/4/2024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B550E66-ECEC-D34E-B5E2-6950D4C83D5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787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368A9-DFB2-7F40-AA85-838356CFF732}"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50E66-ECEC-D34E-B5E2-6950D4C83D5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412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368A9-DFB2-7F40-AA85-838356CFF732}"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50E66-ECEC-D34E-B5E2-6950D4C83D5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8918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A4A6-5CA7-DE45-859B-4B75D7C42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291911-2875-2F43-9101-A6A21D0E2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0222B9-F52F-5746-9BD9-0EBDBF523962}"/>
              </a:ext>
            </a:extLst>
          </p:cNvPr>
          <p:cNvSpPr>
            <a:spLocks noGrp="1"/>
          </p:cNvSpPr>
          <p:nvPr>
            <p:ph type="dt" sz="half" idx="10"/>
          </p:nvPr>
        </p:nvSpPr>
        <p:spPr/>
        <p:txBody>
          <a:bodyPr/>
          <a:lstStyle/>
          <a:p>
            <a:fld id="{425368A9-DFB2-7F40-AA85-838356CFF732}" type="datetimeFigureOut">
              <a:rPr lang="en-US" smtClean="0"/>
              <a:t>9/4/2024</a:t>
            </a:fld>
            <a:endParaRPr lang="en-US"/>
          </a:p>
        </p:txBody>
      </p:sp>
      <p:sp>
        <p:nvSpPr>
          <p:cNvPr id="5" name="Footer Placeholder 4">
            <a:extLst>
              <a:ext uri="{FF2B5EF4-FFF2-40B4-BE49-F238E27FC236}">
                <a16:creationId xmlns:a16="http://schemas.microsoft.com/office/drawing/2014/main" id="{2BEEAEE2-0D9C-104F-86C6-0EACFEA44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645D8-0D55-C845-B5DE-C51A8CC00406}"/>
              </a:ext>
            </a:extLst>
          </p:cNvPr>
          <p:cNvSpPr>
            <a:spLocks noGrp="1"/>
          </p:cNvSpPr>
          <p:nvPr>
            <p:ph type="sldNum" sz="quarter" idx="12"/>
          </p:nvPr>
        </p:nvSpPr>
        <p:spPr/>
        <p:txBody>
          <a:bodyPr/>
          <a:lstStyle/>
          <a:p>
            <a:fld id="{4B550E66-ECEC-D34E-B5E2-6950D4C83D58}" type="slidenum">
              <a:rPr lang="en-US" smtClean="0"/>
              <a:t>‹#›</a:t>
            </a:fld>
            <a:endParaRPr lang="en-US"/>
          </a:p>
        </p:txBody>
      </p:sp>
    </p:spTree>
    <p:extLst>
      <p:ext uri="{BB962C8B-B14F-4D97-AF65-F5344CB8AC3E}">
        <p14:creationId xmlns:p14="http://schemas.microsoft.com/office/powerpoint/2010/main" val="3453704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B49D-F2EF-DD4B-9436-8AFDE3B51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4950E-DECF-8D47-A57A-715C4A12F4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2A76-A5A7-444B-9944-58561AC2CE5C}"/>
              </a:ext>
            </a:extLst>
          </p:cNvPr>
          <p:cNvSpPr>
            <a:spLocks noGrp="1"/>
          </p:cNvSpPr>
          <p:nvPr>
            <p:ph type="dt" sz="half" idx="10"/>
          </p:nvPr>
        </p:nvSpPr>
        <p:spPr/>
        <p:txBody>
          <a:bodyPr/>
          <a:lstStyle/>
          <a:p>
            <a:fld id="{425368A9-DFB2-7F40-AA85-838356CFF732}" type="datetimeFigureOut">
              <a:rPr lang="en-US" smtClean="0"/>
              <a:t>9/4/2024</a:t>
            </a:fld>
            <a:endParaRPr lang="en-US"/>
          </a:p>
        </p:txBody>
      </p:sp>
      <p:sp>
        <p:nvSpPr>
          <p:cNvPr id="5" name="Footer Placeholder 4">
            <a:extLst>
              <a:ext uri="{FF2B5EF4-FFF2-40B4-BE49-F238E27FC236}">
                <a16:creationId xmlns:a16="http://schemas.microsoft.com/office/drawing/2014/main" id="{4276E05E-CF52-9143-82B3-22C69EBAD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6058D-00AB-FB43-8B62-105B12EBD1A0}"/>
              </a:ext>
            </a:extLst>
          </p:cNvPr>
          <p:cNvSpPr>
            <a:spLocks noGrp="1"/>
          </p:cNvSpPr>
          <p:nvPr>
            <p:ph type="sldNum" sz="quarter" idx="12"/>
          </p:nvPr>
        </p:nvSpPr>
        <p:spPr/>
        <p:txBody>
          <a:bodyPr/>
          <a:lstStyle/>
          <a:p>
            <a:fld id="{4B550E66-ECEC-D34E-B5E2-6950D4C83D58}" type="slidenum">
              <a:rPr lang="en-US" smtClean="0"/>
              <a:t>‹#›</a:t>
            </a:fld>
            <a:endParaRPr lang="en-US"/>
          </a:p>
        </p:txBody>
      </p:sp>
    </p:spTree>
    <p:extLst>
      <p:ext uri="{BB962C8B-B14F-4D97-AF65-F5344CB8AC3E}">
        <p14:creationId xmlns:p14="http://schemas.microsoft.com/office/powerpoint/2010/main" val="646421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00F0-1796-EB48-B154-959B0DC229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E6DF1D-BF97-3347-ABCB-0E963E20F4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7E89CF-F7F7-774C-9883-1DD0DBE58D9A}"/>
              </a:ext>
            </a:extLst>
          </p:cNvPr>
          <p:cNvSpPr>
            <a:spLocks noGrp="1"/>
          </p:cNvSpPr>
          <p:nvPr>
            <p:ph type="dt" sz="half" idx="10"/>
          </p:nvPr>
        </p:nvSpPr>
        <p:spPr/>
        <p:txBody>
          <a:bodyPr/>
          <a:lstStyle/>
          <a:p>
            <a:fld id="{425368A9-DFB2-7F40-AA85-838356CFF732}" type="datetimeFigureOut">
              <a:rPr lang="en-US" smtClean="0"/>
              <a:t>9/4/2024</a:t>
            </a:fld>
            <a:endParaRPr lang="en-US"/>
          </a:p>
        </p:txBody>
      </p:sp>
      <p:sp>
        <p:nvSpPr>
          <p:cNvPr id="5" name="Footer Placeholder 4">
            <a:extLst>
              <a:ext uri="{FF2B5EF4-FFF2-40B4-BE49-F238E27FC236}">
                <a16:creationId xmlns:a16="http://schemas.microsoft.com/office/drawing/2014/main" id="{9692AE2C-6F4D-6A46-BF9A-C8BC952C1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BA77F-7DE8-1745-8D6C-1F59D5B2A6AA}"/>
              </a:ext>
            </a:extLst>
          </p:cNvPr>
          <p:cNvSpPr>
            <a:spLocks noGrp="1"/>
          </p:cNvSpPr>
          <p:nvPr>
            <p:ph type="sldNum" sz="quarter" idx="12"/>
          </p:nvPr>
        </p:nvSpPr>
        <p:spPr/>
        <p:txBody>
          <a:bodyPr/>
          <a:lstStyle/>
          <a:p>
            <a:fld id="{4B550E66-ECEC-D34E-B5E2-6950D4C83D58}" type="slidenum">
              <a:rPr lang="en-US" smtClean="0"/>
              <a:t>‹#›</a:t>
            </a:fld>
            <a:endParaRPr lang="en-US"/>
          </a:p>
        </p:txBody>
      </p:sp>
    </p:spTree>
    <p:extLst>
      <p:ext uri="{BB962C8B-B14F-4D97-AF65-F5344CB8AC3E}">
        <p14:creationId xmlns:p14="http://schemas.microsoft.com/office/powerpoint/2010/main" val="102293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0255-F3EB-6647-9CFF-1E2CD4C807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CA8019-DB91-394A-A96E-5CFBD86C10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9D1100-36FE-2741-B8AE-A1BCF0F5CC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220816-FEFE-694B-969F-A6A6D38E063D}"/>
              </a:ext>
            </a:extLst>
          </p:cNvPr>
          <p:cNvSpPr>
            <a:spLocks noGrp="1"/>
          </p:cNvSpPr>
          <p:nvPr>
            <p:ph type="dt" sz="half" idx="10"/>
          </p:nvPr>
        </p:nvSpPr>
        <p:spPr/>
        <p:txBody>
          <a:bodyPr/>
          <a:lstStyle/>
          <a:p>
            <a:fld id="{425368A9-DFB2-7F40-AA85-838356CFF732}" type="datetimeFigureOut">
              <a:rPr lang="en-US" smtClean="0"/>
              <a:t>9/4/2024</a:t>
            </a:fld>
            <a:endParaRPr lang="en-US"/>
          </a:p>
        </p:txBody>
      </p:sp>
      <p:sp>
        <p:nvSpPr>
          <p:cNvPr id="6" name="Footer Placeholder 5">
            <a:extLst>
              <a:ext uri="{FF2B5EF4-FFF2-40B4-BE49-F238E27FC236}">
                <a16:creationId xmlns:a16="http://schemas.microsoft.com/office/drawing/2014/main" id="{B4EF965B-3AD1-CF45-9521-2A5FB88882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47CD77-DEF5-624F-840E-0F0FB8ED82C4}"/>
              </a:ext>
            </a:extLst>
          </p:cNvPr>
          <p:cNvSpPr>
            <a:spLocks noGrp="1"/>
          </p:cNvSpPr>
          <p:nvPr>
            <p:ph type="sldNum" sz="quarter" idx="12"/>
          </p:nvPr>
        </p:nvSpPr>
        <p:spPr/>
        <p:txBody>
          <a:bodyPr/>
          <a:lstStyle/>
          <a:p>
            <a:fld id="{4B550E66-ECEC-D34E-B5E2-6950D4C83D58}" type="slidenum">
              <a:rPr lang="en-US" smtClean="0"/>
              <a:t>‹#›</a:t>
            </a:fld>
            <a:endParaRPr lang="en-US"/>
          </a:p>
        </p:txBody>
      </p:sp>
    </p:spTree>
    <p:extLst>
      <p:ext uri="{BB962C8B-B14F-4D97-AF65-F5344CB8AC3E}">
        <p14:creationId xmlns:p14="http://schemas.microsoft.com/office/powerpoint/2010/main" val="139004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1CAE-BF29-2D4A-9F3B-FC83362D8E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1A443D-73AB-2C4C-ABBA-F45262E39B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67D84E-73D2-5144-97DC-DC51C2FFD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FA42FE-C673-2342-B568-AA3A81B28B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EBD41A-C0AA-B84C-BC00-920CFCB6B9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A17DBD-6CBC-3647-ABA1-DB97535B5ED5}"/>
              </a:ext>
            </a:extLst>
          </p:cNvPr>
          <p:cNvSpPr>
            <a:spLocks noGrp="1"/>
          </p:cNvSpPr>
          <p:nvPr>
            <p:ph type="dt" sz="half" idx="10"/>
          </p:nvPr>
        </p:nvSpPr>
        <p:spPr/>
        <p:txBody>
          <a:bodyPr/>
          <a:lstStyle/>
          <a:p>
            <a:fld id="{425368A9-DFB2-7F40-AA85-838356CFF732}" type="datetimeFigureOut">
              <a:rPr lang="en-US" smtClean="0"/>
              <a:t>9/4/2024</a:t>
            </a:fld>
            <a:endParaRPr lang="en-US"/>
          </a:p>
        </p:txBody>
      </p:sp>
      <p:sp>
        <p:nvSpPr>
          <p:cNvPr id="8" name="Footer Placeholder 7">
            <a:extLst>
              <a:ext uri="{FF2B5EF4-FFF2-40B4-BE49-F238E27FC236}">
                <a16:creationId xmlns:a16="http://schemas.microsoft.com/office/drawing/2014/main" id="{01E3315B-7310-994B-AAD4-2D5F1AA2B0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60649C-0F1B-4847-912C-F3BA221B0656}"/>
              </a:ext>
            </a:extLst>
          </p:cNvPr>
          <p:cNvSpPr>
            <a:spLocks noGrp="1"/>
          </p:cNvSpPr>
          <p:nvPr>
            <p:ph type="sldNum" sz="quarter" idx="12"/>
          </p:nvPr>
        </p:nvSpPr>
        <p:spPr/>
        <p:txBody>
          <a:bodyPr/>
          <a:lstStyle/>
          <a:p>
            <a:fld id="{4B550E66-ECEC-D34E-B5E2-6950D4C83D58}" type="slidenum">
              <a:rPr lang="en-US" smtClean="0"/>
              <a:t>‹#›</a:t>
            </a:fld>
            <a:endParaRPr lang="en-US"/>
          </a:p>
        </p:txBody>
      </p:sp>
    </p:spTree>
    <p:extLst>
      <p:ext uri="{BB962C8B-B14F-4D97-AF65-F5344CB8AC3E}">
        <p14:creationId xmlns:p14="http://schemas.microsoft.com/office/powerpoint/2010/main" val="269447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9417-722B-4442-9B23-59CF98BA68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9C4435-DDD8-8E48-A1B0-D70751B28F14}"/>
              </a:ext>
            </a:extLst>
          </p:cNvPr>
          <p:cNvSpPr>
            <a:spLocks noGrp="1"/>
          </p:cNvSpPr>
          <p:nvPr>
            <p:ph type="dt" sz="half" idx="10"/>
          </p:nvPr>
        </p:nvSpPr>
        <p:spPr/>
        <p:txBody>
          <a:bodyPr/>
          <a:lstStyle/>
          <a:p>
            <a:fld id="{425368A9-DFB2-7F40-AA85-838356CFF732}" type="datetimeFigureOut">
              <a:rPr lang="en-US" smtClean="0"/>
              <a:t>9/4/2024</a:t>
            </a:fld>
            <a:endParaRPr lang="en-US"/>
          </a:p>
        </p:txBody>
      </p:sp>
      <p:sp>
        <p:nvSpPr>
          <p:cNvPr id="4" name="Footer Placeholder 3">
            <a:extLst>
              <a:ext uri="{FF2B5EF4-FFF2-40B4-BE49-F238E27FC236}">
                <a16:creationId xmlns:a16="http://schemas.microsoft.com/office/drawing/2014/main" id="{02FF560B-9F74-0249-B406-8CFB14885F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162CF2-971A-5048-A4C1-70E8233FAB55}"/>
              </a:ext>
            </a:extLst>
          </p:cNvPr>
          <p:cNvSpPr>
            <a:spLocks noGrp="1"/>
          </p:cNvSpPr>
          <p:nvPr>
            <p:ph type="sldNum" sz="quarter" idx="12"/>
          </p:nvPr>
        </p:nvSpPr>
        <p:spPr/>
        <p:txBody>
          <a:bodyPr/>
          <a:lstStyle/>
          <a:p>
            <a:fld id="{4B550E66-ECEC-D34E-B5E2-6950D4C83D58}" type="slidenum">
              <a:rPr lang="en-US" smtClean="0"/>
              <a:t>‹#›</a:t>
            </a:fld>
            <a:endParaRPr lang="en-US"/>
          </a:p>
        </p:txBody>
      </p:sp>
    </p:spTree>
    <p:extLst>
      <p:ext uri="{BB962C8B-B14F-4D97-AF65-F5344CB8AC3E}">
        <p14:creationId xmlns:p14="http://schemas.microsoft.com/office/powerpoint/2010/main" val="2189255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DF25AE-793C-A245-857D-2BBB74617602}"/>
              </a:ext>
            </a:extLst>
          </p:cNvPr>
          <p:cNvSpPr>
            <a:spLocks noGrp="1"/>
          </p:cNvSpPr>
          <p:nvPr>
            <p:ph type="dt" sz="half" idx="10"/>
          </p:nvPr>
        </p:nvSpPr>
        <p:spPr/>
        <p:txBody>
          <a:bodyPr/>
          <a:lstStyle/>
          <a:p>
            <a:fld id="{425368A9-DFB2-7F40-AA85-838356CFF732}" type="datetimeFigureOut">
              <a:rPr lang="en-US" smtClean="0"/>
              <a:t>9/4/2024</a:t>
            </a:fld>
            <a:endParaRPr lang="en-US"/>
          </a:p>
        </p:txBody>
      </p:sp>
      <p:sp>
        <p:nvSpPr>
          <p:cNvPr id="3" name="Footer Placeholder 2">
            <a:extLst>
              <a:ext uri="{FF2B5EF4-FFF2-40B4-BE49-F238E27FC236}">
                <a16:creationId xmlns:a16="http://schemas.microsoft.com/office/drawing/2014/main" id="{33C79A0B-B0B3-4B40-8EBC-A10E008DE1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805495-2F83-0540-8FF0-983E63A4E81A}"/>
              </a:ext>
            </a:extLst>
          </p:cNvPr>
          <p:cNvSpPr>
            <a:spLocks noGrp="1"/>
          </p:cNvSpPr>
          <p:nvPr>
            <p:ph type="sldNum" sz="quarter" idx="12"/>
          </p:nvPr>
        </p:nvSpPr>
        <p:spPr/>
        <p:txBody>
          <a:bodyPr/>
          <a:lstStyle/>
          <a:p>
            <a:fld id="{4B550E66-ECEC-D34E-B5E2-6950D4C83D58}" type="slidenum">
              <a:rPr lang="en-US" smtClean="0"/>
              <a:t>‹#›</a:t>
            </a:fld>
            <a:endParaRPr lang="en-US"/>
          </a:p>
        </p:txBody>
      </p:sp>
    </p:spTree>
    <p:extLst>
      <p:ext uri="{BB962C8B-B14F-4D97-AF65-F5344CB8AC3E}">
        <p14:creationId xmlns:p14="http://schemas.microsoft.com/office/powerpoint/2010/main" val="400872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D125F-798E-5B46-AB95-74DD39A46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11AE52-15B2-B043-BCD9-4C21070B6C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A596DF-B998-1742-B981-7F238C195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0BE329-0A9A-8545-8F34-07036A529D00}"/>
              </a:ext>
            </a:extLst>
          </p:cNvPr>
          <p:cNvSpPr>
            <a:spLocks noGrp="1"/>
          </p:cNvSpPr>
          <p:nvPr>
            <p:ph type="dt" sz="half" idx="10"/>
          </p:nvPr>
        </p:nvSpPr>
        <p:spPr/>
        <p:txBody>
          <a:bodyPr/>
          <a:lstStyle/>
          <a:p>
            <a:fld id="{425368A9-DFB2-7F40-AA85-838356CFF732}" type="datetimeFigureOut">
              <a:rPr lang="en-US" smtClean="0"/>
              <a:t>9/4/2024</a:t>
            </a:fld>
            <a:endParaRPr lang="en-US"/>
          </a:p>
        </p:txBody>
      </p:sp>
      <p:sp>
        <p:nvSpPr>
          <p:cNvPr id="6" name="Footer Placeholder 5">
            <a:extLst>
              <a:ext uri="{FF2B5EF4-FFF2-40B4-BE49-F238E27FC236}">
                <a16:creationId xmlns:a16="http://schemas.microsoft.com/office/drawing/2014/main" id="{86023506-5ED7-4142-9A53-EBE941C1A2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D8806-6BA4-3C43-BE1C-C563FB2337DE}"/>
              </a:ext>
            </a:extLst>
          </p:cNvPr>
          <p:cNvSpPr>
            <a:spLocks noGrp="1"/>
          </p:cNvSpPr>
          <p:nvPr>
            <p:ph type="sldNum" sz="quarter" idx="12"/>
          </p:nvPr>
        </p:nvSpPr>
        <p:spPr/>
        <p:txBody>
          <a:bodyPr/>
          <a:lstStyle/>
          <a:p>
            <a:fld id="{4B550E66-ECEC-D34E-B5E2-6950D4C83D58}" type="slidenum">
              <a:rPr lang="en-US" smtClean="0"/>
              <a:t>‹#›</a:t>
            </a:fld>
            <a:endParaRPr lang="en-US"/>
          </a:p>
        </p:txBody>
      </p:sp>
    </p:spTree>
    <p:extLst>
      <p:ext uri="{BB962C8B-B14F-4D97-AF65-F5344CB8AC3E}">
        <p14:creationId xmlns:p14="http://schemas.microsoft.com/office/powerpoint/2010/main" val="86625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368A9-DFB2-7F40-AA85-838356CFF732}"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50E66-ECEC-D34E-B5E2-6950D4C83D5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2805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69602-BE63-7540-A29E-F6E18D7583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A2E9CA-21E6-144B-83B4-CBC2D3F98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6568C2-1395-0346-980B-6F377ED3E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3A2F9-6692-4E4F-99E3-9652526FE787}"/>
              </a:ext>
            </a:extLst>
          </p:cNvPr>
          <p:cNvSpPr>
            <a:spLocks noGrp="1"/>
          </p:cNvSpPr>
          <p:nvPr>
            <p:ph type="dt" sz="half" idx="10"/>
          </p:nvPr>
        </p:nvSpPr>
        <p:spPr/>
        <p:txBody>
          <a:bodyPr/>
          <a:lstStyle/>
          <a:p>
            <a:fld id="{425368A9-DFB2-7F40-AA85-838356CFF732}" type="datetimeFigureOut">
              <a:rPr lang="en-US" smtClean="0"/>
              <a:t>9/4/2024</a:t>
            </a:fld>
            <a:endParaRPr lang="en-US"/>
          </a:p>
        </p:txBody>
      </p:sp>
      <p:sp>
        <p:nvSpPr>
          <p:cNvPr id="6" name="Footer Placeholder 5">
            <a:extLst>
              <a:ext uri="{FF2B5EF4-FFF2-40B4-BE49-F238E27FC236}">
                <a16:creationId xmlns:a16="http://schemas.microsoft.com/office/drawing/2014/main" id="{59973D2D-71C0-2347-B82B-1008A55F9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7A684-C79D-B744-983D-90F013469F18}"/>
              </a:ext>
            </a:extLst>
          </p:cNvPr>
          <p:cNvSpPr>
            <a:spLocks noGrp="1"/>
          </p:cNvSpPr>
          <p:nvPr>
            <p:ph type="sldNum" sz="quarter" idx="12"/>
          </p:nvPr>
        </p:nvSpPr>
        <p:spPr/>
        <p:txBody>
          <a:bodyPr/>
          <a:lstStyle/>
          <a:p>
            <a:fld id="{4B550E66-ECEC-D34E-B5E2-6950D4C83D58}" type="slidenum">
              <a:rPr lang="en-US" smtClean="0"/>
              <a:t>‹#›</a:t>
            </a:fld>
            <a:endParaRPr lang="en-US"/>
          </a:p>
        </p:txBody>
      </p:sp>
    </p:spTree>
    <p:extLst>
      <p:ext uri="{BB962C8B-B14F-4D97-AF65-F5344CB8AC3E}">
        <p14:creationId xmlns:p14="http://schemas.microsoft.com/office/powerpoint/2010/main" val="3152909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20E32-61DF-FC4A-A31D-CB1CD336E8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329A0B-1B5F-5841-94D1-79A21F4B48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891E7-616F-514A-863F-ECE7D4C22D9F}"/>
              </a:ext>
            </a:extLst>
          </p:cNvPr>
          <p:cNvSpPr>
            <a:spLocks noGrp="1"/>
          </p:cNvSpPr>
          <p:nvPr>
            <p:ph type="dt" sz="half" idx="10"/>
          </p:nvPr>
        </p:nvSpPr>
        <p:spPr/>
        <p:txBody>
          <a:bodyPr/>
          <a:lstStyle/>
          <a:p>
            <a:fld id="{425368A9-DFB2-7F40-AA85-838356CFF732}" type="datetimeFigureOut">
              <a:rPr lang="en-US" smtClean="0"/>
              <a:t>9/4/2024</a:t>
            </a:fld>
            <a:endParaRPr lang="en-US"/>
          </a:p>
        </p:txBody>
      </p:sp>
      <p:sp>
        <p:nvSpPr>
          <p:cNvPr id="5" name="Footer Placeholder 4">
            <a:extLst>
              <a:ext uri="{FF2B5EF4-FFF2-40B4-BE49-F238E27FC236}">
                <a16:creationId xmlns:a16="http://schemas.microsoft.com/office/drawing/2014/main" id="{72839F5B-2D19-4047-8C50-DD0E7F597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793C2-5430-FF41-96E5-C2C538764559}"/>
              </a:ext>
            </a:extLst>
          </p:cNvPr>
          <p:cNvSpPr>
            <a:spLocks noGrp="1"/>
          </p:cNvSpPr>
          <p:nvPr>
            <p:ph type="sldNum" sz="quarter" idx="12"/>
          </p:nvPr>
        </p:nvSpPr>
        <p:spPr/>
        <p:txBody>
          <a:bodyPr/>
          <a:lstStyle/>
          <a:p>
            <a:fld id="{4B550E66-ECEC-D34E-B5E2-6950D4C83D58}" type="slidenum">
              <a:rPr lang="en-US" smtClean="0"/>
              <a:t>‹#›</a:t>
            </a:fld>
            <a:endParaRPr lang="en-US"/>
          </a:p>
        </p:txBody>
      </p:sp>
    </p:spTree>
    <p:extLst>
      <p:ext uri="{BB962C8B-B14F-4D97-AF65-F5344CB8AC3E}">
        <p14:creationId xmlns:p14="http://schemas.microsoft.com/office/powerpoint/2010/main" val="3620742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700E9-83B8-134B-B40A-1B44871FAE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D84650-FBD6-C342-8DF9-63CBE4B3A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54D26-6BE5-5A4D-B147-889291C3EE46}"/>
              </a:ext>
            </a:extLst>
          </p:cNvPr>
          <p:cNvSpPr>
            <a:spLocks noGrp="1"/>
          </p:cNvSpPr>
          <p:nvPr>
            <p:ph type="dt" sz="half" idx="10"/>
          </p:nvPr>
        </p:nvSpPr>
        <p:spPr/>
        <p:txBody>
          <a:bodyPr/>
          <a:lstStyle/>
          <a:p>
            <a:fld id="{425368A9-DFB2-7F40-AA85-838356CFF732}" type="datetimeFigureOut">
              <a:rPr lang="en-US" smtClean="0"/>
              <a:t>9/4/2024</a:t>
            </a:fld>
            <a:endParaRPr lang="en-US"/>
          </a:p>
        </p:txBody>
      </p:sp>
      <p:sp>
        <p:nvSpPr>
          <p:cNvPr id="5" name="Footer Placeholder 4">
            <a:extLst>
              <a:ext uri="{FF2B5EF4-FFF2-40B4-BE49-F238E27FC236}">
                <a16:creationId xmlns:a16="http://schemas.microsoft.com/office/drawing/2014/main" id="{07EA4C19-6B21-A141-8AE9-85D591543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2182E-8033-FC4A-9F53-6690977B8CFD}"/>
              </a:ext>
            </a:extLst>
          </p:cNvPr>
          <p:cNvSpPr>
            <a:spLocks noGrp="1"/>
          </p:cNvSpPr>
          <p:nvPr>
            <p:ph type="sldNum" sz="quarter" idx="12"/>
          </p:nvPr>
        </p:nvSpPr>
        <p:spPr/>
        <p:txBody>
          <a:bodyPr/>
          <a:lstStyle/>
          <a:p>
            <a:fld id="{4B550E66-ECEC-D34E-B5E2-6950D4C83D58}" type="slidenum">
              <a:rPr lang="en-US" smtClean="0"/>
              <a:t>‹#›</a:t>
            </a:fld>
            <a:endParaRPr lang="en-US"/>
          </a:p>
        </p:txBody>
      </p:sp>
    </p:spTree>
    <p:extLst>
      <p:ext uri="{BB962C8B-B14F-4D97-AF65-F5344CB8AC3E}">
        <p14:creationId xmlns:p14="http://schemas.microsoft.com/office/powerpoint/2010/main" val="59989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368A9-DFB2-7F40-AA85-838356CFF732}"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50E66-ECEC-D34E-B5E2-6950D4C83D5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81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5368A9-DFB2-7F40-AA85-838356CFF732}"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50E66-ECEC-D34E-B5E2-6950D4C83D5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817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8A9-DFB2-7F40-AA85-838356CFF732}"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50E66-ECEC-D34E-B5E2-6950D4C83D5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034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5368A9-DFB2-7F40-AA85-838356CFF732}"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50E66-ECEC-D34E-B5E2-6950D4C83D5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592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368A9-DFB2-7F40-AA85-838356CFF732}"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50E66-ECEC-D34E-B5E2-6950D4C83D58}" type="slidenum">
              <a:rPr lang="en-US" smtClean="0"/>
              <a:t>‹#›</a:t>
            </a:fld>
            <a:endParaRPr lang="en-US"/>
          </a:p>
        </p:txBody>
      </p:sp>
    </p:spTree>
    <p:extLst>
      <p:ext uri="{BB962C8B-B14F-4D97-AF65-F5344CB8AC3E}">
        <p14:creationId xmlns:p14="http://schemas.microsoft.com/office/powerpoint/2010/main" val="955481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5368A9-DFB2-7F40-AA85-838356CFF732}"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50E66-ECEC-D34E-B5E2-6950D4C83D5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242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25368A9-DFB2-7F40-AA85-838356CFF732}" type="datetimeFigureOut">
              <a:rPr lang="en-US" smtClean="0"/>
              <a:t>9/4/2024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B550E66-ECEC-D34E-B5E2-6950D4C83D5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750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25368A9-DFB2-7F40-AA85-838356CFF732}" type="datetimeFigureOut">
              <a:rPr lang="en-US" smtClean="0"/>
              <a:t>9/4/2024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B550E66-ECEC-D34E-B5E2-6950D4C83D5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225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A7364E-23A9-354D-97F8-47757FA9FB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FC89AB-D933-EA40-A770-73CFD9F9A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3F780-E5B4-7346-9704-856DD23A36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368A9-DFB2-7F40-AA85-838356CFF732}" type="datetimeFigureOut">
              <a:rPr lang="en-US" smtClean="0"/>
              <a:t>9/4/2024</a:t>
            </a:fld>
            <a:endParaRPr lang="en-US"/>
          </a:p>
        </p:txBody>
      </p:sp>
      <p:sp>
        <p:nvSpPr>
          <p:cNvPr id="5" name="Footer Placeholder 4">
            <a:extLst>
              <a:ext uri="{FF2B5EF4-FFF2-40B4-BE49-F238E27FC236}">
                <a16:creationId xmlns:a16="http://schemas.microsoft.com/office/drawing/2014/main" id="{7C597DD7-0032-564B-BEEC-953B4940C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23FB1-BCD0-9A48-882D-679A5BF3F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50E66-ECEC-D34E-B5E2-6950D4C83D58}" type="slidenum">
              <a:rPr lang="en-US" smtClean="0"/>
              <a:t>‹#›</a:t>
            </a:fld>
            <a:endParaRPr lang="en-US"/>
          </a:p>
        </p:txBody>
      </p:sp>
    </p:spTree>
    <p:extLst>
      <p:ext uri="{BB962C8B-B14F-4D97-AF65-F5344CB8AC3E}">
        <p14:creationId xmlns:p14="http://schemas.microsoft.com/office/powerpoint/2010/main" val="1531896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s://learn.e-limu.org/topic/view/?t=76&amp;c=7"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6.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number@my.browardschools.com" TargetMode="External"/><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mrsmoncriefclass.com/" TargetMode="External"/><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hyperlink" Target="mailto:veronica.moncrief@browardschools.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browardschools.com/Page/37924"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781C188-04BF-B9A1-9384-F71165E4A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24" y="2351314"/>
            <a:ext cx="3409406" cy="3409406"/>
          </a:xfrm>
          <a:prstGeom prst="rect">
            <a:avLst/>
          </a:prstGeom>
        </p:spPr>
      </p:pic>
      <p:sp>
        <p:nvSpPr>
          <p:cNvPr id="3" name="TextBox 2">
            <a:extLst>
              <a:ext uri="{FF2B5EF4-FFF2-40B4-BE49-F238E27FC236}">
                <a16:creationId xmlns:a16="http://schemas.microsoft.com/office/drawing/2014/main" id="{5D609C44-87A3-A2E7-DF9D-44B0867DC8B7}"/>
              </a:ext>
            </a:extLst>
          </p:cNvPr>
          <p:cNvSpPr txBox="1"/>
          <p:nvPr/>
        </p:nvSpPr>
        <p:spPr>
          <a:xfrm rot="1589539">
            <a:off x="8406415" y="3042194"/>
            <a:ext cx="3871222" cy="830997"/>
          </a:xfrm>
          <a:prstGeom prst="rect">
            <a:avLst/>
          </a:prstGeom>
          <a:noFill/>
        </p:spPr>
        <p:txBody>
          <a:bodyPr wrap="square" rtlCol="0">
            <a:spAutoFit/>
          </a:bodyPr>
          <a:lstStyle/>
          <a:p>
            <a:r>
              <a:rPr lang="en-US" sz="4800" b="1" dirty="0"/>
              <a:t>Please sign in.</a:t>
            </a:r>
          </a:p>
        </p:txBody>
      </p:sp>
    </p:spTree>
    <p:extLst>
      <p:ext uri="{BB962C8B-B14F-4D97-AF65-F5344CB8AC3E}">
        <p14:creationId xmlns:p14="http://schemas.microsoft.com/office/powerpoint/2010/main" val="159410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descr="A rain falling from a tree">
            <a:extLst>
              <a:ext uri="{FF2B5EF4-FFF2-40B4-BE49-F238E27FC236}">
                <a16:creationId xmlns:a16="http://schemas.microsoft.com/office/drawing/2014/main" id="{E0479BBD-C12E-6A80-65CC-4F1420F0B6D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1719470"/>
            <a:ext cx="12191999" cy="4462669"/>
          </a:xfrm>
          <a:prstGeom prst="rect">
            <a:avLst/>
          </a:prstGeom>
        </p:spPr>
      </p:pic>
      <p:sp>
        <p:nvSpPr>
          <p:cNvPr id="2" name="TextBox 1">
            <a:extLst>
              <a:ext uri="{FF2B5EF4-FFF2-40B4-BE49-F238E27FC236}">
                <a16:creationId xmlns:a16="http://schemas.microsoft.com/office/drawing/2014/main" id="{EDB44BB8-D825-6CFE-6937-7E7CA2974674}"/>
              </a:ext>
            </a:extLst>
          </p:cNvPr>
          <p:cNvSpPr txBox="1"/>
          <p:nvPr/>
        </p:nvSpPr>
        <p:spPr>
          <a:xfrm>
            <a:off x="1701674" y="2768296"/>
            <a:ext cx="8450722" cy="3970318"/>
          </a:xfrm>
          <a:prstGeom prst="rect">
            <a:avLst/>
          </a:prstGeom>
          <a:noFill/>
        </p:spPr>
        <p:txBody>
          <a:bodyPr wrap="square" rtlCol="0">
            <a:spAutoFit/>
          </a:bodyPr>
          <a:lstStyle/>
          <a:p>
            <a:pPr algn="ctr"/>
            <a:r>
              <a:rPr lang="en-US" sz="3600" b="1" dirty="0">
                <a:latin typeface="Century Gothic" panose="020B0502020202020204" pitchFamily="34" charset="0"/>
              </a:rPr>
              <a:t>Recess: 11:15am-11:35am</a:t>
            </a:r>
          </a:p>
          <a:p>
            <a:pPr algn="ctr"/>
            <a:endParaRPr lang="en-US" sz="3600" b="1" dirty="0">
              <a:latin typeface="Century Gothic" panose="020B0502020202020204" pitchFamily="34" charset="0"/>
            </a:endParaRPr>
          </a:p>
          <a:p>
            <a:pPr algn="ctr"/>
            <a:r>
              <a:rPr lang="en-US" sz="3600" b="1" dirty="0">
                <a:latin typeface="Century Gothic" panose="020B0502020202020204" pitchFamily="34" charset="0"/>
              </a:rPr>
              <a:t> </a:t>
            </a:r>
            <a:r>
              <a:rPr lang="en-US" sz="3600" b="1" u="sng" dirty="0">
                <a:latin typeface="Century Gothic" panose="020B0502020202020204" pitchFamily="34" charset="0"/>
              </a:rPr>
              <a:t>Indoor Recess</a:t>
            </a:r>
          </a:p>
          <a:p>
            <a:pPr algn="ctr"/>
            <a:r>
              <a:rPr lang="en-US" sz="3600" b="1" dirty="0">
                <a:latin typeface="Century Gothic" panose="020B0502020202020204" pitchFamily="34" charset="0"/>
              </a:rPr>
              <a:t>Rainy Days</a:t>
            </a:r>
          </a:p>
          <a:p>
            <a:pPr algn="ctr"/>
            <a:r>
              <a:rPr lang="en-US" sz="3600" b="1" dirty="0">
                <a:latin typeface="Century Gothic" panose="020B0502020202020204" pitchFamily="34" charset="0"/>
              </a:rPr>
              <a:t>Heat Index is HIGH</a:t>
            </a:r>
          </a:p>
          <a:p>
            <a:pPr algn="ctr"/>
            <a:r>
              <a:rPr lang="en-US" sz="3600" b="1" dirty="0">
                <a:latin typeface="Century Gothic" panose="020B0502020202020204" pitchFamily="34" charset="0"/>
              </a:rPr>
              <a:t>Cold Weather</a:t>
            </a:r>
          </a:p>
          <a:p>
            <a:pPr algn="ctr"/>
            <a:endParaRPr lang="en-US" sz="3600" b="1" dirty="0">
              <a:latin typeface="Century Gothic" panose="020B0502020202020204" pitchFamily="34" charset="0"/>
            </a:endParaRPr>
          </a:p>
        </p:txBody>
      </p:sp>
    </p:spTree>
    <p:extLst>
      <p:ext uri="{BB962C8B-B14F-4D97-AF65-F5344CB8AC3E}">
        <p14:creationId xmlns:p14="http://schemas.microsoft.com/office/powerpoint/2010/main" val="3610044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F5780B-ACBD-9CB3-CA1E-6C75528537AA}"/>
              </a:ext>
            </a:extLst>
          </p:cNvPr>
          <p:cNvSpPr txBox="1"/>
          <p:nvPr/>
        </p:nvSpPr>
        <p:spPr>
          <a:xfrm>
            <a:off x="1802272" y="1905506"/>
            <a:ext cx="8770478" cy="3046988"/>
          </a:xfrm>
          <a:prstGeom prst="rect">
            <a:avLst/>
          </a:prstGeom>
          <a:noFill/>
        </p:spPr>
        <p:txBody>
          <a:bodyPr wrap="square" rtlCol="0">
            <a:spAutoFit/>
          </a:bodyPr>
          <a:lstStyle/>
          <a:p>
            <a:endParaRPr lang="en-US" sz="2400" b="1" dirty="0">
              <a:latin typeface="Century Gothic" panose="020B0502020202020204" pitchFamily="34" charset="0"/>
            </a:endParaRPr>
          </a:p>
          <a:p>
            <a:endParaRPr lang="en-US" sz="2400" b="1" dirty="0">
              <a:latin typeface="Century Gothic" panose="020B0502020202020204" pitchFamily="34" charset="0"/>
            </a:endParaRPr>
          </a:p>
          <a:p>
            <a:pPr algn="ctr"/>
            <a:r>
              <a:rPr lang="en-US" sz="2400" b="1" dirty="0">
                <a:latin typeface="Century Gothic" panose="020B0502020202020204" pitchFamily="34" charset="0"/>
              </a:rPr>
              <a:t> </a:t>
            </a:r>
            <a:r>
              <a:rPr lang="en-US" sz="4800" b="1" dirty="0">
                <a:latin typeface="Century Gothic" panose="020B0502020202020204" pitchFamily="34" charset="0"/>
              </a:rPr>
              <a:t>Lunch: 11:42am – 12:12pm</a:t>
            </a:r>
          </a:p>
          <a:p>
            <a:pPr algn="ctr"/>
            <a:r>
              <a:rPr lang="en-US" sz="4800" b="1" dirty="0">
                <a:latin typeface="Century Gothic" panose="020B0502020202020204" pitchFamily="34" charset="0"/>
              </a:rPr>
              <a:t>  Lunch and Breakfast are </a:t>
            </a:r>
            <a:r>
              <a:rPr lang="en-US" sz="4800" b="1" u="sng" dirty="0">
                <a:latin typeface="Century Gothic" panose="020B0502020202020204" pitchFamily="34" charset="0"/>
              </a:rPr>
              <a:t>FREE</a:t>
            </a:r>
            <a:r>
              <a:rPr lang="en-US" sz="4800" b="1" dirty="0">
                <a:latin typeface="Century Gothic" panose="020B0502020202020204" pitchFamily="34" charset="0"/>
              </a:rPr>
              <a:t> for all students. </a:t>
            </a:r>
          </a:p>
        </p:txBody>
      </p:sp>
    </p:spTree>
    <p:extLst>
      <p:ext uri="{BB962C8B-B14F-4D97-AF65-F5344CB8AC3E}">
        <p14:creationId xmlns:p14="http://schemas.microsoft.com/office/powerpoint/2010/main" val="236539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D8039B-F72B-C540-AB17-2CF42FEC731E}"/>
              </a:ext>
            </a:extLst>
          </p:cNvPr>
          <p:cNvSpPr txBox="1"/>
          <p:nvPr/>
        </p:nvSpPr>
        <p:spPr>
          <a:xfrm>
            <a:off x="1428750" y="2274837"/>
            <a:ext cx="9020175" cy="3539430"/>
          </a:xfrm>
          <a:prstGeom prst="rect">
            <a:avLst/>
          </a:prstGeom>
          <a:noFill/>
        </p:spPr>
        <p:txBody>
          <a:bodyPr wrap="square">
            <a:spAutoFit/>
          </a:bodyPr>
          <a:lstStyle/>
          <a:p>
            <a:pPr algn="ctr"/>
            <a:r>
              <a:rPr lang="en-US" sz="2800" b="1" i="1" dirty="0">
                <a:solidFill>
                  <a:srgbClr val="5E5E5E"/>
                </a:solidFill>
                <a:effectLst/>
                <a:latin typeface="Droid Sans"/>
              </a:rPr>
              <a:t>SPECIALS ARE HELD ON TWO CONSECUTIVE DAYS</a:t>
            </a:r>
            <a:endParaRPr lang="en-US" sz="2800" b="0" i="0" dirty="0">
              <a:solidFill>
                <a:srgbClr val="5E5E5E"/>
              </a:solidFill>
              <a:effectLst/>
              <a:latin typeface="Droid Sans"/>
            </a:endParaRPr>
          </a:p>
          <a:p>
            <a:pPr algn="ctr"/>
            <a:r>
              <a:rPr lang="en-US" sz="2800" b="0" i="0" dirty="0">
                <a:solidFill>
                  <a:srgbClr val="5E5E5E"/>
                </a:solidFill>
                <a:effectLst/>
                <a:latin typeface="Droid Sans"/>
              </a:rPr>
              <a:t>Specials Rotation</a:t>
            </a:r>
          </a:p>
          <a:p>
            <a:pPr algn="ctr"/>
            <a:r>
              <a:rPr lang="en-US" sz="2800" dirty="0">
                <a:solidFill>
                  <a:srgbClr val="5E5E5E"/>
                </a:solidFill>
                <a:latin typeface="Droid Sans"/>
              </a:rPr>
              <a:t>10</a:t>
            </a:r>
            <a:r>
              <a:rPr lang="en-US" sz="2800" b="0" i="0" dirty="0">
                <a:solidFill>
                  <a:srgbClr val="5E5E5E"/>
                </a:solidFill>
                <a:effectLst/>
                <a:latin typeface="Droid Sans"/>
              </a:rPr>
              <a:t>:4</a:t>
            </a:r>
            <a:r>
              <a:rPr lang="en-US" sz="2800" dirty="0">
                <a:solidFill>
                  <a:srgbClr val="5E5E5E"/>
                </a:solidFill>
                <a:latin typeface="Droid Sans"/>
              </a:rPr>
              <a:t>5</a:t>
            </a:r>
            <a:r>
              <a:rPr lang="en-US" sz="2800" b="0" i="0" dirty="0">
                <a:solidFill>
                  <a:srgbClr val="5E5E5E"/>
                </a:solidFill>
                <a:effectLst/>
                <a:latin typeface="Droid Sans"/>
              </a:rPr>
              <a:t>am-11:15a.m Daily   </a:t>
            </a:r>
          </a:p>
          <a:p>
            <a:pPr algn="ctr"/>
            <a:r>
              <a:rPr lang="en-US" sz="2800" b="0" i="0" dirty="0">
                <a:solidFill>
                  <a:srgbClr val="5E5E5E"/>
                </a:solidFill>
                <a:effectLst/>
                <a:latin typeface="Droid Sans"/>
              </a:rPr>
              <a:t>Science (Pink Day – Mr. Lustig) </a:t>
            </a:r>
          </a:p>
          <a:p>
            <a:pPr algn="ctr"/>
            <a:r>
              <a:rPr lang="en-US" sz="2800" dirty="0">
                <a:solidFill>
                  <a:srgbClr val="5E5E5E"/>
                </a:solidFill>
                <a:latin typeface="Droid Sans"/>
              </a:rPr>
              <a:t>Music (Green Day - Mrs. Corelli)</a:t>
            </a:r>
          </a:p>
          <a:p>
            <a:pPr algn="ctr"/>
            <a:r>
              <a:rPr lang="en-US" sz="2800" dirty="0">
                <a:solidFill>
                  <a:srgbClr val="5E5E5E"/>
                </a:solidFill>
                <a:latin typeface="Droid Sans"/>
              </a:rPr>
              <a:t>P.E. (Purple Day - Coach </a:t>
            </a:r>
            <a:r>
              <a:rPr lang="en-US" sz="2800" dirty="0" err="1">
                <a:solidFill>
                  <a:srgbClr val="5E5E5E"/>
                </a:solidFill>
                <a:latin typeface="Droid Sans"/>
              </a:rPr>
              <a:t>Kiene</a:t>
            </a:r>
            <a:r>
              <a:rPr lang="en-US" sz="2800" dirty="0">
                <a:solidFill>
                  <a:srgbClr val="5E5E5E"/>
                </a:solidFill>
                <a:latin typeface="Droid Sans"/>
              </a:rPr>
              <a:t>)</a:t>
            </a:r>
          </a:p>
          <a:p>
            <a:pPr algn="ctr"/>
            <a:r>
              <a:rPr lang="en-US" sz="2800" b="0" i="0" dirty="0">
                <a:solidFill>
                  <a:srgbClr val="5E5E5E"/>
                </a:solidFill>
                <a:effectLst/>
                <a:latin typeface="Droid Sans"/>
              </a:rPr>
              <a:t>Art ( Red Day - Ms. </a:t>
            </a:r>
            <a:r>
              <a:rPr lang="en-US" sz="2800" b="0" i="0" dirty="0" err="1">
                <a:solidFill>
                  <a:srgbClr val="5E5E5E"/>
                </a:solidFill>
                <a:effectLst/>
                <a:latin typeface="Droid Sans"/>
              </a:rPr>
              <a:t>Gasher</a:t>
            </a:r>
            <a:r>
              <a:rPr lang="en-US" sz="2800" b="0" i="0" dirty="0">
                <a:solidFill>
                  <a:srgbClr val="5E5E5E"/>
                </a:solidFill>
                <a:effectLst/>
                <a:latin typeface="Droid Sans"/>
              </a:rPr>
              <a:t>)</a:t>
            </a:r>
          </a:p>
          <a:p>
            <a:pPr algn="ctr"/>
            <a:r>
              <a:rPr lang="en-US" sz="2800" b="0" i="0" dirty="0">
                <a:solidFill>
                  <a:srgbClr val="5E5E5E"/>
                </a:solidFill>
                <a:effectLst/>
                <a:latin typeface="Droid Sans"/>
              </a:rPr>
              <a:t>STEM (Blue Day - Mr. </a:t>
            </a:r>
            <a:r>
              <a:rPr lang="en-US" sz="2800" b="0" i="0" dirty="0" err="1">
                <a:solidFill>
                  <a:srgbClr val="5E5E5E"/>
                </a:solidFill>
                <a:effectLst/>
                <a:latin typeface="Droid Sans"/>
              </a:rPr>
              <a:t>Hebster</a:t>
            </a:r>
            <a:r>
              <a:rPr lang="en-US" sz="2800" b="0" i="0" dirty="0">
                <a:solidFill>
                  <a:srgbClr val="5E5E5E"/>
                </a:solidFill>
                <a:effectLst/>
                <a:latin typeface="Droid Sans"/>
              </a:rPr>
              <a:t>)</a:t>
            </a:r>
          </a:p>
        </p:txBody>
      </p:sp>
    </p:spTree>
    <p:extLst>
      <p:ext uri="{BB962C8B-B14F-4D97-AF65-F5344CB8AC3E}">
        <p14:creationId xmlns:p14="http://schemas.microsoft.com/office/powerpoint/2010/main" val="132168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0B77BF-34B6-85C6-5AF4-0F94BBA0CC3C}"/>
              </a:ext>
            </a:extLst>
          </p:cNvPr>
          <p:cNvPicPr>
            <a:picLocks noChangeAspect="1"/>
          </p:cNvPicPr>
          <p:nvPr/>
        </p:nvPicPr>
        <p:blipFill>
          <a:blip r:embed="rId3"/>
          <a:stretch>
            <a:fillRect/>
          </a:stretch>
        </p:blipFill>
        <p:spPr>
          <a:xfrm>
            <a:off x="82527" y="1721486"/>
            <a:ext cx="5594373" cy="3009642"/>
          </a:xfrm>
          <a:prstGeom prst="rect">
            <a:avLst/>
          </a:prstGeom>
        </p:spPr>
      </p:pic>
      <p:sp>
        <p:nvSpPr>
          <p:cNvPr id="4" name="TextBox 3">
            <a:extLst>
              <a:ext uri="{FF2B5EF4-FFF2-40B4-BE49-F238E27FC236}">
                <a16:creationId xmlns:a16="http://schemas.microsoft.com/office/drawing/2014/main" id="{D7976293-5972-BE5E-24F3-E23C3D164FB8}"/>
              </a:ext>
            </a:extLst>
          </p:cNvPr>
          <p:cNvSpPr txBox="1"/>
          <p:nvPr/>
        </p:nvSpPr>
        <p:spPr>
          <a:xfrm>
            <a:off x="5676900" y="4707226"/>
            <a:ext cx="6100762" cy="1200329"/>
          </a:xfrm>
          <a:prstGeom prst="rect">
            <a:avLst/>
          </a:prstGeom>
          <a:noFill/>
        </p:spPr>
        <p:txBody>
          <a:bodyPr wrap="square">
            <a:spAutoFit/>
          </a:bodyPr>
          <a:lstStyle/>
          <a:p>
            <a:r>
              <a:rPr lang="en-US" b="0" i="0" dirty="0">
                <a:solidFill>
                  <a:srgbClr val="242424"/>
                </a:solidFill>
                <a:effectLst/>
                <a:highlight>
                  <a:srgbClr val="C0C0C0"/>
                </a:highlight>
                <a:latin typeface="Segoe UI" panose="020B0502040204020203" pitchFamily="34" charset="0"/>
              </a:rPr>
              <a:t>Students </a:t>
            </a:r>
            <a:r>
              <a:rPr lang="en-US" b="1" i="0" dirty="0">
                <a:solidFill>
                  <a:srgbClr val="FF0000"/>
                </a:solidFill>
                <a:effectLst/>
                <a:highlight>
                  <a:srgbClr val="C0C0C0"/>
                </a:highlight>
                <a:latin typeface="Segoe UI" panose="020B0502040204020203" pitchFamily="34" charset="0"/>
              </a:rPr>
              <a:t>should be dressed</a:t>
            </a:r>
            <a:r>
              <a:rPr lang="en-US" b="0" i="0" dirty="0">
                <a:solidFill>
                  <a:srgbClr val="242424"/>
                </a:solidFill>
                <a:effectLst/>
                <a:highlight>
                  <a:srgbClr val="C0C0C0"/>
                </a:highlight>
                <a:latin typeface="Segoe UI" panose="020B0502040204020203" pitchFamily="34" charset="0"/>
              </a:rPr>
              <a:t> in our unified dress/colors each day. Shirts should be Forest Green, Navy Blue, Canary Yellow or White and bottoms should be khaki and dark blue.  Jeans are not permitted. </a:t>
            </a:r>
            <a:endParaRPr lang="en-US" dirty="0">
              <a:highlight>
                <a:srgbClr val="C0C0C0"/>
              </a:highlight>
            </a:endParaRPr>
          </a:p>
        </p:txBody>
      </p:sp>
    </p:spTree>
    <p:extLst>
      <p:ext uri="{BB962C8B-B14F-4D97-AF65-F5344CB8AC3E}">
        <p14:creationId xmlns:p14="http://schemas.microsoft.com/office/powerpoint/2010/main" val="391653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5E37EB-8D1E-50E7-92C7-A32B67CFA85D}"/>
              </a:ext>
            </a:extLst>
          </p:cNvPr>
          <p:cNvSpPr txBox="1"/>
          <p:nvPr/>
        </p:nvSpPr>
        <p:spPr>
          <a:xfrm>
            <a:off x="2988268" y="2009775"/>
            <a:ext cx="5899372" cy="4247317"/>
          </a:xfrm>
          <a:prstGeom prst="rect">
            <a:avLst/>
          </a:prstGeom>
          <a:noFill/>
        </p:spPr>
        <p:txBody>
          <a:bodyPr wrap="none" rtlCol="0">
            <a:spAutoFit/>
          </a:bodyPr>
          <a:lstStyle/>
          <a:p>
            <a:pPr algn="ctr"/>
            <a:r>
              <a:rPr lang="en-US" sz="5400" dirty="0">
                <a:latin typeface="Comic Sans MS" panose="030F0702030302020204" pitchFamily="66" charset="0"/>
              </a:rPr>
              <a:t>School-Wide Rule</a:t>
            </a:r>
          </a:p>
          <a:p>
            <a:pPr algn="ctr"/>
            <a:r>
              <a:rPr lang="en-US" sz="5400" dirty="0">
                <a:latin typeface="Comic Sans MS" panose="030F0702030302020204" pitchFamily="66" charset="0"/>
              </a:rPr>
              <a:t>Three R’s</a:t>
            </a:r>
          </a:p>
          <a:p>
            <a:r>
              <a:rPr lang="en-US" sz="5400" dirty="0">
                <a:solidFill>
                  <a:schemeClr val="accent2">
                    <a:lumMod val="75000"/>
                  </a:schemeClr>
                </a:solidFill>
                <a:latin typeface="Comic Sans MS" panose="030F0702030302020204" pitchFamily="66" charset="0"/>
              </a:rPr>
              <a:t>R</a:t>
            </a:r>
            <a:r>
              <a:rPr lang="en-US" sz="5400" dirty="0">
                <a:latin typeface="Comic Sans MS" panose="030F0702030302020204" pitchFamily="66" charset="0"/>
              </a:rPr>
              <a:t>espect</a:t>
            </a:r>
          </a:p>
          <a:p>
            <a:r>
              <a:rPr lang="en-US" sz="5400" dirty="0">
                <a:solidFill>
                  <a:srgbClr val="FF66CC"/>
                </a:solidFill>
                <a:latin typeface="Comic Sans MS" panose="030F0702030302020204" pitchFamily="66" charset="0"/>
              </a:rPr>
              <a:t>R</a:t>
            </a:r>
            <a:r>
              <a:rPr lang="en-US" sz="5400" dirty="0">
                <a:latin typeface="Comic Sans MS" panose="030F0702030302020204" pitchFamily="66" charset="0"/>
              </a:rPr>
              <a:t>esponsibility</a:t>
            </a:r>
          </a:p>
          <a:p>
            <a:r>
              <a:rPr lang="en-US" sz="5400" dirty="0">
                <a:solidFill>
                  <a:schemeClr val="accent1">
                    <a:lumMod val="75000"/>
                  </a:schemeClr>
                </a:solidFill>
                <a:latin typeface="Comic Sans MS" panose="030F0702030302020204" pitchFamily="66" charset="0"/>
              </a:rPr>
              <a:t>R</a:t>
            </a:r>
            <a:r>
              <a:rPr lang="en-US" sz="5400" dirty="0">
                <a:latin typeface="Comic Sans MS" panose="030F0702030302020204" pitchFamily="66" charset="0"/>
              </a:rPr>
              <a:t>eady to Learn</a:t>
            </a:r>
          </a:p>
        </p:txBody>
      </p:sp>
    </p:spTree>
    <p:extLst>
      <p:ext uri="{BB962C8B-B14F-4D97-AF65-F5344CB8AC3E}">
        <p14:creationId xmlns:p14="http://schemas.microsoft.com/office/powerpoint/2010/main" val="149848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E0A1F9-26C0-DE88-5821-87C0B3709BED}"/>
              </a:ext>
            </a:extLst>
          </p:cNvPr>
          <p:cNvSpPr txBox="1"/>
          <p:nvPr/>
        </p:nvSpPr>
        <p:spPr>
          <a:xfrm>
            <a:off x="3309475" y="1814444"/>
            <a:ext cx="8122111" cy="4401205"/>
          </a:xfrm>
          <a:prstGeom prst="rect">
            <a:avLst/>
          </a:prstGeom>
          <a:noFill/>
        </p:spPr>
        <p:txBody>
          <a:bodyPr wrap="square" rtlCol="0">
            <a:spAutoFit/>
          </a:bodyPr>
          <a:lstStyle/>
          <a:p>
            <a:r>
              <a:rPr lang="en-US" sz="2800" b="1" dirty="0" err="1">
                <a:latin typeface="Century Gothic" panose="020B0502020202020204" pitchFamily="34" charset="0"/>
              </a:rPr>
              <a:t>Classdojo</a:t>
            </a:r>
            <a:r>
              <a:rPr lang="en-US" sz="2800" b="1" dirty="0">
                <a:latin typeface="Century Gothic" panose="020B0502020202020204" pitchFamily="34" charset="0"/>
              </a:rPr>
              <a:t> encourages positive behavior in the classroom and throughout the school day. It is primarily to keep parents abreast of their child’s daily activities.</a:t>
            </a:r>
          </a:p>
          <a:p>
            <a:endParaRPr lang="en-US" sz="2800" b="1" dirty="0">
              <a:latin typeface="Century Gothic" panose="020B0502020202020204" pitchFamily="34" charset="0"/>
            </a:endParaRPr>
          </a:p>
          <a:p>
            <a:r>
              <a:rPr lang="en-US" sz="2800" b="1" dirty="0">
                <a:latin typeface="Century Gothic" panose="020B0502020202020204" pitchFamily="34" charset="0"/>
              </a:rPr>
              <a:t>Students can earn points for staying on task, helping others, etc.</a:t>
            </a:r>
          </a:p>
          <a:p>
            <a:r>
              <a:rPr lang="en-US" sz="2800" b="1" dirty="0">
                <a:latin typeface="Century Gothic" panose="020B0502020202020204" pitchFamily="34" charset="0"/>
              </a:rPr>
              <a:t>Students are able to use their points to earn incentives, such as, lunch bunch, use teacher’s chair for a day….</a:t>
            </a:r>
          </a:p>
        </p:txBody>
      </p:sp>
      <p:pic>
        <p:nvPicPr>
          <p:cNvPr id="1026" name="Picture 2" descr="Class Dojo? I. Don't. Think. So! – Happy Warrior">
            <a:extLst>
              <a:ext uri="{FF2B5EF4-FFF2-40B4-BE49-F238E27FC236}">
                <a16:creationId xmlns:a16="http://schemas.microsoft.com/office/drawing/2014/main" id="{C9349AFE-4DEE-8189-E22B-971A34733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4" y="2882900"/>
            <a:ext cx="2156324" cy="178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68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7D7491-E429-DB21-6640-90A4F74354BE}"/>
              </a:ext>
            </a:extLst>
          </p:cNvPr>
          <p:cNvSpPr txBox="1"/>
          <p:nvPr/>
        </p:nvSpPr>
        <p:spPr>
          <a:xfrm>
            <a:off x="504825" y="2681605"/>
            <a:ext cx="10801350" cy="3139321"/>
          </a:xfrm>
          <a:prstGeom prst="rect">
            <a:avLst/>
          </a:prstGeom>
          <a:noFill/>
        </p:spPr>
        <p:txBody>
          <a:bodyPr wrap="square" rtlCol="0">
            <a:spAutoFit/>
          </a:bodyPr>
          <a:lstStyle/>
          <a:p>
            <a:pPr algn="ctr"/>
            <a:r>
              <a:rPr lang="en-US" sz="1800" b="1" dirty="0">
                <a:latin typeface="Comic Sans MS" panose="030F0702030302020204" pitchFamily="66" charset="0"/>
              </a:rPr>
              <a:t>Planners are completed on Monday for the week. I check that each planner is complete with a STAR and parents are notified that the planner has been checked through </a:t>
            </a:r>
            <a:r>
              <a:rPr lang="en-US" sz="1800" b="1" dirty="0" err="1">
                <a:latin typeface="Comic Sans MS" panose="030F0702030302020204" pitchFamily="66" charset="0"/>
              </a:rPr>
              <a:t>Classdojo</a:t>
            </a:r>
            <a:r>
              <a:rPr lang="en-US" sz="1800" b="1" dirty="0">
                <a:latin typeface="Comic Sans MS" panose="030F0702030302020204" pitchFamily="66" charset="0"/>
              </a:rPr>
              <a:t>.</a:t>
            </a:r>
          </a:p>
          <a:p>
            <a:pPr algn="ctr"/>
            <a:endParaRPr lang="en-US" sz="1800" b="1" dirty="0">
              <a:latin typeface="Comic Sans MS" panose="030F0702030302020204" pitchFamily="66" charset="0"/>
            </a:endParaRPr>
          </a:p>
          <a:p>
            <a:pPr marL="457200" indent="-457200">
              <a:buFont typeface="Arial" panose="020B0604020202020204" pitchFamily="34" charset="0"/>
              <a:buChar char="•"/>
            </a:pPr>
            <a:r>
              <a:rPr lang="en-US" sz="1800" b="1" dirty="0">
                <a:latin typeface="Comic Sans MS" panose="030F0702030302020204" pitchFamily="66" charset="0"/>
              </a:rPr>
              <a:t>Reading passages are paper-based until laptops are released, then it is iReady Reading</a:t>
            </a:r>
          </a:p>
          <a:p>
            <a:pPr marL="914400" lvl="1" indent="-457200">
              <a:buFont typeface="Arial" panose="020B0604020202020204" pitchFamily="34" charset="0"/>
              <a:buChar char="•"/>
            </a:pPr>
            <a:r>
              <a:rPr lang="en-US" b="1" dirty="0">
                <a:highlight>
                  <a:srgbClr val="FFFF00"/>
                </a:highlight>
                <a:latin typeface="Comic Sans MS" panose="030F0702030302020204" pitchFamily="66" charset="0"/>
              </a:rPr>
              <a:t>iReady differentiate each child’s reading based on their iReady Diagnostic</a:t>
            </a:r>
          </a:p>
          <a:p>
            <a:pPr marL="457200" indent="-457200">
              <a:buFont typeface="Arial" panose="020B0604020202020204" pitchFamily="34" charset="0"/>
              <a:buChar char="•"/>
            </a:pPr>
            <a:r>
              <a:rPr lang="en-US" sz="1800" b="1" dirty="0">
                <a:latin typeface="Comic Sans MS" panose="030F0702030302020204" pitchFamily="66" charset="0"/>
              </a:rPr>
              <a:t>Math Homework are paper-based and due daily</a:t>
            </a:r>
          </a:p>
          <a:p>
            <a:pPr marL="457200" indent="-457200">
              <a:buFont typeface="Arial" panose="020B0604020202020204" pitchFamily="34" charset="0"/>
              <a:buChar char="•"/>
            </a:pPr>
            <a:r>
              <a:rPr lang="en-US" sz="1800" b="1" dirty="0">
                <a:latin typeface="Comic Sans MS" panose="030F0702030302020204" pitchFamily="66" charset="0"/>
              </a:rPr>
              <a:t>We check Math daily during our math block</a:t>
            </a:r>
          </a:p>
          <a:p>
            <a:pPr marL="457200" indent="-457200">
              <a:buFont typeface="Arial" panose="020B0604020202020204" pitchFamily="34" charset="0"/>
              <a:buChar char="•"/>
            </a:pPr>
            <a:r>
              <a:rPr lang="en-US" sz="1800" b="1" dirty="0">
                <a:latin typeface="Comic Sans MS" panose="030F0702030302020204" pitchFamily="66" charset="0"/>
              </a:rPr>
              <a:t>Reading &amp; Math Homework are participation grades -- EFFORT</a:t>
            </a:r>
          </a:p>
          <a:p>
            <a:pPr marL="457200" indent="-457200">
              <a:buFont typeface="Arial" panose="020B0604020202020204" pitchFamily="34" charset="0"/>
              <a:buChar char="•"/>
            </a:pPr>
            <a:r>
              <a:rPr lang="en-US" sz="1800" b="1" dirty="0">
                <a:latin typeface="Comic Sans MS" panose="030F0702030302020204" pitchFamily="66" charset="0"/>
              </a:rPr>
              <a:t>You will be notified if homework is missed through a </a:t>
            </a:r>
            <a:r>
              <a:rPr lang="en-US" sz="1800" b="1" dirty="0" err="1">
                <a:latin typeface="Comic Sans MS" panose="030F0702030302020204" pitchFamily="66" charset="0"/>
              </a:rPr>
              <a:t>Classdojo</a:t>
            </a:r>
            <a:r>
              <a:rPr lang="en-US" sz="1800" b="1" dirty="0">
                <a:latin typeface="Comic Sans MS" panose="030F0702030302020204" pitchFamily="66" charset="0"/>
              </a:rPr>
              <a:t> Alert</a:t>
            </a:r>
          </a:p>
          <a:p>
            <a:endParaRPr lang="en-US" sz="1800" b="1" dirty="0">
              <a:latin typeface="Comic Sans MS" panose="030F0702030302020204" pitchFamily="66" charset="0"/>
            </a:endParaRPr>
          </a:p>
          <a:p>
            <a:endParaRPr lang="en-US" dirty="0"/>
          </a:p>
        </p:txBody>
      </p:sp>
    </p:spTree>
    <p:extLst>
      <p:ext uri="{BB962C8B-B14F-4D97-AF65-F5344CB8AC3E}">
        <p14:creationId xmlns:p14="http://schemas.microsoft.com/office/powerpoint/2010/main" val="2097325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DB0255-85FE-7B2E-18A5-8A15498E93B0}"/>
              </a:ext>
            </a:extLst>
          </p:cNvPr>
          <p:cNvSpPr txBox="1"/>
          <p:nvPr/>
        </p:nvSpPr>
        <p:spPr>
          <a:xfrm>
            <a:off x="219075" y="1338678"/>
            <a:ext cx="6715125" cy="4708981"/>
          </a:xfrm>
          <a:prstGeom prst="rect">
            <a:avLst/>
          </a:prstGeom>
          <a:noFill/>
        </p:spPr>
        <p:txBody>
          <a:bodyPr wrap="square">
            <a:spAutoFit/>
          </a:bodyPr>
          <a:lstStyle/>
          <a:p>
            <a:r>
              <a:rPr lang="en-US" sz="4400" dirty="0">
                <a:latin typeface="Comic Sans MS" panose="030F0702030302020204" pitchFamily="66" charset="0"/>
              </a:rPr>
              <a:t>F.A.S.T. </a:t>
            </a:r>
          </a:p>
          <a:p>
            <a:pPr algn="ctr"/>
            <a:r>
              <a:rPr lang="en-US" sz="2800" dirty="0">
                <a:highlight>
                  <a:srgbClr val="FFFF00"/>
                </a:highlight>
                <a:latin typeface="Comic Sans MS" panose="030F0702030302020204" pitchFamily="66" charset="0"/>
              </a:rPr>
              <a:t>Florida Assessment of Student Thinking</a:t>
            </a:r>
          </a:p>
          <a:p>
            <a:pPr marL="1143000" lvl="1" indent="-685800">
              <a:buFont typeface="Arial" panose="020B0604020202020204" pitchFamily="34" charset="0"/>
              <a:buChar char="•"/>
            </a:pPr>
            <a:r>
              <a:rPr lang="en-US" sz="3200" dirty="0">
                <a:latin typeface="Comic Sans MS" panose="030F0702030302020204" pitchFamily="66" charset="0"/>
              </a:rPr>
              <a:t>3 times a year (PM1 administered today!)</a:t>
            </a:r>
          </a:p>
          <a:p>
            <a:pPr marL="1143000" lvl="1" indent="-685800">
              <a:buFont typeface="Arial" panose="020B0604020202020204" pitchFamily="34" charset="0"/>
              <a:buChar char="•"/>
            </a:pPr>
            <a:r>
              <a:rPr lang="en-US" sz="3200" dirty="0">
                <a:latin typeface="Comic Sans MS" panose="030F0702030302020204" pitchFamily="66" charset="0"/>
              </a:rPr>
              <a:t>ELA, Math, (Writing)</a:t>
            </a:r>
          </a:p>
          <a:p>
            <a:pPr lvl="1"/>
            <a:endParaRPr lang="en-US" sz="3200" dirty="0">
              <a:latin typeface="Comic Sans MS" panose="030F0702030302020204" pitchFamily="66" charset="0"/>
            </a:endParaRPr>
          </a:p>
          <a:p>
            <a:r>
              <a:rPr lang="en-US" sz="3600" dirty="0">
                <a:highlight>
                  <a:srgbClr val="FFFF00"/>
                </a:highlight>
                <a:latin typeface="Comic Sans MS" panose="030F0702030302020204" pitchFamily="66" charset="0"/>
              </a:rPr>
              <a:t>ALL assessments are administered online</a:t>
            </a:r>
          </a:p>
        </p:txBody>
      </p:sp>
      <p:sp>
        <p:nvSpPr>
          <p:cNvPr id="5" name="Rectangle 4">
            <a:extLst>
              <a:ext uri="{FF2B5EF4-FFF2-40B4-BE49-F238E27FC236}">
                <a16:creationId xmlns:a16="http://schemas.microsoft.com/office/drawing/2014/main" id="{D2595847-A57C-5BB2-24A2-1110E176E7E6}"/>
              </a:ext>
            </a:extLst>
          </p:cNvPr>
          <p:cNvSpPr/>
          <p:nvPr/>
        </p:nvSpPr>
        <p:spPr>
          <a:xfrm rot="21135329">
            <a:off x="42552" y="286242"/>
            <a:ext cx="4310795"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Assessments</a:t>
            </a:r>
          </a:p>
        </p:txBody>
      </p:sp>
      <p:sp>
        <p:nvSpPr>
          <p:cNvPr id="7" name="Rectangle 6">
            <a:extLst>
              <a:ext uri="{FF2B5EF4-FFF2-40B4-BE49-F238E27FC236}">
                <a16:creationId xmlns:a16="http://schemas.microsoft.com/office/drawing/2014/main" id="{19125C00-37DF-A108-EC1C-1C2B587AFDCC}"/>
              </a:ext>
            </a:extLst>
          </p:cNvPr>
          <p:cNvSpPr/>
          <p:nvPr/>
        </p:nvSpPr>
        <p:spPr>
          <a:xfrm rot="20622924">
            <a:off x="6476259" y="724613"/>
            <a:ext cx="3702937"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Categories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9" name="Picture 8">
            <a:extLst>
              <a:ext uri="{FF2B5EF4-FFF2-40B4-BE49-F238E27FC236}">
                <a16:creationId xmlns:a16="http://schemas.microsoft.com/office/drawing/2014/main" id="{9C377D1C-9A5E-608F-4B72-15CF3BA7A5E9}"/>
              </a:ext>
            </a:extLst>
          </p:cNvPr>
          <p:cNvPicPr>
            <a:picLocks noChangeAspect="1"/>
          </p:cNvPicPr>
          <p:nvPr/>
        </p:nvPicPr>
        <p:blipFill>
          <a:blip r:embed="rId2"/>
          <a:stretch>
            <a:fillRect/>
          </a:stretch>
        </p:blipFill>
        <p:spPr>
          <a:xfrm>
            <a:off x="7762624" y="1681577"/>
            <a:ext cx="3941553" cy="3845300"/>
          </a:xfrm>
          <a:prstGeom prst="rect">
            <a:avLst/>
          </a:prstGeom>
        </p:spPr>
      </p:pic>
    </p:spTree>
    <p:extLst>
      <p:ext uri="{BB962C8B-B14F-4D97-AF65-F5344CB8AC3E}">
        <p14:creationId xmlns:p14="http://schemas.microsoft.com/office/powerpoint/2010/main" val="98323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601087-292F-FC61-1A90-EA89B8FF44BB}"/>
              </a:ext>
            </a:extLst>
          </p:cNvPr>
          <p:cNvSpPr txBox="1"/>
          <p:nvPr/>
        </p:nvSpPr>
        <p:spPr>
          <a:xfrm>
            <a:off x="1502788" y="2075587"/>
            <a:ext cx="9186424" cy="3877985"/>
          </a:xfrm>
          <a:prstGeom prst="rect">
            <a:avLst/>
          </a:prstGeom>
          <a:noFill/>
        </p:spPr>
        <p:txBody>
          <a:bodyPr wrap="square" rtlCol="0">
            <a:spAutoFit/>
          </a:bodyPr>
          <a:lstStyle/>
          <a:p>
            <a:pPr algn="ctr"/>
            <a:r>
              <a:rPr lang="en-US" sz="3600" b="1" dirty="0">
                <a:latin typeface="Comic Sans MS" panose="030F0702030302020204" pitchFamily="66" charset="0"/>
              </a:rPr>
              <a:t>Literacy Block – 8:00am-9:30am</a:t>
            </a:r>
          </a:p>
          <a:p>
            <a:pPr algn="ctr"/>
            <a:r>
              <a:rPr lang="en-US" sz="3600" b="1" dirty="0">
                <a:latin typeface="Comic Sans MS" panose="030F0702030302020204" pitchFamily="66" charset="0"/>
              </a:rPr>
              <a:t>Reading and Language Arts</a:t>
            </a:r>
          </a:p>
          <a:p>
            <a:pPr algn="ctr"/>
            <a:endParaRPr lang="en-US" sz="3600" b="1" dirty="0">
              <a:latin typeface="Comic Sans MS" panose="030F0702030302020204" pitchFamily="66" charset="0"/>
            </a:endParaRPr>
          </a:p>
          <a:p>
            <a:pPr marL="457200" indent="-457200">
              <a:buAutoNum type="arabicPeriod"/>
            </a:pPr>
            <a:r>
              <a:rPr lang="en-US" sz="2000" b="1" dirty="0">
                <a:latin typeface="Comic Sans MS" panose="030F0702030302020204" pitchFamily="66" charset="0"/>
              </a:rPr>
              <a:t>ELA morning work (Language Arts and Reading)</a:t>
            </a:r>
          </a:p>
          <a:p>
            <a:pPr marL="457200" indent="-457200">
              <a:buAutoNum type="arabicPeriod"/>
            </a:pPr>
            <a:r>
              <a:rPr lang="en-US" sz="2000" b="1" dirty="0">
                <a:latin typeface="Comic Sans MS" panose="030F0702030302020204" pitchFamily="66" charset="0"/>
              </a:rPr>
              <a:t>Whole Group Mini Lesson (Benchmark Advance)</a:t>
            </a:r>
          </a:p>
          <a:p>
            <a:pPr marL="457200" indent="-457200">
              <a:buAutoNum type="arabicPeriod"/>
            </a:pPr>
            <a:r>
              <a:rPr lang="en-US" sz="2000" b="1" dirty="0">
                <a:latin typeface="Comic Sans MS" panose="030F0702030302020204" pitchFamily="66" charset="0"/>
              </a:rPr>
              <a:t>Literacy Rotations</a:t>
            </a:r>
          </a:p>
          <a:p>
            <a:pPr algn="ctr"/>
            <a:r>
              <a:rPr lang="en-US" sz="2000" b="1" dirty="0">
                <a:latin typeface="Comic Sans MS" panose="030F0702030302020204" pitchFamily="66" charset="0"/>
              </a:rPr>
              <a:t>Reading Games, Reading Books/Epic online books, Content Centers, Small Group Instruction with the Teacher</a:t>
            </a:r>
          </a:p>
          <a:p>
            <a:pPr algn="ctr"/>
            <a:endParaRPr lang="en-US" sz="2000" b="1" dirty="0">
              <a:latin typeface="Comic Sans MS" panose="030F0702030302020204" pitchFamily="66" charset="0"/>
            </a:endParaRPr>
          </a:p>
          <a:p>
            <a:pPr algn="ctr"/>
            <a:endParaRPr lang="en-US" dirty="0"/>
          </a:p>
        </p:txBody>
      </p:sp>
    </p:spTree>
    <p:extLst>
      <p:ext uri="{BB962C8B-B14F-4D97-AF65-F5344CB8AC3E}">
        <p14:creationId xmlns:p14="http://schemas.microsoft.com/office/powerpoint/2010/main" val="1800018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CA78C2-1382-50AE-01BE-6271D18ABC2F}"/>
              </a:ext>
            </a:extLst>
          </p:cNvPr>
          <p:cNvSpPr txBox="1"/>
          <p:nvPr/>
        </p:nvSpPr>
        <p:spPr>
          <a:xfrm>
            <a:off x="838200" y="2333297"/>
            <a:ext cx="4619621" cy="3843666"/>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1100" b="1" dirty="0"/>
              <a:t>2. </a:t>
            </a:r>
            <a:r>
              <a:rPr lang="en-US" sz="1100" dirty="0"/>
              <a:t>This question has two parts. First, answer Part A. Then, answer Part B.</a:t>
            </a:r>
          </a:p>
          <a:p>
            <a:pPr indent="-228600">
              <a:lnSpc>
                <a:spcPct val="90000"/>
              </a:lnSpc>
              <a:spcAft>
                <a:spcPts val="600"/>
              </a:spcAft>
              <a:buFont typeface="Arial" panose="020B0604020202020204" pitchFamily="34" charset="0"/>
              <a:buChar char="•"/>
            </a:pPr>
            <a:r>
              <a:rPr lang="en-US" sz="1100" b="1" dirty="0"/>
              <a:t>Part A</a:t>
            </a:r>
          </a:p>
          <a:p>
            <a:pPr>
              <a:lnSpc>
                <a:spcPct val="90000"/>
              </a:lnSpc>
              <a:spcAft>
                <a:spcPts val="600"/>
              </a:spcAft>
            </a:pPr>
            <a:r>
              <a:rPr lang="en-US" sz="1100" dirty="0"/>
              <a:t>What is the theme of Passage 1?</a:t>
            </a:r>
          </a:p>
          <a:p>
            <a:pPr>
              <a:lnSpc>
                <a:spcPct val="90000"/>
              </a:lnSpc>
              <a:spcAft>
                <a:spcPts val="600"/>
              </a:spcAft>
            </a:pPr>
            <a:r>
              <a:rPr lang="en-US" sz="1100" dirty="0"/>
              <a:t>A. High hopes can lead to disappointment.</a:t>
            </a:r>
          </a:p>
          <a:p>
            <a:pPr>
              <a:lnSpc>
                <a:spcPct val="90000"/>
              </a:lnSpc>
              <a:spcAft>
                <a:spcPts val="600"/>
              </a:spcAft>
            </a:pPr>
            <a:r>
              <a:rPr lang="en-US" sz="1100" dirty="0"/>
              <a:t>B. Listen to those who are older and wiser.</a:t>
            </a:r>
          </a:p>
          <a:p>
            <a:pPr>
              <a:lnSpc>
                <a:spcPct val="90000"/>
              </a:lnSpc>
              <a:spcAft>
                <a:spcPts val="600"/>
              </a:spcAft>
            </a:pPr>
            <a:r>
              <a:rPr lang="en-US" sz="1100" dirty="0"/>
              <a:t>C. If you are nice to others, they will be nice to you.</a:t>
            </a:r>
          </a:p>
          <a:p>
            <a:pPr>
              <a:lnSpc>
                <a:spcPct val="90000"/>
              </a:lnSpc>
              <a:spcAft>
                <a:spcPts val="600"/>
              </a:spcAft>
            </a:pPr>
            <a:r>
              <a:rPr lang="en-US" sz="1100" dirty="0"/>
              <a:t>D. When planning an event, be sure to include everyone.</a:t>
            </a:r>
          </a:p>
          <a:p>
            <a:pPr>
              <a:lnSpc>
                <a:spcPct val="90000"/>
              </a:lnSpc>
              <a:spcAft>
                <a:spcPts val="600"/>
              </a:spcAft>
            </a:pPr>
            <a:endParaRPr lang="en-US" sz="1100" dirty="0"/>
          </a:p>
          <a:p>
            <a:pPr indent="-228600">
              <a:lnSpc>
                <a:spcPct val="90000"/>
              </a:lnSpc>
              <a:spcAft>
                <a:spcPts val="600"/>
              </a:spcAft>
              <a:buFont typeface="Arial" panose="020B0604020202020204" pitchFamily="34" charset="0"/>
              <a:buChar char="•"/>
            </a:pPr>
            <a:r>
              <a:rPr lang="en-US" sz="1100" b="1" dirty="0"/>
              <a:t>Part B</a:t>
            </a:r>
          </a:p>
          <a:p>
            <a:pPr>
              <a:lnSpc>
                <a:spcPct val="90000"/>
              </a:lnSpc>
              <a:spcAft>
                <a:spcPts val="600"/>
              </a:spcAft>
            </a:pPr>
            <a:r>
              <a:rPr lang="en-US" sz="1100" dirty="0"/>
              <a:t>Which sentence from the story supports the answer in Part A?</a:t>
            </a:r>
          </a:p>
          <a:p>
            <a:pPr>
              <a:lnSpc>
                <a:spcPct val="90000"/>
              </a:lnSpc>
              <a:spcAft>
                <a:spcPts val="600"/>
              </a:spcAft>
            </a:pPr>
            <a:r>
              <a:rPr lang="en-US" sz="1100" dirty="0"/>
              <a:t>A. “She would wait for them, she said, and would not set until all three</a:t>
            </a:r>
          </a:p>
          <a:p>
            <a:pPr>
              <a:lnSpc>
                <a:spcPct val="90000"/>
              </a:lnSpc>
              <a:spcAft>
                <a:spcPts val="600"/>
              </a:spcAft>
            </a:pPr>
            <a:r>
              <a:rPr lang="en-US" sz="1100" dirty="0"/>
              <a:t>returned and told her about their pleasant visit.” (paragraph 2)</a:t>
            </a:r>
          </a:p>
          <a:p>
            <a:pPr>
              <a:lnSpc>
                <a:spcPct val="90000"/>
              </a:lnSpc>
              <a:spcAft>
                <a:spcPts val="600"/>
              </a:spcAft>
            </a:pPr>
            <a:r>
              <a:rPr lang="en-US" sz="1100" dirty="0"/>
              <a:t>B. “‘What did you bring me from the supper?’ she asked.” (paragraph 5)</a:t>
            </a:r>
          </a:p>
          <a:p>
            <a:pPr>
              <a:lnSpc>
                <a:spcPct val="90000"/>
              </a:lnSpc>
              <a:spcAft>
                <a:spcPts val="600"/>
              </a:spcAft>
            </a:pPr>
            <a:r>
              <a:rPr lang="en-US" sz="1100" dirty="0"/>
              <a:t>C. “She ate it, and then she turned to her three children, for she had</a:t>
            </a:r>
          </a:p>
          <a:p>
            <a:pPr>
              <a:lnSpc>
                <a:spcPct val="90000"/>
              </a:lnSpc>
              <a:spcAft>
                <a:spcPts val="600"/>
              </a:spcAft>
            </a:pPr>
            <a:r>
              <a:rPr lang="en-US" sz="1100" dirty="0"/>
              <a:t>something important to say to them.” (paragraph 6)</a:t>
            </a:r>
          </a:p>
          <a:p>
            <a:pPr>
              <a:lnSpc>
                <a:spcPct val="90000"/>
              </a:lnSpc>
              <a:spcAft>
                <a:spcPts val="600"/>
              </a:spcAft>
            </a:pPr>
            <a:r>
              <a:rPr lang="en-US" sz="1100" dirty="0"/>
              <a:t>D. “‘To those who are thoughtful of their mother, great blessings come.’”</a:t>
            </a:r>
          </a:p>
          <a:p>
            <a:pPr>
              <a:lnSpc>
                <a:spcPct val="90000"/>
              </a:lnSpc>
              <a:spcAft>
                <a:spcPts val="600"/>
              </a:spcAft>
            </a:pPr>
            <a:r>
              <a:rPr lang="en-US" sz="1100" dirty="0"/>
              <a:t>(paragraph 9)</a:t>
            </a:r>
            <a:r>
              <a:rPr lang="en-US" sz="1100" b="1" dirty="0"/>
              <a:t>:</a:t>
            </a:r>
          </a:p>
          <a:p>
            <a:pPr indent="-228600">
              <a:lnSpc>
                <a:spcPct val="90000"/>
              </a:lnSpc>
              <a:spcAft>
                <a:spcPts val="600"/>
              </a:spcAft>
              <a:buFont typeface="Arial" panose="020B0604020202020204" pitchFamily="34" charset="0"/>
              <a:buChar char="•"/>
            </a:pPr>
            <a:endParaRPr lang="en-US" sz="1100" dirty="0"/>
          </a:p>
        </p:txBody>
      </p:sp>
      <p:pic>
        <p:nvPicPr>
          <p:cNvPr id="4" name="Picture 3" descr="Question mark on green pastel background">
            <a:extLst>
              <a:ext uri="{FF2B5EF4-FFF2-40B4-BE49-F238E27FC236}">
                <a16:creationId xmlns:a16="http://schemas.microsoft.com/office/drawing/2014/main" id="{C2598E14-D269-13C5-1CC8-5564940FAFF0}"/>
              </a:ext>
            </a:extLst>
          </p:cNvPr>
          <p:cNvPicPr>
            <a:picLocks noChangeAspect="1"/>
          </p:cNvPicPr>
          <p:nvPr/>
        </p:nvPicPr>
        <p:blipFill rotWithShape="1">
          <a:blip r:embed="rId2"/>
          <a:srcRect l="347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098" name="Picture 2" descr="Clientmoji">
            <a:extLst>
              <a:ext uri="{FF2B5EF4-FFF2-40B4-BE49-F238E27FC236}">
                <a16:creationId xmlns:a16="http://schemas.microsoft.com/office/drawing/2014/main" id="{D74AD263-261E-C1D9-D0CE-8AB52345F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24" y="10"/>
            <a:ext cx="2209416" cy="220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37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02FB8A-B22F-99ED-BC14-046B029EE8C7}"/>
              </a:ext>
            </a:extLst>
          </p:cNvPr>
          <p:cNvSpPr txBox="1"/>
          <p:nvPr/>
        </p:nvSpPr>
        <p:spPr>
          <a:xfrm>
            <a:off x="914400" y="2462832"/>
            <a:ext cx="10715625" cy="2616101"/>
          </a:xfrm>
          <a:prstGeom prst="rect">
            <a:avLst/>
          </a:prstGeom>
          <a:noFill/>
        </p:spPr>
        <p:txBody>
          <a:bodyPr wrap="square" rtlCol="0">
            <a:spAutoFit/>
          </a:bodyPr>
          <a:lstStyle/>
          <a:p>
            <a:pPr algn="ctr"/>
            <a:r>
              <a:rPr lang="en-US" sz="3600" b="1" dirty="0">
                <a:latin typeface="Century Gothic" panose="020B0502020202020204" pitchFamily="34" charset="0"/>
              </a:rPr>
              <a:t>23 Years of Teaching</a:t>
            </a:r>
          </a:p>
          <a:p>
            <a:pPr algn="ctr"/>
            <a:r>
              <a:rPr lang="en-US" sz="3600" b="1" dirty="0">
                <a:solidFill>
                  <a:srgbClr val="FF0000"/>
                </a:solidFill>
                <a:latin typeface="Century Gothic" panose="020B0502020202020204" pitchFamily="34" charset="0"/>
              </a:rPr>
              <a:t>17 years at Quiet Waters Elementary</a:t>
            </a:r>
          </a:p>
          <a:p>
            <a:pPr algn="ctr"/>
            <a:r>
              <a:rPr lang="en-US" sz="3600" b="1" dirty="0">
                <a:latin typeface="Century Gothic" panose="020B0502020202020204" pitchFamily="34" charset="0"/>
              </a:rPr>
              <a:t>I believe learning takes place in a positive and comfortable environment, free from STRESS.</a:t>
            </a:r>
          </a:p>
          <a:p>
            <a:pPr algn="ctr"/>
            <a:endParaRPr lang="en-US" sz="2000" b="1" dirty="0">
              <a:latin typeface="Century Gothic" panose="020B0502020202020204" pitchFamily="34" charset="0"/>
            </a:endParaRPr>
          </a:p>
        </p:txBody>
      </p:sp>
    </p:spTree>
    <p:extLst>
      <p:ext uri="{BB962C8B-B14F-4D97-AF65-F5344CB8AC3E}">
        <p14:creationId xmlns:p14="http://schemas.microsoft.com/office/powerpoint/2010/main" val="1110376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601087-292F-FC61-1A90-EA89B8FF44BB}"/>
              </a:ext>
            </a:extLst>
          </p:cNvPr>
          <p:cNvSpPr txBox="1"/>
          <p:nvPr/>
        </p:nvSpPr>
        <p:spPr>
          <a:xfrm>
            <a:off x="1502788" y="2075587"/>
            <a:ext cx="9186424" cy="4555093"/>
          </a:xfrm>
          <a:prstGeom prst="rect">
            <a:avLst/>
          </a:prstGeom>
          <a:noFill/>
        </p:spPr>
        <p:txBody>
          <a:bodyPr wrap="square" rtlCol="0">
            <a:spAutoFit/>
          </a:bodyPr>
          <a:lstStyle/>
          <a:p>
            <a:pPr algn="ctr"/>
            <a:r>
              <a:rPr lang="en-US" sz="3600" b="1" dirty="0">
                <a:latin typeface="Comic Sans MS" panose="030F0702030302020204" pitchFamily="66" charset="0"/>
              </a:rPr>
              <a:t>Sunshine State Books (SSYRA)</a:t>
            </a:r>
          </a:p>
          <a:p>
            <a:pPr algn="ctr"/>
            <a:endParaRPr lang="en-US" sz="3600" b="1" dirty="0">
              <a:latin typeface="Comic Sans MS" panose="030F0702030302020204" pitchFamily="66" charset="0"/>
            </a:endParaRPr>
          </a:p>
          <a:p>
            <a:r>
              <a:rPr lang="en-US" sz="2000" b="1" dirty="0">
                <a:latin typeface="Comic Sans MS" panose="030F0702030302020204" pitchFamily="66" charset="0"/>
              </a:rPr>
              <a:t>*Read 10 Sunshine states books &amp; Pass the assessments (70% or above) OR complete a project for a Party.</a:t>
            </a:r>
          </a:p>
          <a:p>
            <a:endParaRPr lang="en-US" sz="2000" b="1" dirty="0">
              <a:latin typeface="Comic Sans MS" panose="030F0702030302020204" pitchFamily="66" charset="0"/>
            </a:endParaRPr>
          </a:p>
          <a:p>
            <a:r>
              <a:rPr lang="en-US" sz="2000" b="1" dirty="0">
                <a:latin typeface="Comic Sans MS" panose="030F0702030302020204" pitchFamily="66" charset="0"/>
              </a:rPr>
              <a:t>*Read 14 Sunshine states books &amp; Pass the assessments (70% or above) or complete a project for a Party and Field Trip.</a:t>
            </a:r>
          </a:p>
          <a:p>
            <a:endParaRPr lang="en-US" sz="2000" b="1" dirty="0">
              <a:latin typeface="Comic Sans MS" panose="030F0702030302020204" pitchFamily="66" charset="0"/>
            </a:endParaRPr>
          </a:p>
          <a:p>
            <a:r>
              <a:rPr lang="en-US" sz="2000" b="1" dirty="0">
                <a:solidFill>
                  <a:srgbClr val="FF0000"/>
                </a:solidFill>
                <a:latin typeface="Comic Sans MS" panose="030F0702030302020204" pitchFamily="66" charset="0"/>
              </a:rPr>
              <a:t>SSYRA books are available in our school library</a:t>
            </a:r>
          </a:p>
          <a:p>
            <a:r>
              <a:rPr lang="en-US" sz="2000" b="1" dirty="0">
                <a:solidFill>
                  <a:srgbClr val="FF0000"/>
                </a:solidFill>
                <a:latin typeface="Comic Sans MS" panose="030F0702030302020204" pitchFamily="66" charset="0"/>
              </a:rPr>
              <a:t>and your local public library. You can also buy books</a:t>
            </a:r>
          </a:p>
          <a:p>
            <a:r>
              <a:rPr lang="en-US" sz="2000" b="1" dirty="0">
                <a:solidFill>
                  <a:srgbClr val="FF0000"/>
                </a:solidFill>
                <a:latin typeface="Comic Sans MS" panose="030F0702030302020204" pitchFamily="66" charset="0"/>
              </a:rPr>
              <a:t>from Amazon and bookstores.</a:t>
            </a:r>
          </a:p>
          <a:p>
            <a:pPr algn="ctr"/>
            <a:endParaRPr lang="en-US" sz="2000" b="1" dirty="0">
              <a:latin typeface="Comic Sans MS" panose="030F0702030302020204" pitchFamily="66" charset="0"/>
            </a:endParaRPr>
          </a:p>
          <a:p>
            <a:pPr algn="ctr"/>
            <a:endParaRPr lang="en-US" dirty="0"/>
          </a:p>
        </p:txBody>
      </p:sp>
      <p:pic>
        <p:nvPicPr>
          <p:cNvPr id="6" name="Picture 5">
            <a:extLst>
              <a:ext uri="{FF2B5EF4-FFF2-40B4-BE49-F238E27FC236}">
                <a16:creationId xmlns:a16="http://schemas.microsoft.com/office/drawing/2014/main" id="{FD6B612F-394A-A09E-6D78-9E6C372CC6ED}"/>
              </a:ext>
            </a:extLst>
          </p:cNvPr>
          <p:cNvPicPr>
            <a:picLocks noChangeAspect="1"/>
          </p:cNvPicPr>
          <p:nvPr/>
        </p:nvPicPr>
        <p:blipFill>
          <a:blip r:embed="rId3"/>
          <a:stretch>
            <a:fillRect/>
          </a:stretch>
        </p:blipFill>
        <p:spPr>
          <a:xfrm rot="20343635">
            <a:off x="573941" y="2000218"/>
            <a:ext cx="1262357" cy="1262357"/>
          </a:xfrm>
          <a:prstGeom prst="rect">
            <a:avLst/>
          </a:prstGeom>
        </p:spPr>
      </p:pic>
      <p:pic>
        <p:nvPicPr>
          <p:cNvPr id="4" name="Picture 3">
            <a:extLst>
              <a:ext uri="{FF2B5EF4-FFF2-40B4-BE49-F238E27FC236}">
                <a16:creationId xmlns:a16="http://schemas.microsoft.com/office/drawing/2014/main" id="{0B9D72F2-5D89-27C9-687B-526AA5D401AC}"/>
              </a:ext>
            </a:extLst>
          </p:cNvPr>
          <p:cNvPicPr>
            <a:picLocks noChangeAspect="1"/>
          </p:cNvPicPr>
          <p:nvPr/>
        </p:nvPicPr>
        <p:blipFill>
          <a:blip r:embed="rId4"/>
          <a:stretch>
            <a:fillRect/>
          </a:stretch>
        </p:blipFill>
        <p:spPr>
          <a:xfrm rot="991371">
            <a:off x="8307573" y="4639398"/>
            <a:ext cx="1489726" cy="1886468"/>
          </a:xfrm>
          <a:prstGeom prst="rect">
            <a:avLst/>
          </a:prstGeom>
        </p:spPr>
      </p:pic>
    </p:spTree>
    <p:extLst>
      <p:ext uri="{BB962C8B-B14F-4D97-AF65-F5344CB8AC3E}">
        <p14:creationId xmlns:p14="http://schemas.microsoft.com/office/powerpoint/2010/main" val="542642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42" name="Picture 2" descr="Clientmoji">
            <a:extLst>
              <a:ext uri="{FF2B5EF4-FFF2-40B4-BE49-F238E27FC236}">
                <a16:creationId xmlns:a16="http://schemas.microsoft.com/office/drawing/2014/main" id="{724F3B23-F577-CA79-EC37-018161350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480" y="3545204"/>
            <a:ext cx="2906395" cy="2906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60BD8E-CCE3-2D91-92F0-87461FA15929}"/>
              </a:ext>
            </a:extLst>
          </p:cNvPr>
          <p:cNvSpPr txBox="1"/>
          <p:nvPr/>
        </p:nvSpPr>
        <p:spPr>
          <a:xfrm>
            <a:off x="203200" y="1933714"/>
            <a:ext cx="11731625" cy="1815882"/>
          </a:xfrm>
          <a:prstGeom prst="rect">
            <a:avLst/>
          </a:prstGeom>
          <a:noFill/>
        </p:spPr>
        <p:txBody>
          <a:bodyPr wrap="square" rtlCol="0">
            <a:spAutoFit/>
          </a:bodyPr>
          <a:lstStyle/>
          <a:p>
            <a:r>
              <a:rPr lang="en-US" sz="2800" dirty="0">
                <a:latin typeface="Comic Sans MS" panose="030F0702030302020204" pitchFamily="66" charset="0"/>
              </a:rPr>
              <a:t>Spelling tests &amp; ELA pamphlets are paper-based. Spelling tests are given 2-3 times within a each unit. It require students to recognize the correct words and know the phonic skill. </a:t>
            </a:r>
          </a:p>
          <a:p>
            <a:pPr algn="ctr"/>
            <a:r>
              <a:rPr lang="en-US" sz="2800" dirty="0">
                <a:latin typeface="Comic Sans MS" panose="030F0702030302020204" pitchFamily="66" charset="0"/>
              </a:rPr>
              <a:t>Example: </a:t>
            </a:r>
            <a:r>
              <a:rPr lang="en-US" sz="2800" b="1" dirty="0">
                <a:latin typeface="Comic Sans MS" panose="030F0702030302020204" pitchFamily="66" charset="0"/>
              </a:rPr>
              <a:t>long “a” and short “a”</a:t>
            </a:r>
          </a:p>
        </p:txBody>
      </p:sp>
    </p:spTree>
    <p:extLst>
      <p:ext uri="{BB962C8B-B14F-4D97-AF65-F5344CB8AC3E}">
        <p14:creationId xmlns:p14="http://schemas.microsoft.com/office/powerpoint/2010/main" val="2345052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0A200D-728A-A27E-954B-4C9D19742C41}"/>
              </a:ext>
            </a:extLst>
          </p:cNvPr>
          <p:cNvSpPr txBox="1"/>
          <p:nvPr/>
        </p:nvSpPr>
        <p:spPr>
          <a:xfrm>
            <a:off x="5124450" y="1690370"/>
            <a:ext cx="6080912" cy="3939540"/>
          </a:xfrm>
          <a:prstGeom prst="rect">
            <a:avLst/>
          </a:prstGeom>
          <a:noFill/>
        </p:spPr>
        <p:txBody>
          <a:bodyPr wrap="square" rtlCol="0">
            <a:spAutoFit/>
          </a:bodyPr>
          <a:lstStyle/>
          <a:p>
            <a:pPr algn="ctr"/>
            <a:r>
              <a:rPr lang="en-US" sz="3200" b="1" dirty="0">
                <a:latin typeface="Comic Sans MS" panose="030F0702030302020204" pitchFamily="66" charset="0"/>
              </a:rPr>
              <a:t>9:30am – 10:40am</a:t>
            </a:r>
          </a:p>
          <a:p>
            <a:pPr algn="ctr"/>
            <a:r>
              <a:rPr lang="en-US" sz="2400" b="1" dirty="0">
                <a:latin typeface="Comic Sans MS" panose="030F0702030302020204" pitchFamily="66" charset="0"/>
              </a:rPr>
              <a:t>Math Block</a:t>
            </a:r>
            <a:endParaRPr lang="en-US" b="1" dirty="0">
              <a:latin typeface="Comic Sans MS" panose="030F0702030302020204" pitchFamily="66" charset="0"/>
            </a:endParaRPr>
          </a:p>
          <a:p>
            <a:r>
              <a:rPr lang="en-US" sz="2000" b="1" dirty="0">
                <a:latin typeface="Comic Sans MS" panose="030F0702030302020204" pitchFamily="66" charset="0"/>
              </a:rPr>
              <a:t>Whole Group – Math Instruction</a:t>
            </a:r>
          </a:p>
          <a:p>
            <a:r>
              <a:rPr lang="en-US" sz="2000" b="1" dirty="0">
                <a:latin typeface="Comic Sans MS" panose="030F0702030302020204" pitchFamily="66" charset="0"/>
              </a:rPr>
              <a:t>Math Workshop:</a:t>
            </a:r>
          </a:p>
          <a:p>
            <a:pPr marL="457200" indent="-457200">
              <a:buAutoNum type="arabicParenBoth"/>
            </a:pPr>
            <a:r>
              <a:rPr lang="en-US" sz="2000" b="1" dirty="0">
                <a:latin typeface="Comic Sans MS" panose="030F0702030302020204" pitchFamily="66" charset="0"/>
              </a:rPr>
              <a:t>iReady Math (My Path) (2) SAVVAS practice (3) Math Manipulatives or Enrichment (4) iReady Fluency Flight (Multiplication)</a:t>
            </a:r>
          </a:p>
          <a:p>
            <a:endParaRPr lang="en-US" sz="2800" b="1" dirty="0">
              <a:latin typeface="Comic Sans MS" panose="030F0702030302020204" pitchFamily="66" charset="0"/>
            </a:endParaRPr>
          </a:p>
          <a:p>
            <a:pPr algn="ctr"/>
            <a:r>
              <a:rPr lang="en-US" sz="2800" b="1" dirty="0">
                <a:latin typeface="Comic Sans MS" panose="030F0702030302020204" pitchFamily="66" charset="0"/>
              </a:rPr>
              <a:t>Teacher Table: Review Homework</a:t>
            </a:r>
          </a:p>
          <a:p>
            <a:endParaRPr lang="en-US" dirty="0"/>
          </a:p>
        </p:txBody>
      </p:sp>
      <p:pic>
        <p:nvPicPr>
          <p:cNvPr id="3076" name="Picture 4" descr="math">
            <a:extLst>
              <a:ext uri="{FF2B5EF4-FFF2-40B4-BE49-F238E27FC236}">
                <a16:creationId xmlns:a16="http://schemas.microsoft.com/office/drawing/2014/main" id="{A82B5367-F0CA-C3FB-1C16-3ECEDF193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45" y="1980565"/>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833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2D26A7-E938-1F31-367A-FF5008D312A6}"/>
              </a:ext>
            </a:extLst>
          </p:cNvPr>
          <p:cNvPicPr>
            <a:picLocks noChangeAspect="1"/>
          </p:cNvPicPr>
          <p:nvPr/>
        </p:nvPicPr>
        <p:blipFill>
          <a:blip r:embed="rId2"/>
          <a:stretch>
            <a:fillRect/>
          </a:stretch>
        </p:blipFill>
        <p:spPr>
          <a:xfrm>
            <a:off x="5075714" y="1046480"/>
            <a:ext cx="6086739" cy="4815840"/>
          </a:xfrm>
          <a:prstGeom prst="rect">
            <a:avLst/>
          </a:prstGeom>
        </p:spPr>
      </p:pic>
      <p:pic>
        <p:nvPicPr>
          <p:cNvPr id="5122" name="Picture 2" descr="Clientmoji">
            <a:extLst>
              <a:ext uri="{FF2B5EF4-FFF2-40B4-BE49-F238E27FC236}">
                <a16:creationId xmlns:a16="http://schemas.microsoft.com/office/drawing/2014/main" id="{D669AF49-9DCB-1E03-7836-19F3544DF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 y="110744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923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D8B635-15AC-277D-6E37-F87BE36576C6}"/>
              </a:ext>
            </a:extLst>
          </p:cNvPr>
          <p:cNvSpPr txBox="1"/>
          <p:nvPr/>
        </p:nvSpPr>
        <p:spPr>
          <a:xfrm flipH="1">
            <a:off x="3705225" y="1899142"/>
            <a:ext cx="3852169" cy="1200329"/>
          </a:xfrm>
          <a:prstGeom prst="rect">
            <a:avLst/>
          </a:prstGeom>
          <a:noFill/>
        </p:spPr>
        <p:txBody>
          <a:bodyPr wrap="square" rtlCol="0">
            <a:spAutoFit/>
          </a:bodyPr>
          <a:lstStyle/>
          <a:p>
            <a:pPr algn="ctr"/>
            <a:r>
              <a:rPr lang="en-US" sz="2400" dirty="0">
                <a:solidFill>
                  <a:srgbClr val="FF66CC"/>
                </a:solidFill>
                <a:latin typeface="Comic Sans MS" panose="030F0702030302020204" pitchFamily="66" charset="0"/>
              </a:rPr>
              <a:t>Delivery of Social Studies Instruction on Tuesday &amp; Thursday</a:t>
            </a:r>
          </a:p>
        </p:txBody>
      </p:sp>
      <p:pic>
        <p:nvPicPr>
          <p:cNvPr id="7174" name="Picture 6" descr="Sign in to Flocabulary with Google!">
            <a:extLst>
              <a:ext uri="{FF2B5EF4-FFF2-40B4-BE49-F238E27FC236}">
                <a16:creationId xmlns:a16="http://schemas.microsoft.com/office/drawing/2014/main" id="{836939AA-13C2-C75D-7B2A-0ECBB300C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5047">
            <a:off x="3897551" y="3665959"/>
            <a:ext cx="2895600" cy="196737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Epic Originals - Explore Exclusive Content | Epic">
            <a:extLst>
              <a:ext uri="{FF2B5EF4-FFF2-40B4-BE49-F238E27FC236}">
                <a16:creationId xmlns:a16="http://schemas.microsoft.com/office/drawing/2014/main" id="{48F3363C-F1F2-E416-75BD-4EC1576E1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6242">
            <a:off x="7841703" y="2771392"/>
            <a:ext cx="3540125" cy="2131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A6B6610-5F30-671B-7D0A-35ACDE24BE61}"/>
              </a:ext>
            </a:extLst>
          </p:cNvPr>
          <p:cNvSpPr/>
          <p:nvPr/>
        </p:nvSpPr>
        <p:spPr>
          <a:xfrm rot="20015081">
            <a:off x="551783" y="2406974"/>
            <a:ext cx="3486852" cy="1384995"/>
          </a:xfrm>
          <a:prstGeom prst="rect">
            <a:avLst/>
          </a:prstGeom>
          <a:noFill/>
        </p:spPr>
        <p:txBody>
          <a:bodyPr wrap="non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rPr>
              <a:t>Gallopade</a:t>
            </a:r>
          </a:p>
          <a:p>
            <a:pPr algn="ctr"/>
            <a:r>
              <a:rPr lang="en-US" sz="2800" b="1" dirty="0">
                <a:ln w="22225">
                  <a:solidFill>
                    <a:schemeClr val="accent2"/>
                  </a:solidFill>
                  <a:prstDash val="solid"/>
                </a:ln>
                <a:solidFill>
                  <a:schemeClr val="accent2">
                    <a:lumMod val="40000"/>
                    <a:lumOff val="60000"/>
                  </a:schemeClr>
                </a:solidFill>
              </a:rPr>
              <a:t>Social Studies Book</a:t>
            </a:r>
          </a:p>
          <a:p>
            <a:pPr algn="ctr"/>
            <a:r>
              <a:rPr lang="en-US" sz="2800" b="1" cap="none" spc="0" dirty="0">
                <a:ln w="22225">
                  <a:solidFill>
                    <a:schemeClr val="accent2"/>
                  </a:solidFill>
                  <a:prstDash val="solid"/>
                </a:ln>
                <a:solidFill>
                  <a:schemeClr val="accent2">
                    <a:lumMod val="40000"/>
                    <a:lumOff val="60000"/>
                  </a:schemeClr>
                </a:solidFill>
                <a:effectLst/>
              </a:rPr>
              <a:t>&amp; Online Book</a:t>
            </a:r>
          </a:p>
        </p:txBody>
      </p:sp>
    </p:spTree>
    <p:extLst>
      <p:ext uri="{BB962C8B-B14F-4D97-AF65-F5344CB8AC3E}">
        <p14:creationId xmlns:p14="http://schemas.microsoft.com/office/powerpoint/2010/main" val="1458179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194" name="Picture 2" descr="Learning Environments and Instructional Resources / Learning A-Z">
            <a:extLst>
              <a:ext uri="{FF2B5EF4-FFF2-40B4-BE49-F238E27FC236}">
                <a16:creationId xmlns:a16="http://schemas.microsoft.com/office/drawing/2014/main" id="{C99F6112-B7B0-1DB3-4940-CD2999874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483" y="193087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earning A-Z - Clever application gallery | Clever">
            <a:extLst>
              <a:ext uri="{FF2B5EF4-FFF2-40B4-BE49-F238E27FC236}">
                <a16:creationId xmlns:a16="http://schemas.microsoft.com/office/drawing/2014/main" id="{F51BF2AF-BBC6-160C-3DEA-CD06FC399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879" y="2184719"/>
            <a:ext cx="1635441" cy="16354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Epic Originals - Explore Exclusive Content | Epic">
            <a:extLst>
              <a:ext uri="{FF2B5EF4-FFF2-40B4-BE49-F238E27FC236}">
                <a16:creationId xmlns:a16="http://schemas.microsoft.com/office/drawing/2014/main" id="{B49BD1D7-9A1D-C3D4-E618-3C494C9EF8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96242">
            <a:off x="7602762" y="4174092"/>
            <a:ext cx="275272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eneration Genius - A Video-Based Science Program for Grade 3 to 5">
            <a:extLst>
              <a:ext uri="{FF2B5EF4-FFF2-40B4-BE49-F238E27FC236}">
                <a16:creationId xmlns:a16="http://schemas.microsoft.com/office/drawing/2014/main" id="{397B9772-C2A4-79BA-8965-C269DB2638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01131">
            <a:off x="3785900" y="383486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STEMscopes">
            <a:extLst>
              <a:ext uri="{FF2B5EF4-FFF2-40B4-BE49-F238E27FC236}">
                <a16:creationId xmlns:a16="http://schemas.microsoft.com/office/drawing/2014/main" id="{050AAE66-6244-A481-694C-CB976CFEE6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6972" y="2053489"/>
            <a:ext cx="4029075" cy="1133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ADD9E3-C87F-4E6E-3C83-49C66F59149D}"/>
              </a:ext>
            </a:extLst>
          </p:cNvPr>
          <p:cNvSpPr txBox="1"/>
          <p:nvPr/>
        </p:nvSpPr>
        <p:spPr>
          <a:xfrm>
            <a:off x="7454878" y="3126850"/>
            <a:ext cx="3583032" cy="369332"/>
          </a:xfrm>
          <a:prstGeom prst="rect">
            <a:avLst/>
          </a:prstGeom>
          <a:noFill/>
        </p:spPr>
        <p:txBody>
          <a:bodyPr wrap="none" rtlCol="0">
            <a:spAutoFit/>
          </a:bodyPr>
          <a:lstStyle/>
          <a:p>
            <a:r>
              <a:rPr lang="en-US" dirty="0"/>
              <a:t>Science Book &amp; Online Science Book</a:t>
            </a:r>
          </a:p>
        </p:txBody>
      </p:sp>
      <p:sp>
        <p:nvSpPr>
          <p:cNvPr id="5" name="TextBox 4">
            <a:extLst>
              <a:ext uri="{FF2B5EF4-FFF2-40B4-BE49-F238E27FC236}">
                <a16:creationId xmlns:a16="http://schemas.microsoft.com/office/drawing/2014/main" id="{0037343D-E4AB-F372-D44D-0DB28A4EE306}"/>
              </a:ext>
            </a:extLst>
          </p:cNvPr>
          <p:cNvSpPr txBox="1"/>
          <p:nvPr/>
        </p:nvSpPr>
        <p:spPr>
          <a:xfrm>
            <a:off x="4757062" y="2184719"/>
            <a:ext cx="2795958" cy="923330"/>
          </a:xfrm>
          <a:prstGeom prst="rect">
            <a:avLst/>
          </a:prstGeom>
          <a:noFill/>
        </p:spPr>
        <p:txBody>
          <a:bodyPr wrap="none" rtlCol="0">
            <a:spAutoFit/>
          </a:bodyPr>
          <a:lstStyle/>
          <a:p>
            <a:r>
              <a:rPr lang="en-US" b="1" dirty="0">
                <a:solidFill>
                  <a:srgbClr val="FF0000"/>
                </a:solidFill>
                <a:latin typeface="Comic Sans MS" panose="030F0702030302020204" pitchFamily="66" charset="0"/>
              </a:rPr>
              <a:t>Delivery of Science</a:t>
            </a:r>
          </a:p>
          <a:p>
            <a:r>
              <a:rPr lang="en-US" b="1" dirty="0">
                <a:solidFill>
                  <a:srgbClr val="FF0000"/>
                </a:solidFill>
                <a:latin typeface="Comic Sans MS" panose="030F0702030302020204" pitchFamily="66" charset="0"/>
              </a:rPr>
              <a:t>Instruction on Monday,</a:t>
            </a:r>
          </a:p>
          <a:p>
            <a:r>
              <a:rPr lang="en-US" b="1" dirty="0">
                <a:solidFill>
                  <a:srgbClr val="FF0000"/>
                </a:solidFill>
                <a:latin typeface="Comic Sans MS" panose="030F0702030302020204" pitchFamily="66" charset="0"/>
              </a:rPr>
              <a:t>Wednesday, &amp; Friday</a:t>
            </a:r>
          </a:p>
        </p:txBody>
      </p:sp>
    </p:spTree>
    <p:extLst>
      <p:ext uri="{BB962C8B-B14F-4D97-AF65-F5344CB8AC3E}">
        <p14:creationId xmlns:p14="http://schemas.microsoft.com/office/powerpoint/2010/main" val="2465259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58A73C-AADD-090F-892E-162310512ACF}"/>
              </a:ext>
            </a:extLst>
          </p:cNvPr>
          <p:cNvSpPr/>
          <p:nvPr/>
        </p:nvSpPr>
        <p:spPr>
          <a:xfrm>
            <a:off x="1757570" y="2105025"/>
            <a:ext cx="8177005" cy="4154984"/>
          </a:xfrm>
          <a:prstGeom prst="rect">
            <a:avLst/>
          </a:prstGeom>
          <a:noFill/>
        </p:spPr>
        <p:txBody>
          <a:bodyPr wrap="square" lIns="91440" tIns="45720" rIns="91440" bIns="45720">
            <a:spAutoFit/>
          </a:bodyPr>
          <a:lstStyle/>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Awaiting New Writing Program</a:t>
            </a:r>
          </a:p>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Core Connection</a:t>
            </a:r>
          </a:p>
          <a:p>
            <a:pPr algn="ct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Lori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Gondalfo</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of Core Connections</a:t>
            </a:r>
          </a:p>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Classroom visit on Sept. 5</a:t>
            </a:r>
          </a:p>
          <a:p>
            <a:pPr algn="ctr"/>
            <a:r>
              <a:rPr lang="en-US" sz="2800" dirty="0">
                <a:ln w="0"/>
                <a:effectLst>
                  <a:outerShdw blurRad="38100" dist="19050" dir="2700000" algn="tl" rotWithShape="0">
                    <a:schemeClr val="dk1">
                      <a:alpha val="40000"/>
                    </a:schemeClr>
                  </a:outerShdw>
                </a:effectLst>
              </a:rPr>
              <a:t>Writing Preparation: Sentence structure, extended sentences with details, Microsoft Word, Typing Program, etc. </a:t>
            </a:r>
          </a:p>
        </p:txBody>
      </p:sp>
    </p:spTree>
    <p:extLst>
      <p:ext uri="{BB962C8B-B14F-4D97-AF65-F5344CB8AC3E}">
        <p14:creationId xmlns:p14="http://schemas.microsoft.com/office/powerpoint/2010/main" val="549639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3508F9-C5DD-50C7-E86D-CB5CE4BA752F}"/>
              </a:ext>
            </a:extLst>
          </p:cNvPr>
          <p:cNvPicPr>
            <a:picLocks noChangeAspect="1"/>
          </p:cNvPicPr>
          <p:nvPr/>
        </p:nvPicPr>
        <p:blipFill>
          <a:blip r:embed="rId3"/>
          <a:stretch>
            <a:fillRect/>
          </a:stretch>
        </p:blipFill>
        <p:spPr>
          <a:xfrm>
            <a:off x="223520" y="1779707"/>
            <a:ext cx="11744960" cy="4326453"/>
          </a:xfrm>
          <a:prstGeom prst="rect">
            <a:avLst/>
          </a:prstGeom>
        </p:spPr>
      </p:pic>
    </p:spTree>
    <p:extLst>
      <p:ext uri="{BB962C8B-B14F-4D97-AF65-F5344CB8AC3E}">
        <p14:creationId xmlns:p14="http://schemas.microsoft.com/office/powerpoint/2010/main" val="2511976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AE1DA2-C673-C5F5-8143-179DE32B9E6D}"/>
              </a:ext>
            </a:extLst>
          </p:cNvPr>
          <p:cNvPicPr>
            <a:picLocks noChangeAspect="1"/>
          </p:cNvPicPr>
          <p:nvPr/>
        </p:nvPicPr>
        <p:blipFill>
          <a:blip r:embed="rId3"/>
          <a:stretch>
            <a:fillRect/>
          </a:stretch>
        </p:blipFill>
        <p:spPr>
          <a:xfrm>
            <a:off x="172720" y="1712951"/>
            <a:ext cx="11805920" cy="4413529"/>
          </a:xfrm>
          <a:prstGeom prst="rect">
            <a:avLst/>
          </a:prstGeom>
        </p:spPr>
      </p:pic>
    </p:spTree>
    <p:extLst>
      <p:ext uri="{BB962C8B-B14F-4D97-AF65-F5344CB8AC3E}">
        <p14:creationId xmlns:p14="http://schemas.microsoft.com/office/powerpoint/2010/main" val="805605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Rectangle 2">
            <a:extLst>
              <a:ext uri="{FF2B5EF4-FFF2-40B4-BE49-F238E27FC236}">
                <a16:creationId xmlns:a16="http://schemas.microsoft.com/office/drawing/2014/main" id="{D32C1172-A2BD-A17E-85BB-D50A02088A7D}"/>
              </a:ext>
            </a:extLst>
          </p:cNvPr>
          <p:cNvSpPr/>
          <p:nvPr/>
        </p:nvSpPr>
        <p:spPr>
          <a:xfrm>
            <a:off x="659301" y="1474969"/>
            <a:ext cx="2823919" cy="1868760"/>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3600" cap="all" spc="0">
                <a:ln/>
                <a:latin typeface="+mj-lt"/>
                <a:ea typeface="+mj-ea"/>
                <a:cs typeface="+mj-cs"/>
              </a:rPr>
              <a:t>Please join our PTA!!</a:t>
            </a:r>
          </a:p>
        </p:txBody>
      </p:sp>
      <p:cxnSp>
        <p:nvCxnSpPr>
          <p:cNvPr id="25" name="Straight Connector 2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7" name="Group 2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8" name="Rectangle 2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F8D019E-3DBC-F697-BE00-5D19E5A7658D}"/>
              </a:ext>
            </a:extLst>
          </p:cNvPr>
          <p:cNvPicPr>
            <a:picLocks noChangeAspect="1"/>
          </p:cNvPicPr>
          <p:nvPr/>
        </p:nvPicPr>
        <p:blipFill>
          <a:blip r:embed="rId3"/>
          <a:stretch>
            <a:fillRect/>
          </a:stretch>
        </p:blipFill>
        <p:spPr>
          <a:xfrm>
            <a:off x="4618374" y="1329482"/>
            <a:ext cx="6282919" cy="3439897"/>
          </a:xfrm>
          <a:prstGeom prst="rect">
            <a:avLst/>
          </a:prstGeom>
        </p:spPr>
      </p:pic>
      <p:pic>
        <p:nvPicPr>
          <p:cNvPr id="33" name="Picture 3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362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AD7120-23B1-8D42-7906-95EEFCC81236}"/>
              </a:ext>
            </a:extLst>
          </p:cNvPr>
          <p:cNvSpPr txBox="1"/>
          <p:nvPr/>
        </p:nvSpPr>
        <p:spPr>
          <a:xfrm>
            <a:off x="253047" y="2010626"/>
            <a:ext cx="7743825" cy="4031873"/>
          </a:xfrm>
          <a:prstGeom prst="rect">
            <a:avLst/>
          </a:prstGeom>
          <a:noFill/>
        </p:spPr>
        <p:txBody>
          <a:bodyPr wrap="square" rtlCol="0">
            <a:spAutoFit/>
          </a:bodyPr>
          <a:lstStyle/>
          <a:p>
            <a:pPr algn="ctr"/>
            <a:r>
              <a:rPr lang="en-US" sz="3200" b="1">
                <a:latin typeface="Century Gothic" panose="020B0502020202020204" pitchFamily="34" charset="0"/>
              </a:rPr>
              <a:t>Students are escorted into class</a:t>
            </a:r>
          </a:p>
          <a:p>
            <a:pPr algn="ctr"/>
            <a:r>
              <a:rPr lang="en-US" sz="3200" b="1">
                <a:latin typeface="Century Gothic" panose="020B0502020202020204" pitchFamily="34" charset="0"/>
              </a:rPr>
              <a:t> at 7:50am.</a:t>
            </a:r>
          </a:p>
          <a:p>
            <a:pPr algn="ctr"/>
            <a:endParaRPr lang="en-US" sz="3200" b="1">
              <a:latin typeface="Century Gothic" panose="020B0502020202020204" pitchFamily="34" charset="0"/>
            </a:endParaRPr>
          </a:p>
          <a:p>
            <a:pPr marL="571500" indent="-571500" algn="ctr">
              <a:buFont typeface="Arial" panose="020B0604020202020204" pitchFamily="34" charset="0"/>
              <a:buChar char="•"/>
            </a:pPr>
            <a:r>
              <a:rPr lang="en-US" sz="3200" b="1">
                <a:latin typeface="Century Gothic" panose="020B0502020202020204" pitchFamily="34" charset="0"/>
              </a:rPr>
              <a:t>ELA (Reading) Morning Work</a:t>
            </a:r>
          </a:p>
          <a:p>
            <a:pPr marL="571500" indent="-571500" algn="ctr">
              <a:buFont typeface="Arial" panose="020B0604020202020204" pitchFamily="34" charset="0"/>
              <a:buChar char="•"/>
            </a:pPr>
            <a:r>
              <a:rPr lang="en-US" sz="3200" b="1">
                <a:latin typeface="Century Gothic" panose="020B0502020202020204" pitchFamily="34" charset="0"/>
              </a:rPr>
              <a:t>Monday’s Weekly Agenda</a:t>
            </a:r>
          </a:p>
          <a:p>
            <a:pPr marL="571500" indent="-571500" algn="ctr">
              <a:buFont typeface="Arial" panose="020B0604020202020204" pitchFamily="34" charset="0"/>
              <a:buChar char="•"/>
            </a:pPr>
            <a:r>
              <a:rPr lang="en-US" sz="3200" b="1">
                <a:latin typeface="Century Gothic" panose="020B0502020202020204" pitchFamily="34" charset="0"/>
              </a:rPr>
              <a:t>Lesson Plans at a Glance is online for students and parents</a:t>
            </a:r>
          </a:p>
          <a:p>
            <a:pPr algn="ctr"/>
            <a:endParaRPr lang="en-US" sz="3200" b="1" dirty="0">
              <a:latin typeface="Century Gothic" panose="020B0502020202020204" pitchFamily="34" charset="0"/>
            </a:endParaRPr>
          </a:p>
        </p:txBody>
      </p:sp>
      <p:pic>
        <p:nvPicPr>
          <p:cNvPr id="3" name="Picture 2">
            <a:extLst>
              <a:ext uri="{FF2B5EF4-FFF2-40B4-BE49-F238E27FC236}">
                <a16:creationId xmlns:a16="http://schemas.microsoft.com/office/drawing/2014/main" id="{E89BA406-2A33-4987-57ED-A3088A9C2CE8}"/>
              </a:ext>
            </a:extLst>
          </p:cNvPr>
          <p:cNvPicPr>
            <a:picLocks noChangeAspect="1"/>
          </p:cNvPicPr>
          <p:nvPr/>
        </p:nvPicPr>
        <p:blipFill>
          <a:blip r:embed="rId3"/>
          <a:stretch>
            <a:fillRect/>
          </a:stretch>
        </p:blipFill>
        <p:spPr>
          <a:xfrm rot="737486">
            <a:off x="7834803" y="2362064"/>
            <a:ext cx="3581208" cy="2596025"/>
          </a:xfrm>
          <a:prstGeom prst="rect">
            <a:avLst/>
          </a:prstGeom>
        </p:spPr>
      </p:pic>
    </p:spTree>
    <p:extLst>
      <p:ext uri="{BB962C8B-B14F-4D97-AF65-F5344CB8AC3E}">
        <p14:creationId xmlns:p14="http://schemas.microsoft.com/office/powerpoint/2010/main" val="413222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A1C4D3-48DD-80CA-605C-406979A08226}"/>
              </a:ext>
            </a:extLst>
          </p:cNvPr>
          <p:cNvSpPr txBox="1"/>
          <p:nvPr/>
        </p:nvSpPr>
        <p:spPr>
          <a:xfrm>
            <a:off x="6610350" y="3787408"/>
            <a:ext cx="4874260" cy="1631216"/>
          </a:xfrm>
          <a:prstGeom prst="rect">
            <a:avLst/>
          </a:prstGeom>
          <a:noFill/>
        </p:spPr>
        <p:txBody>
          <a:bodyPr wrap="square" rtlCol="0">
            <a:spAutoFit/>
          </a:bodyPr>
          <a:lstStyle/>
          <a:p>
            <a:pPr algn="ctr"/>
            <a:r>
              <a:rPr lang="en-US" sz="2000">
                <a:latin typeface="Comic Sans MS" panose="030F0702030302020204" pitchFamily="66" charset="0"/>
              </a:rPr>
              <a:t>To log into Clever:</a:t>
            </a:r>
          </a:p>
          <a:p>
            <a:pPr algn="ctr"/>
            <a:r>
              <a:rPr lang="en-US" sz="1600">
                <a:latin typeface="Comic Sans MS" panose="030F0702030302020204" pitchFamily="66" charset="0"/>
              </a:rPr>
              <a:t>06student </a:t>
            </a:r>
            <a:r>
              <a:rPr lang="en-US" sz="1600">
                <a:latin typeface="Comic Sans MS" panose="030F0702030302020204" pitchFamily="66" charset="0"/>
                <a:hlinkClick r:id="rId3"/>
              </a:rPr>
              <a:t>number@my.browardschools.com</a:t>
            </a:r>
            <a:endParaRPr lang="en-US" sz="1600">
              <a:latin typeface="Comic Sans MS" panose="030F0702030302020204" pitchFamily="66" charset="0"/>
            </a:endParaRPr>
          </a:p>
          <a:p>
            <a:pPr algn="ctr"/>
            <a:r>
              <a:rPr lang="en-US" sz="1600">
                <a:latin typeface="Comic Sans MS" panose="030F0702030302020204" pitchFamily="66" charset="0"/>
              </a:rPr>
              <a:t>Password: qwe1</a:t>
            </a:r>
          </a:p>
          <a:p>
            <a:pPr algn="ctr"/>
            <a:endParaRPr lang="en-US" sz="1600">
              <a:latin typeface="Comic Sans MS" panose="030F0702030302020204" pitchFamily="66" charset="0"/>
            </a:endParaRPr>
          </a:p>
          <a:p>
            <a:pPr algn="ctr"/>
            <a:r>
              <a:rPr lang="en-US" sz="3200">
                <a:solidFill>
                  <a:srgbClr val="FF0000"/>
                </a:solidFill>
                <a:latin typeface="Comic Sans MS" panose="030F0702030302020204" pitchFamily="66" charset="0"/>
              </a:rPr>
              <a:t>View Current Grades!!!</a:t>
            </a:r>
            <a:endParaRPr lang="en-US" sz="3200" dirty="0">
              <a:solidFill>
                <a:srgbClr val="FF0000"/>
              </a:solidFill>
              <a:latin typeface="Comic Sans MS" panose="030F0702030302020204" pitchFamily="66" charset="0"/>
            </a:endParaRPr>
          </a:p>
        </p:txBody>
      </p:sp>
      <p:pic>
        <p:nvPicPr>
          <p:cNvPr id="5" name="Picture 4">
            <a:extLst>
              <a:ext uri="{FF2B5EF4-FFF2-40B4-BE49-F238E27FC236}">
                <a16:creationId xmlns:a16="http://schemas.microsoft.com/office/drawing/2014/main" id="{FF598EDF-666A-9D1D-D059-9405D39B2B45}"/>
              </a:ext>
            </a:extLst>
          </p:cNvPr>
          <p:cNvPicPr>
            <a:picLocks noChangeAspect="1"/>
          </p:cNvPicPr>
          <p:nvPr/>
        </p:nvPicPr>
        <p:blipFill>
          <a:blip r:embed="rId4"/>
          <a:stretch>
            <a:fillRect/>
          </a:stretch>
        </p:blipFill>
        <p:spPr>
          <a:xfrm>
            <a:off x="314325" y="1801203"/>
            <a:ext cx="6381750" cy="3972410"/>
          </a:xfrm>
          <a:prstGeom prst="rect">
            <a:avLst/>
          </a:prstGeom>
        </p:spPr>
      </p:pic>
    </p:spTree>
    <p:extLst>
      <p:ext uri="{BB962C8B-B14F-4D97-AF65-F5344CB8AC3E}">
        <p14:creationId xmlns:p14="http://schemas.microsoft.com/office/powerpoint/2010/main" val="326348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C83A3877-3E6D-63AC-C4EF-ADB0C22F94A3}"/>
              </a:ext>
            </a:extLst>
          </p:cNvPr>
          <p:cNvGraphicFramePr/>
          <p:nvPr>
            <p:extLst>
              <p:ext uri="{D42A27DB-BD31-4B8C-83A1-F6EECF244321}">
                <p14:modId xmlns:p14="http://schemas.microsoft.com/office/powerpoint/2010/main" val="3143450226"/>
              </p:ext>
            </p:extLst>
          </p:nvPr>
        </p:nvGraphicFramePr>
        <p:xfrm>
          <a:off x="638755" y="2012491"/>
          <a:ext cx="671355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laptop teaching">
            <a:extLst>
              <a:ext uri="{FF2B5EF4-FFF2-40B4-BE49-F238E27FC236}">
                <a16:creationId xmlns:a16="http://schemas.microsoft.com/office/drawing/2014/main" id="{5D8DC0AC-8A0D-9023-1A81-AD950E1A89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3567" y="2459058"/>
            <a:ext cx="3580234" cy="35802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A9BFF5-C54C-1BE0-58A6-DCDEECCDF457}"/>
              </a:ext>
            </a:extLst>
          </p:cNvPr>
          <p:cNvSpPr txBox="1"/>
          <p:nvPr/>
        </p:nvSpPr>
        <p:spPr>
          <a:xfrm rot="20646495">
            <a:off x="8429625" y="2371725"/>
            <a:ext cx="3451971" cy="369332"/>
          </a:xfrm>
          <a:prstGeom prst="rect">
            <a:avLst/>
          </a:prstGeom>
          <a:noFill/>
        </p:spPr>
        <p:txBody>
          <a:bodyPr wrap="none" rtlCol="0">
            <a:spAutoFit/>
          </a:bodyPr>
          <a:lstStyle/>
          <a:p>
            <a:r>
              <a:rPr lang="en-US" b="1" dirty="0">
                <a:solidFill>
                  <a:srgbClr val="FF0000"/>
                </a:solidFill>
              </a:rPr>
              <a:t>No stickers or profile pictures.</a:t>
            </a:r>
          </a:p>
        </p:txBody>
      </p:sp>
    </p:spTree>
    <p:extLst>
      <p:ext uri="{BB962C8B-B14F-4D97-AF65-F5344CB8AC3E}">
        <p14:creationId xmlns:p14="http://schemas.microsoft.com/office/powerpoint/2010/main" val="2873702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FC11A9-0F74-C2E3-1EFA-EC65E76190E8}"/>
              </a:ext>
            </a:extLst>
          </p:cNvPr>
          <p:cNvSpPr txBox="1"/>
          <p:nvPr/>
        </p:nvSpPr>
        <p:spPr>
          <a:xfrm>
            <a:off x="800735" y="2197100"/>
            <a:ext cx="10233892" cy="1354217"/>
          </a:xfrm>
          <a:prstGeom prst="rect">
            <a:avLst/>
          </a:prstGeom>
          <a:noFill/>
        </p:spPr>
        <p:txBody>
          <a:bodyPr wrap="none" rtlCol="0">
            <a:spAutoFit/>
          </a:bodyPr>
          <a:lstStyle/>
          <a:p>
            <a:r>
              <a:rPr lang="en-US" sz="3200" dirty="0">
                <a:latin typeface="Comic Sans MS" panose="030F0702030302020204" pitchFamily="66" charset="0"/>
              </a:rPr>
              <a:t>Property passes must be signed in order for laptops </a:t>
            </a:r>
          </a:p>
          <a:p>
            <a:r>
              <a:rPr lang="en-US" sz="3200" dirty="0">
                <a:latin typeface="Comic Sans MS" panose="030F0702030302020204" pitchFamily="66" charset="0"/>
              </a:rPr>
              <a:t>to be released for home.</a:t>
            </a:r>
          </a:p>
          <a:p>
            <a:endParaRPr lang="en-US" dirty="0"/>
          </a:p>
        </p:txBody>
      </p:sp>
      <p:pic>
        <p:nvPicPr>
          <p:cNvPr id="2050" name="Picture 2" descr="check box">
            <a:extLst>
              <a:ext uri="{FF2B5EF4-FFF2-40B4-BE49-F238E27FC236}">
                <a16:creationId xmlns:a16="http://schemas.microsoft.com/office/drawing/2014/main" id="{5D2FEF49-DE4A-BD19-ECE0-75487B3A2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217" y="2564884"/>
            <a:ext cx="3378716" cy="337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634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1786D-B44F-3B26-59EB-70F4A037EAA9}"/>
              </a:ext>
            </a:extLst>
          </p:cNvPr>
          <p:cNvSpPr txBox="1"/>
          <p:nvPr/>
        </p:nvSpPr>
        <p:spPr>
          <a:xfrm>
            <a:off x="641985" y="1946781"/>
            <a:ext cx="10908030" cy="2062103"/>
          </a:xfrm>
          <a:prstGeom prst="rect">
            <a:avLst/>
          </a:prstGeom>
          <a:noFill/>
        </p:spPr>
        <p:txBody>
          <a:bodyPr wrap="square" rtlCol="0">
            <a:spAutoFit/>
          </a:bodyPr>
          <a:lstStyle/>
          <a:p>
            <a:r>
              <a:rPr lang="en-US" sz="3200" dirty="0"/>
              <a:t>Birthdays are celebrated DURING lunch. All items must be store-bought NOT homemade.</a:t>
            </a:r>
          </a:p>
          <a:p>
            <a:endParaRPr lang="en-US" sz="3200" dirty="0"/>
          </a:p>
          <a:p>
            <a:r>
              <a:rPr lang="en-US" sz="3200" b="1" dirty="0"/>
              <a:t>Caution: We are a peanut-free classroom!</a:t>
            </a:r>
          </a:p>
        </p:txBody>
      </p:sp>
      <p:pic>
        <p:nvPicPr>
          <p:cNvPr id="1026" name="Picture 2" descr="happy cake day">
            <a:extLst>
              <a:ext uri="{FF2B5EF4-FFF2-40B4-BE49-F238E27FC236}">
                <a16:creationId xmlns:a16="http://schemas.microsoft.com/office/drawing/2014/main" id="{D6853872-AEEA-918B-0282-688E54198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960" y="4008884"/>
            <a:ext cx="2174240" cy="21742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B013A63-A0B6-B043-6B65-7ADF318DB962}"/>
              </a:ext>
            </a:extLst>
          </p:cNvPr>
          <p:cNvPicPr>
            <a:picLocks noChangeAspect="1"/>
          </p:cNvPicPr>
          <p:nvPr/>
        </p:nvPicPr>
        <p:blipFill>
          <a:blip r:embed="rId4"/>
          <a:stretch>
            <a:fillRect/>
          </a:stretch>
        </p:blipFill>
        <p:spPr>
          <a:xfrm>
            <a:off x="8717281" y="2549326"/>
            <a:ext cx="2590800" cy="3411328"/>
          </a:xfrm>
          <a:prstGeom prst="rect">
            <a:avLst/>
          </a:prstGeom>
        </p:spPr>
      </p:pic>
    </p:spTree>
    <p:extLst>
      <p:ext uri="{BB962C8B-B14F-4D97-AF65-F5344CB8AC3E}">
        <p14:creationId xmlns:p14="http://schemas.microsoft.com/office/powerpoint/2010/main" val="3649792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BE1F32-E4D8-5E98-A891-5FF65D87B891}"/>
              </a:ext>
            </a:extLst>
          </p:cNvPr>
          <p:cNvSpPr txBox="1"/>
          <p:nvPr/>
        </p:nvSpPr>
        <p:spPr>
          <a:xfrm>
            <a:off x="1123950" y="2447926"/>
            <a:ext cx="9144001" cy="3200876"/>
          </a:xfrm>
          <a:prstGeom prst="rect">
            <a:avLst/>
          </a:prstGeom>
          <a:noFill/>
        </p:spPr>
        <p:txBody>
          <a:bodyPr wrap="square" rtlCol="0">
            <a:spAutoFit/>
          </a:bodyPr>
          <a:lstStyle/>
          <a:p>
            <a:pPr algn="l"/>
            <a:r>
              <a:rPr lang="en-US" sz="3200" b="0" i="0" dirty="0">
                <a:solidFill>
                  <a:srgbClr val="5E5E5E"/>
                </a:solidFill>
                <a:effectLst/>
                <a:latin typeface="Droid Sans"/>
              </a:rPr>
              <a:t>I will meet with parents through Microsoft Teams, via phone, or in person.</a:t>
            </a:r>
          </a:p>
          <a:p>
            <a:pPr algn="ctr"/>
            <a:r>
              <a:rPr lang="en-US" sz="3200" u="sng" dirty="0">
                <a:solidFill>
                  <a:srgbClr val="5E5E5E"/>
                </a:solidFill>
                <a:highlight>
                  <a:srgbClr val="FFFF00"/>
                </a:highlight>
                <a:latin typeface="Droid Sans"/>
              </a:rPr>
              <a:t>Two(2) Meetings per school year</a:t>
            </a:r>
            <a:endParaRPr lang="en-US" sz="3200" b="0" i="0" u="sng" dirty="0">
              <a:solidFill>
                <a:srgbClr val="5E5E5E"/>
              </a:solidFill>
              <a:effectLst/>
              <a:highlight>
                <a:srgbClr val="FFFF00"/>
              </a:highlight>
              <a:latin typeface="Droid Sans"/>
            </a:endParaRPr>
          </a:p>
          <a:p>
            <a:pPr algn="l"/>
            <a:endParaRPr lang="en-US" sz="3200" b="0" i="0" dirty="0">
              <a:solidFill>
                <a:srgbClr val="5E5E5E"/>
              </a:solidFill>
              <a:effectLst/>
              <a:latin typeface="Droid Sans"/>
            </a:endParaRPr>
          </a:p>
          <a:p>
            <a:pPr algn="ctr"/>
            <a:r>
              <a:rPr lang="en-US" sz="2800" b="1" i="0" dirty="0">
                <a:solidFill>
                  <a:srgbClr val="5E5E5E"/>
                </a:solidFill>
                <a:effectLst/>
                <a:latin typeface="Droid Sans"/>
              </a:rPr>
              <a:t>Available 7:30a.m. - 7:55a.m. OR 2:15p.m. - 2:45p.m</a:t>
            </a:r>
          </a:p>
          <a:p>
            <a:pPr algn="ctr"/>
            <a:r>
              <a:rPr lang="en-US" sz="2800" b="1" dirty="0">
                <a:solidFill>
                  <a:srgbClr val="5E5E5E"/>
                </a:solidFill>
                <a:latin typeface="Droid Sans"/>
              </a:rPr>
              <a:t>I can meet later in the evening on TEAMS.</a:t>
            </a:r>
            <a:endParaRPr lang="en-US" sz="2800" b="0" i="0" dirty="0">
              <a:solidFill>
                <a:srgbClr val="5E5E5E"/>
              </a:solidFill>
              <a:effectLst/>
              <a:latin typeface="Droid Sans"/>
            </a:endParaRPr>
          </a:p>
          <a:p>
            <a:endParaRPr lang="en-US" dirty="0"/>
          </a:p>
        </p:txBody>
      </p:sp>
    </p:spTree>
    <p:extLst>
      <p:ext uri="{BB962C8B-B14F-4D97-AF65-F5344CB8AC3E}">
        <p14:creationId xmlns:p14="http://schemas.microsoft.com/office/powerpoint/2010/main" val="1640994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13A535-B156-44B5-E60A-343B5EE9DF96}"/>
              </a:ext>
            </a:extLst>
          </p:cNvPr>
          <p:cNvSpPr txBox="1"/>
          <p:nvPr/>
        </p:nvSpPr>
        <p:spPr>
          <a:xfrm>
            <a:off x="1247775" y="2724150"/>
            <a:ext cx="10861563" cy="2308324"/>
          </a:xfrm>
          <a:prstGeom prst="rect">
            <a:avLst/>
          </a:prstGeom>
          <a:noFill/>
        </p:spPr>
        <p:txBody>
          <a:bodyPr wrap="none" rtlCol="0">
            <a:spAutoFit/>
          </a:bodyPr>
          <a:lstStyle/>
          <a:p>
            <a:r>
              <a:rPr lang="en-US" b="1" i="1" dirty="0">
                <a:highlight>
                  <a:srgbClr val="FFFF00"/>
                </a:highlight>
              </a:rPr>
              <a:t>What can I do for my child at home?</a:t>
            </a:r>
          </a:p>
          <a:p>
            <a:endParaRPr lang="en-US" dirty="0"/>
          </a:p>
          <a:p>
            <a:pPr marL="285750" indent="-285750">
              <a:buFont typeface="Arial" panose="020B0604020202020204" pitchFamily="34" charset="0"/>
              <a:buChar char="•"/>
            </a:pPr>
            <a:r>
              <a:rPr lang="en-US" dirty="0"/>
              <a:t>Be attentive of what websites your child is on.</a:t>
            </a:r>
          </a:p>
          <a:p>
            <a:pPr marL="285750" indent="-285750">
              <a:buFont typeface="Arial" panose="020B0604020202020204" pitchFamily="34" charset="0"/>
              <a:buChar char="•"/>
            </a:pPr>
            <a:r>
              <a:rPr lang="en-US" dirty="0"/>
              <a:t>Make sure the laptop is charged so your child will be ready to learn when arriving to school.</a:t>
            </a:r>
          </a:p>
          <a:p>
            <a:pPr marL="285750" indent="-285750">
              <a:buFont typeface="Arial" panose="020B0604020202020204" pitchFamily="34" charset="0"/>
              <a:buChar char="•"/>
            </a:pPr>
            <a:r>
              <a:rPr lang="en-US" dirty="0"/>
              <a:t>Verify that homework is complete. No need to teach.</a:t>
            </a:r>
          </a:p>
          <a:p>
            <a:pPr marL="285750" indent="-285750">
              <a:buFont typeface="Arial" panose="020B0604020202020204" pitchFamily="34" charset="0"/>
              <a:buChar char="•"/>
            </a:pPr>
            <a:r>
              <a:rPr lang="en-US" dirty="0"/>
              <a:t>Allow your child to read aloud to you. This could be done while you’re cooking.</a:t>
            </a:r>
          </a:p>
          <a:p>
            <a:pPr marL="285750" indent="-285750">
              <a:buFont typeface="Arial" panose="020B0604020202020204" pitchFamily="34" charset="0"/>
              <a:buChar char="•"/>
            </a:pPr>
            <a:r>
              <a:rPr lang="en-US" dirty="0"/>
              <a:t>SAVVAS math has remediation and enrichment online. After I’ve assigned a math playlist in class, the computer</a:t>
            </a:r>
          </a:p>
          <a:p>
            <a:r>
              <a:rPr lang="en-US" dirty="0"/>
              <a:t>automatically assign either </a:t>
            </a:r>
            <a:r>
              <a:rPr lang="en-US" b="1" dirty="0"/>
              <a:t>remediation</a:t>
            </a:r>
            <a:r>
              <a:rPr lang="en-US" dirty="0"/>
              <a:t> or </a:t>
            </a:r>
            <a:r>
              <a:rPr lang="en-US" b="1" dirty="0"/>
              <a:t>enrichment</a:t>
            </a:r>
            <a:r>
              <a:rPr lang="en-US" dirty="0"/>
              <a:t>.</a:t>
            </a:r>
          </a:p>
        </p:txBody>
      </p:sp>
    </p:spTree>
    <p:extLst>
      <p:ext uri="{BB962C8B-B14F-4D97-AF65-F5344CB8AC3E}">
        <p14:creationId xmlns:p14="http://schemas.microsoft.com/office/powerpoint/2010/main" val="1950888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7F4ACC-A93A-6737-073F-E5574AA9B88B}"/>
              </a:ext>
            </a:extLst>
          </p:cNvPr>
          <p:cNvSpPr txBox="1"/>
          <p:nvPr/>
        </p:nvSpPr>
        <p:spPr>
          <a:xfrm>
            <a:off x="303597" y="2038648"/>
            <a:ext cx="64008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omic Sans MS" panose="030F0702030302020204" pitchFamily="66" charset="0"/>
                <a:hlinkClick r:id="rId3"/>
              </a:rPr>
              <a:t>www.mrsmoncriefclass.com</a:t>
            </a:r>
            <a:endParaRPr lang="en-US" sz="2400" dirty="0">
              <a:latin typeface="Comic Sans MS" panose="030F0702030302020204" pitchFamily="66" charset="0"/>
            </a:endParaRPr>
          </a:p>
          <a:p>
            <a:endParaRPr lang="en-US" sz="2400" dirty="0">
              <a:latin typeface="Comic Sans MS" panose="030F0702030302020204" pitchFamily="66" charset="0"/>
            </a:endParaRPr>
          </a:p>
          <a:p>
            <a:pPr marL="285750" indent="-285750">
              <a:buFont typeface="Arial" panose="020B0604020202020204" pitchFamily="34" charset="0"/>
              <a:buChar char="•"/>
            </a:pPr>
            <a:r>
              <a:rPr lang="en-US" sz="2400" dirty="0">
                <a:latin typeface="Comic Sans MS" panose="030F0702030302020204" pitchFamily="66" charset="0"/>
                <a:hlinkClick r:id="rId4"/>
              </a:rPr>
              <a:t>veronica.moncrief@browardschools.com</a:t>
            </a:r>
            <a:endParaRPr lang="en-US" sz="2400" dirty="0">
              <a:latin typeface="Comic Sans MS" panose="030F0702030302020204" pitchFamily="66" charset="0"/>
            </a:endParaRPr>
          </a:p>
          <a:p>
            <a:endParaRPr lang="en-US" sz="2400" dirty="0">
              <a:latin typeface="Comic Sans MS" panose="030F0702030302020204" pitchFamily="66" charset="0"/>
            </a:endParaRPr>
          </a:p>
          <a:p>
            <a:pPr marL="285750" indent="-285750">
              <a:buFont typeface="Arial" panose="020B0604020202020204" pitchFamily="34" charset="0"/>
              <a:buChar char="•"/>
            </a:pPr>
            <a:r>
              <a:rPr lang="en-US" sz="2400" dirty="0">
                <a:latin typeface="Comic Sans MS" panose="030F0702030302020204" pitchFamily="66" charset="0"/>
              </a:rPr>
              <a:t>ClassDojo messaging</a:t>
            </a:r>
            <a:endParaRPr lang="en-US" sz="2400" dirty="0"/>
          </a:p>
        </p:txBody>
      </p:sp>
      <p:pic>
        <p:nvPicPr>
          <p:cNvPr id="6146" name="Picture 2" descr="Clientmoji">
            <a:extLst>
              <a:ext uri="{FF2B5EF4-FFF2-40B4-BE49-F238E27FC236}">
                <a16:creationId xmlns:a16="http://schemas.microsoft.com/office/drawing/2014/main" id="{167E1E47-387F-1F7B-686E-21F2EE0C3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207264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5E0CE6B-D5FD-F52F-12F3-29DFA5284B24}"/>
              </a:ext>
            </a:extLst>
          </p:cNvPr>
          <p:cNvSpPr/>
          <p:nvPr/>
        </p:nvSpPr>
        <p:spPr>
          <a:xfrm>
            <a:off x="1707387" y="4183320"/>
            <a:ext cx="466243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Any Questions?</a:t>
            </a:r>
          </a:p>
        </p:txBody>
      </p:sp>
      <p:sp>
        <p:nvSpPr>
          <p:cNvPr id="4" name="Rectangle 3">
            <a:extLst>
              <a:ext uri="{FF2B5EF4-FFF2-40B4-BE49-F238E27FC236}">
                <a16:creationId xmlns:a16="http://schemas.microsoft.com/office/drawing/2014/main" id="{BDE3ED9E-F945-B459-2043-C2E3716C41B9}"/>
              </a:ext>
            </a:extLst>
          </p:cNvPr>
          <p:cNvSpPr/>
          <p:nvPr/>
        </p:nvSpPr>
        <p:spPr>
          <a:xfrm>
            <a:off x="195920" y="5387935"/>
            <a:ext cx="8248220"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hlinkClick r:id="rId3"/>
              </a:rPr>
              <a:t>Let’s hop over to the class website!</a:t>
            </a:r>
            <a:endParaRPr 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3330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5FB0A-E773-928C-920D-E33FD2BE9AC5}"/>
              </a:ext>
            </a:extLst>
          </p:cNvPr>
          <p:cNvSpPr txBox="1"/>
          <p:nvPr/>
        </p:nvSpPr>
        <p:spPr>
          <a:xfrm>
            <a:off x="4945336" y="506727"/>
            <a:ext cx="6609921" cy="152674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solidFill>
                  <a:schemeClr val="bg1"/>
                </a:solidFill>
              </a:rPr>
              <a:t>School begins at 8:00am. Students are late at 8:01am!</a:t>
            </a:r>
          </a:p>
          <a:p>
            <a:pPr indent="-228600">
              <a:lnSpc>
                <a:spcPct val="90000"/>
              </a:lnSpc>
              <a:spcAft>
                <a:spcPts val="600"/>
              </a:spcAft>
              <a:buFont typeface="Arial" panose="020B0604020202020204" pitchFamily="34" charset="0"/>
              <a:buChar char="•"/>
            </a:pPr>
            <a:endParaRPr lang="en-US" sz="2000" dirty="0">
              <a:solidFill>
                <a:schemeClr val="bg1"/>
              </a:solidFill>
            </a:endParaRPr>
          </a:p>
          <a:p>
            <a:pPr indent="-228600">
              <a:lnSpc>
                <a:spcPct val="90000"/>
              </a:lnSpc>
              <a:spcAft>
                <a:spcPts val="600"/>
              </a:spcAft>
              <a:buFont typeface="Arial" panose="020B0604020202020204" pitchFamily="34" charset="0"/>
              <a:buChar char="•"/>
            </a:pPr>
            <a:r>
              <a:rPr lang="en-US" sz="2000" b="0" i="0" dirty="0">
                <a:solidFill>
                  <a:schemeClr val="bg1"/>
                </a:solidFill>
                <a:effectLst/>
              </a:rPr>
              <a:t>Change in dismissal needs to be done by 12:00pm by </a:t>
            </a:r>
          </a:p>
          <a:p>
            <a:pPr>
              <a:lnSpc>
                <a:spcPct val="90000"/>
              </a:lnSpc>
              <a:spcAft>
                <a:spcPts val="600"/>
              </a:spcAft>
            </a:pPr>
            <a:r>
              <a:rPr lang="en-US" sz="2000" dirty="0">
                <a:solidFill>
                  <a:schemeClr val="bg1"/>
                </a:solidFill>
              </a:rPr>
              <a:t>notifying the front office</a:t>
            </a: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pic>
        <p:nvPicPr>
          <p:cNvPr id="11266" name="Picture 2" descr="Clientmoji">
            <a:extLst>
              <a:ext uri="{FF2B5EF4-FFF2-40B4-BE49-F238E27FC236}">
                <a16:creationId xmlns:a16="http://schemas.microsoft.com/office/drawing/2014/main" id="{A101A3B4-B1EF-4FAA-B934-BCA674686B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78768" y="1337724"/>
            <a:ext cx="4629982" cy="46299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6840274-A070-FCB3-3805-0229F99B57DD}"/>
              </a:ext>
            </a:extLst>
          </p:cNvPr>
          <p:cNvSpPr/>
          <p:nvPr/>
        </p:nvSpPr>
        <p:spPr>
          <a:xfrm>
            <a:off x="263633" y="213852"/>
            <a:ext cx="11351826" cy="1569660"/>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School begins at 8:00am. Your child is late at 8:01am. Bus riders are not marked tardy and </a:t>
            </a:r>
          </a:p>
          <a:p>
            <a:pPr algn="ctr"/>
            <a:r>
              <a:rPr lang="en-US" sz="2400" b="0" cap="none" spc="0" dirty="0">
                <a:ln w="0"/>
                <a:solidFill>
                  <a:schemeClr val="tx1"/>
                </a:solidFill>
                <a:effectLst>
                  <a:outerShdw blurRad="38100" dist="19050" dir="2700000" algn="tl" rotWithShape="0">
                    <a:schemeClr val="dk1">
                      <a:alpha val="40000"/>
                    </a:schemeClr>
                  </a:outerShdw>
                </a:effectLst>
              </a:rPr>
              <a:t>are allowed to eat breakfast upon their arrival.</a:t>
            </a:r>
          </a:p>
          <a:p>
            <a:pPr algn="ctr"/>
            <a:endParaRPr lang="en-US" sz="2400" b="0" cap="none" spc="0" dirty="0">
              <a:ln w="0"/>
              <a:solidFill>
                <a:schemeClr val="tx1"/>
              </a:solidFill>
              <a:effectLst>
                <a:outerShdw blurRad="38100" dist="19050" dir="2700000" algn="tl" rotWithShape="0">
                  <a:schemeClr val="dk1">
                    <a:alpha val="40000"/>
                  </a:schemeClr>
                </a:outerShdw>
              </a:effectLst>
            </a:endParaRPr>
          </a:p>
          <a:p>
            <a:pPr algn="ctr"/>
            <a:r>
              <a:rPr lang="en-US" sz="2400" dirty="0">
                <a:ln w="0"/>
                <a:effectLst>
                  <a:outerShdw blurRad="38100" dist="19050" dir="2700000" algn="tl" rotWithShape="0">
                    <a:schemeClr val="dk1">
                      <a:alpha val="40000"/>
                    </a:schemeClr>
                  </a:outerShdw>
                </a:effectLst>
              </a:rPr>
              <a:t>If you have a change in dismissal, please contact the front office by 12:00 noon.</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6438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46B5EC-04A7-F666-8BBF-227CE177A7A8}"/>
              </a:ext>
            </a:extLst>
          </p:cNvPr>
          <p:cNvSpPr txBox="1"/>
          <p:nvPr/>
        </p:nvSpPr>
        <p:spPr>
          <a:xfrm>
            <a:off x="1038225" y="2020669"/>
            <a:ext cx="10495181" cy="3416320"/>
          </a:xfrm>
          <a:prstGeom prst="rect">
            <a:avLst/>
          </a:prstGeom>
          <a:noFill/>
        </p:spPr>
        <p:txBody>
          <a:bodyPr wrap="none" rtlCol="0">
            <a:spAutoFit/>
          </a:bodyPr>
          <a:lstStyle/>
          <a:p>
            <a:r>
              <a:rPr lang="en-US" sz="3600" dirty="0">
                <a:latin typeface="Comic Sans MS" panose="030F0702030302020204" pitchFamily="66" charset="0"/>
              </a:rPr>
              <a:t>We are planning 2-3 field trips this school year.</a:t>
            </a:r>
          </a:p>
          <a:p>
            <a:pPr marL="571500" indent="-571500">
              <a:buFont typeface="Arial" panose="020B0604020202020204" pitchFamily="34" charset="0"/>
              <a:buChar char="•"/>
            </a:pPr>
            <a:r>
              <a:rPr lang="en-US" sz="3600" dirty="0">
                <a:latin typeface="Comic Sans MS" panose="030F0702030302020204" pitchFamily="66" charset="0"/>
              </a:rPr>
              <a:t>Museum of Discovery &amp; Science in November</a:t>
            </a:r>
          </a:p>
          <a:p>
            <a:pPr marL="571500" indent="-571500">
              <a:buFont typeface="Arial" panose="020B0604020202020204" pitchFamily="34" charset="0"/>
              <a:buChar char="•"/>
            </a:pPr>
            <a:r>
              <a:rPr lang="en-US" sz="3600" dirty="0">
                <a:latin typeface="Comic Sans MS" panose="030F0702030302020204" pitchFamily="66" charset="0"/>
              </a:rPr>
              <a:t>Miracle Ranch in January</a:t>
            </a:r>
          </a:p>
          <a:p>
            <a:pPr marL="571500" indent="-571500">
              <a:buFont typeface="Arial" panose="020B0604020202020204" pitchFamily="34" charset="0"/>
              <a:buChar char="•"/>
            </a:pPr>
            <a:r>
              <a:rPr lang="en-US" sz="3600" dirty="0">
                <a:latin typeface="Comic Sans MS" panose="030F0702030302020204" pitchFamily="66" charset="0"/>
              </a:rPr>
              <a:t>Movies</a:t>
            </a:r>
          </a:p>
          <a:p>
            <a:endParaRPr lang="en-US" sz="3600" dirty="0">
              <a:latin typeface="Comic Sans MS" panose="030F0702030302020204" pitchFamily="66" charset="0"/>
            </a:endParaRPr>
          </a:p>
          <a:p>
            <a:pPr algn="ctr"/>
            <a:r>
              <a:rPr lang="en-US" sz="3600" dirty="0">
                <a:solidFill>
                  <a:srgbClr val="333333"/>
                </a:solidFill>
                <a:highlight>
                  <a:srgbClr val="FFFF00"/>
                </a:highlight>
                <a:latin typeface="Comic Sans MS" panose="030F0702030302020204" pitchFamily="66" charset="0"/>
              </a:rPr>
              <a:t>ALL Field trips are paid online.</a:t>
            </a:r>
            <a:endParaRPr lang="en-US" sz="2800" b="1" dirty="0">
              <a:highlight>
                <a:srgbClr val="FFFF00"/>
              </a:highlight>
              <a:latin typeface="Comic Sans MS" panose="030F0702030302020204" pitchFamily="66" charset="0"/>
            </a:endParaRPr>
          </a:p>
        </p:txBody>
      </p:sp>
    </p:spTree>
    <p:extLst>
      <p:ext uri="{BB962C8B-B14F-4D97-AF65-F5344CB8AC3E}">
        <p14:creationId xmlns:p14="http://schemas.microsoft.com/office/powerpoint/2010/main" val="296951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B3B071-8F37-4DCB-0E40-2FCCB3A273DF}"/>
              </a:ext>
            </a:extLst>
          </p:cNvPr>
          <p:cNvSpPr txBox="1"/>
          <p:nvPr/>
        </p:nvSpPr>
        <p:spPr>
          <a:xfrm>
            <a:off x="1590675" y="2493913"/>
            <a:ext cx="8239125" cy="3539430"/>
          </a:xfrm>
          <a:prstGeom prst="rect">
            <a:avLst/>
          </a:prstGeom>
          <a:noFill/>
        </p:spPr>
        <p:txBody>
          <a:bodyPr wrap="square" rtlCol="0">
            <a:spAutoFit/>
          </a:bodyPr>
          <a:lstStyle/>
          <a:p>
            <a:r>
              <a:rPr lang="en-US" sz="2800" b="1" dirty="0">
                <a:latin typeface="Comic Sans MS" panose="030F0702030302020204" pitchFamily="66" charset="0"/>
              </a:rPr>
              <a:t>You must register online and be approved as a volunteer before attending field trips. You may register online at:</a:t>
            </a:r>
          </a:p>
          <a:p>
            <a:endParaRPr lang="en-US" sz="2800" b="1" dirty="0">
              <a:latin typeface="Comic Sans MS" panose="030F0702030302020204" pitchFamily="66" charset="0"/>
            </a:endParaRPr>
          </a:p>
          <a:p>
            <a:r>
              <a:rPr lang="en-US" sz="2800" b="1" dirty="0">
                <a:latin typeface="Comic Sans MS" panose="030F0702030302020204" pitchFamily="66" charset="0"/>
                <a:hlinkClick r:id="rId3"/>
              </a:rPr>
              <a:t>https://www.browardschools.com/Page/37924</a:t>
            </a:r>
            <a:endParaRPr lang="en-US" sz="2800" b="1" dirty="0">
              <a:latin typeface="Comic Sans MS" panose="030F0702030302020204" pitchFamily="66" charset="0"/>
            </a:endParaRPr>
          </a:p>
          <a:p>
            <a:endParaRPr lang="en-US" sz="2800" b="1" dirty="0">
              <a:latin typeface="Comic Sans MS" panose="030F0702030302020204" pitchFamily="66" charset="0"/>
            </a:endParaRPr>
          </a:p>
          <a:p>
            <a:r>
              <a:rPr lang="en-US" sz="2800" b="1" dirty="0">
                <a:latin typeface="Comic Sans MS" panose="030F0702030302020204" pitchFamily="66" charset="0"/>
              </a:rPr>
              <a:t>The website link is located on my class website.</a:t>
            </a:r>
            <a:endParaRPr lang="en-US" sz="2800" dirty="0">
              <a:latin typeface="Comic Sans MS" panose="030F0702030302020204" pitchFamily="66" charset="0"/>
            </a:endParaRPr>
          </a:p>
        </p:txBody>
      </p:sp>
    </p:spTree>
    <p:extLst>
      <p:ext uri="{BB962C8B-B14F-4D97-AF65-F5344CB8AC3E}">
        <p14:creationId xmlns:p14="http://schemas.microsoft.com/office/powerpoint/2010/main" val="273759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B80A71-F67B-FB5E-178F-DA7227E6E237}"/>
              </a:ext>
            </a:extLst>
          </p:cNvPr>
          <p:cNvSpPr txBox="1"/>
          <p:nvPr/>
        </p:nvSpPr>
        <p:spPr>
          <a:xfrm>
            <a:off x="1047750" y="2543174"/>
            <a:ext cx="9801225" cy="335476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Wordly Wise Vocabulary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a:solidFill>
                  <a:srgbClr val="FF0000"/>
                </a:solidFill>
                <a:effectLst/>
                <a:highlight>
                  <a:srgbClr val="FFFFFF"/>
                </a:highlight>
                <a:latin typeface="Lucida Sans Unicode" panose="020B0602030504020204" pitchFamily="34" charset="0"/>
              </a:rPr>
              <a:t>The program provide direct academic vocabulary instruction to develop the critical link between vocabulary and reading comprehension.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dirty="0">
              <a:ln>
                <a:noFill/>
              </a:ln>
              <a:solidFill>
                <a:srgbClr val="FF0000"/>
              </a:solidFill>
              <a:highlight>
                <a:srgbClr val="FFFFFF"/>
              </a:highlight>
              <a:uLnTx/>
              <a:uFillTx/>
              <a:latin typeface="Lucida Sans Unicode" panose="020B0602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a:solidFill>
                  <a:schemeClr val="accent1"/>
                </a:solidFill>
                <a:effectLst/>
                <a:highlight>
                  <a:srgbClr val="FFFFFF"/>
                </a:highlight>
                <a:latin typeface="Lucida Sans Unicode" panose="020B0602030504020204" pitchFamily="34" charset="0"/>
              </a:rPr>
              <a:t>During Intervention Time </a:t>
            </a:r>
          </a:p>
          <a:p>
            <a:pPr lvl="0" algn="ctr" defTabSz="914400"/>
            <a:r>
              <a:rPr lang="en-US" sz="2800" u="sng" dirty="0">
                <a:solidFill>
                  <a:schemeClr val="accent1"/>
                </a:solidFill>
                <a:highlight>
                  <a:srgbClr val="FFFFFF"/>
                </a:highlight>
                <a:latin typeface="Lucida Sans Unicode" panose="020B0602030504020204" pitchFamily="34" charset="0"/>
              </a:rPr>
              <a:t>All students can benefit from it!</a:t>
            </a:r>
            <a:endParaRPr kumimoji="0" lang="en-US" sz="2800" b="0" i="0" u="sng" strike="noStrike" kern="1200" cap="none" spc="0" normalizeH="0" baseline="0" noProof="0" dirty="0">
              <a:ln>
                <a:noFill/>
              </a:ln>
              <a:solidFill>
                <a:schemeClr val="accent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73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B80A71-F67B-FB5E-178F-DA7227E6E237}"/>
              </a:ext>
            </a:extLst>
          </p:cNvPr>
          <p:cNvSpPr txBox="1"/>
          <p:nvPr/>
        </p:nvSpPr>
        <p:spPr>
          <a:xfrm>
            <a:off x="1047750" y="2543174"/>
            <a:ext cx="980122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a:solidFill>
                  <a:srgbClr val="FF0000"/>
                </a:solidFill>
                <a:effectLst/>
                <a:highlight>
                  <a:srgbClr val="FFFFFF"/>
                </a:highlight>
                <a:latin typeface="Century Gothic" panose="020B0502020202020204" pitchFamily="34" charset="0"/>
              </a:rPr>
              <a:t>Grades PK-5 teachers have access to Scholastic Literacy Pro, Short Reads Digital, and Scholastic F.I.R.S.T. (Foundations In Reading, Sounds, and Text).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282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descr="Clientmoji">
            <a:extLst>
              <a:ext uri="{FF2B5EF4-FFF2-40B4-BE49-F238E27FC236}">
                <a16:creationId xmlns:a16="http://schemas.microsoft.com/office/drawing/2014/main" id="{BE39D887-3EB9-AD32-90D7-9EED31894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475" y="2005383"/>
            <a:ext cx="3797300" cy="3797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6D6A380-FB4C-3BEE-E350-C59D68964F61}"/>
              </a:ext>
            </a:extLst>
          </p:cNvPr>
          <p:cNvSpPr txBox="1"/>
          <p:nvPr/>
        </p:nvSpPr>
        <p:spPr>
          <a:xfrm>
            <a:off x="985520" y="2139844"/>
            <a:ext cx="3727624" cy="3970318"/>
          </a:xfrm>
          <a:prstGeom prst="rect">
            <a:avLst/>
          </a:prstGeom>
          <a:noFill/>
        </p:spPr>
        <p:txBody>
          <a:bodyPr wrap="none" rtlCol="0">
            <a:spAutoFit/>
          </a:bodyPr>
          <a:lstStyle/>
          <a:p>
            <a:r>
              <a:rPr lang="en-US" dirty="0"/>
              <a:t>Opening Routine</a:t>
            </a:r>
          </a:p>
          <a:p>
            <a:endParaRPr lang="en-US" dirty="0"/>
          </a:p>
          <a:p>
            <a:r>
              <a:rPr lang="en-US" b="1" dirty="0"/>
              <a:t>Literacy Block 8:00-9:30</a:t>
            </a:r>
          </a:p>
          <a:p>
            <a:r>
              <a:rPr lang="en-US" dirty="0"/>
              <a:t>   ELA Morning Work Review</a:t>
            </a:r>
          </a:p>
          <a:p>
            <a:r>
              <a:rPr lang="en-US" dirty="0"/>
              <a:t>   Mini Benchmark Advance Lessons</a:t>
            </a:r>
          </a:p>
          <a:p>
            <a:r>
              <a:rPr lang="en-US" dirty="0"/>
              <a:t>   Small Group</a:t>
            </a:r>
          </a:p>
          <a:p>
            <a:r>
              <a:rPr lang="en-US" dirty="0"/>
              <a:t>   Learning Centers</a:t>
            </a:r>
          </a:p>
          <a:p>
            <a:r>
              <a:rPr lang="en-US" b="1" dirty="0"/>
              <a:t>Math Block 9:30-10:45</a:t>
            </a:r>
          </a:p>
          <a:p>
            <a:r>
              <a:rPr lang="en-US" dirty="0"/>
              <a:t>   Whole Group</a:t>
            </a:r>
          </a:p>
          <a:p>
            <a:r>
              <a:rPr lang="en-US" dirty="0"/>
              <a:t>   Math Workshop</a:t>
            </a:r>
          </a:p>
          <a:p>
            <a:r>
              <a:rPr lang="en-US" b="1" dirty="0"/>
              <a:t>Intervention 12:15-12:45</a:t>
            </a:r>
          </a:p>
          <a:p>
            <a:r>
              <a:rPr lang="en-US" dirty="0"/>
              <a:t>    (Wordly Wise Vocabulary Program)</a:t>
            </a:r>
          </a:p>
          <a:p>
            <a:r>
              <a:rPr lang="en-US" b="1" dirty="0"/>
              <a:t>Writing 12:45-1:15</a:t>
            </a:r>
          </a:p>
          <a:p>
            <a:r>
              <a:rPr lang="en-US" b="1" dirty="0"/>
              <a:t>Science/Social Studies 1:15-1:45</a:t>
            </a:r>
          </a:p>
        </p:txBody>
      </p:sp>
    </p:spTree>
    <p:extLst>
      <p:ext uri="{BB962C8B-B14F-4D97-AF65-F5344CB8AC3E}">
        <p14:creationId xmlns:p14="http://schemas.microsoft.com/office/powerpoint/2010/main" val="163105536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3826</TotalTime>
  <Words>1540</Words>
  <Application>Microsoft Office PowerPoint</Application>
  <PresentationFormat>Widescreen</PresentationFormat>
  <Paragraphs>187</Paragraphs>
  <Slides>36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Arial</vt:lpstr>
      <vt:lpstr>Calibri</vt:lpstr>
      <vt:lpstr>Calibri Light</vt:lpstr>
      <vt:lpstr>Century Gothic</vt:lpstr>
      <vt:lpstr>Comic Sans MS</vt:lpstr>
      <vt:lpstr>Droid Sans</vt:lpstr>
      <vt:lpstr>Gill Sans MT</vt:lpstr>
      <vt:lpstr>Lucida Sans Unicode</vt:lpstr>
      <vt:lpstr>Segoe UI</vt:lpstr>
      <vt:lpstr>Gallery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Ronnie Eyre</dc:creator>
  <cp:lastModifiedBy>Veronica S. Moncrief</cp:lastModifiedBy>
  <cp:revision>64</cp:revision>
  <cp:lastPrinted>2022-09-14T20:00:46Z</cp:lastPrinted>
  <dcterms:created xsi:type="dcterms:W3CDTF">2020-08-14T13:55:32Z</dcterms:created>
  <dcterms:modified xsi:type="dcterms:W3CDTF">2024-09-05T11:35:58Z</dcterms:modified>
</cp:coreProperties>
</file>