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9" r:id="rId3"/>
    <p:sldId id="267" r:id="rId4"/>
    <p:sldId id="280" r:id="rId5"/>
    <p:sldId id="275" r:id="rId6"/>
    <p:sldId id="284" r:id="rId7"/>
    <p:sldId id="285" r:id="rId8"/>
    <p:sldId id="283" r:id="rId9"/>
    <p:sldId id="287" r:id="rId10"/>
    <p:sldId id="281" r:id="rId11"/>
    <p:sldId id="288" r:id="rId12"/>
    <p:sldId id="289" r:id="rId13"/>
    <p:sldId id="286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73" autoAdjust="0"/>
    <p:restoredTop sz="94622" autoAdjust="0"/>
  </p:normalViewPr>
  <p:slideViewPr>
    <p:cSldViewPr>
      <p:cViewPr varScale="1">
        <p:scale>
          <a:sx n="60" d="100"/>
          <a:sy n="60" d="100"/>
        </p:scale>
        <p:origin x="119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>
              <a:defRPr sz="1200"/>
            </a:lvl1pPr>
          </a:lstStyle>
          <a:p>
            <a:fld id="{87ACF193-D2B4-4DF4-9578-74CF9B862A1B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>
              <a:defRPr sz="1200"/>
            </a:lvl1pPr>
          </a:lstStyle>
          <a:p>
            <a:fld id="{8706A56C-601A-458E-AABF-3DD4EBB46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497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>
              <a:defRPr sz="1200"/>
            </a:lvl1pPr>
          </a:lstStyle>
          <a:p>
            <a:fld id="{F6A977F6-B1B7-4552-BF14-1C43C9820583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50" tIns="46576" rIns="93150" bIns="4657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>
              <a:defRPr sz="1200"/>
            </a:lvl1pPr>
          </a:lstStyle>
          <a:p>
            <a:fld id="{9D32C11E-D4EA-4959-A9B0-42BA9BE85D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78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2C11E-D4EA-4959-A9B0-42BA9BE85D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48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2C11E-D4EA-4959-A9B0-42BA9BE85D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686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2C11E-D4EA-4959-A9B0-42BA9BE85D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03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2C11E-D4EA-4959-A9B0-42BA9BE85D0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44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2C11E-D4EA-4959-A9B0-42BA9BE85D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214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EC247-9FEB-4393-9194-14A74007257F}" type="datetime1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5E6F5-AD48-430E-9D8C-EB88ED2B2DB6}" type="datetime1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4B22-27B8-4721-9569-0E50D6549D86}" type="datetime1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6EBBF-A8E4-4309-AC7D-D285D9C2B4EF}" type="datetime1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2B586-F725-40B8-A6AC-307A4133DE6E}" type="datetime1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A322-BFA1-4A97-959F-A06212049A72}" type="datetime1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125FB-FA22-4F7A-A668-D3D58E58CF78}" type="datetime1">
              <a:rPr lang="en-US" smtClean="0"/>
              <a:t>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6FBAB-EC82-4906-AB13-19DBB7A1C812}" type="datetime1">
              <a:rPr lang="en-US" smtClean="0"/>
              <a:t>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014D-D405-4DE7-AC28-3520B68079E2}" type="datetime1">
              <a:rPr lang="en-US" smtClean="0"/>
              <a:t>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0543-D353-42AD-9FB8-6CD2216FD3DD}" type="datetime1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8F8A-373A-40DA-B034-61C866F28F64}" type="datetime1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502C777-D8D3-4354-AAD2-4221F8E7BC3F}" type="datetime1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90D0517-F074-45DB-A036-D4CFCAE5A33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utumnwoodpoa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584" y="739775"/>
            <a:ext cx="8763000" cy="1089025"/>
          </a:xfrm>
        </p:spPr>
        <p:txBody>
          <a:bodyPr>
            <a:normAutofit fontScale="90000"/>
          </a:bodyPr>
          <a:lstStyle/>
          <a:p>
            <a: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  <a:t>Autumnwood Property Owners Association</a:t>
            </a:r>
            <a:b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</a:br>
            <a: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  <a:t>Annual Meeting - September 25, 2024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2438400"/>
            <a:ext cx="5190836" cy="2667000"/>
          </a:xfrm>
          <a:effectLst/>
        </p:spPr>
        <p:txBody>
          <a:bodyPr>
            <a:normAutofit/>
          </a:bodyPr>
          <a:lstStyle/>
          <a:p>
            <a:r>
              <a:rPr lang="en-US" sz="2400" b="1" i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Current APOA Board</a:t>
            </a:r>
          </a:p>
          <a:p>
            <a:r>
              <a:rPr lang="en-US" sz="2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Duane </a:t>
            </a:r>
            <a:r>
              <a:rPr lang="en-US" sz="2400" b="1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Lockas</a:t>
            </a:r>
            <a:r>
              <a:rPr lang="en-US" sz="2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President</a:t>
            </a:r>
          </a:p>
          <a:p>
            <a:r>
              <a:rPr lang="en-US" sz="2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Kim </a:t>
            </a:r>
            <a:r>
              <a:rPr lang="en-US" sz="2400" b="1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Czyz</a:t>
            </a:r>
            <a:r>
              <a:rPr lang="en-US" sz="2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Treasurer</a:t>
            </a:r>
          </a:p>
          <a:p>
            <a:r>
              <a:rPr lang="en-US" sz="2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Jim Smith – Secretary</a:t>
            </a:r>
          </a:p>
          <a:p>
            <a:r>
              <a:rPr lang="en-US" sz="2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Jim Carlson</a:t>
            </a:r>
          </a:p>
          <a:p>
            <a:r>
              <a:rPr lang="en-US" sz="2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Lori Kimes</a:t>
            </a:r>
            <a:endParaRPr lang="en-US" sz="1000" b="1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E4E1C-F51C-120B-0EBB-F5CCECB9C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64182-D961-40CE-8996-EA063C841E84}" type="datetime1">
              <a:rPr lang="en-US" smtClean="0"/>
              <a:t>1/27/2025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071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514600"/>
            <a:ext cx="7408333" cy="185049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Autumnwood Property Owners Association, Inc.</a:t>
            </a:r>
          </a:p>
          <a:p>
            <a:pPr marL="0" indent="0" algn="ctr">
              <a:buNone/>
            </a:pPr>
            <a:r>
              <a:rPr lang="en-US" dirty="0"/>
              <a:t>P.O Box 312</a:t>
            </a:r>
          </a:p>
          <a:p>
            <a:pPr marL="0" indent="0" algn="ctr">
              <a:buNone/>
            </a:pPr>
            <a:r>
              <a:rPr lang="en-US" dirty="0"/>
              <a:t>Ottawa, Illinois 61350</a:t>
            </a:r>
          </a:p>
          <a:p>
            <a:pPr marL="0" indent="0" algn="ctr">
              <a:buNone/>
            </a:pPr>
            <a:r>
              <a:rPr lang="en-US" dirty="0"/>
              <a:t>https://autumnwoodpoa.com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10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0CD2A-70F0-6BE2-5C07-2D1C37F64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D350-EDF3-46FC-9552-4EF321BB9AAA}" type="datetime1">
              <a:rPr lang="en-US" smtClean="0"/>
              <a:t>1/27/2025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73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11</a:t>
            </a:fld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8EA503-5FC3-B65B-BB7C-5442769AF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E0A2-22E3-4549-B04C-DE6CB7449A51}" type="datetime1">
              <a:rPr lang="en-US" smtClean="0"/>
              <a:t>1/27/2025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754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12</a:t>
            </a:fld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F7ABE-C36D-FCE0-C0A4-1F0DA4798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F678-4B2D-418D-98F2-DE9A007589A8}" type="datetime1">
              <a:rPr lang="en-US" smtClean="0"/>
              <a:t>1/27/2025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47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13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A3C6FAA-A1A5-C42C-D3EF-F8CDF6188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FE054-90DB-4EA8-9264-048C0FA78D95}" type="datetime1">
              <a:rPr lang="en-US" smtClean="0"/>
              <a:t>1/27/2025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36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85950" y="1905000"/>
            <a:ext cx="5386061" cy="3962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cs typeface="Calibri" panose="020F0502020204030204" pitchFamily="34" charset="0"/>
              </a:rPr>
              <a:t>Meeting Agenda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2060"/>
                </a:solidFill>
                <a:latin typeface="Candara" panose="020E0502030303020204" pitchFamily="34" charset="0"/>
                <a:cs typeface="Calibri" panose="020F0502020204030204" pitchFamily="34" charset="0"/>
              </a:rPr>
              <a:t>Meeting called to order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2060"/>
                </a:solidFill>
                <a:latin typeface="Candara" panose="020E0502030303020204" pitchFamily="34" charset="0"/>
                <a:cs typeface="Calibri" panose="020F0502020204030204" pitchFamily="34" charset="0"/>
              </a:rPr>
              <a:t>Welcome Greeting – Duane Lockas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2060"/>
                </a:solidFill>
                <a:latin typeface="Candara" panose="020E0502030303020204" pitchFamily="34" charset="0"/>
                <a:cs typeface="Calibri" panose="020F0502020204030204" pitchFamily="34" charset="0"/>
              </a:rPr>
              <a:t>Annual Report – Jim Smith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2060"/>
                </a:solidFill>
                <a:latin typeface="Candara" panose="020E0502030303020204" pitchFamily="34" charset="0"/>
                <a:cs typeface="Calibri" panose="020F0502020204030204" pitchFamily="34" charset="0"/>
              </a:rPr>
              <a:t>Treasurer’s Report – Kim Czyz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2060"/>
                </a:solidFill>
                <a:latin typeface="Candara" panose="020E0502030303020204" pitchFamily="34" charset="0"/>
                <a:cs typeface="Calibri" panose="020F0502020204030204" pitchFamily="34" charset="0"/>
              </a:rPr>
              <a:t>2025 Budget Proposal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2060"/>
                </a:solidFill>
                <a:latin typeface="Candara" panose="020E0502030303020204" pitchFamily="34" charset="0"/>
                <a:cs typeface="Calibri" panose="020F0502020204030204" pitchFamily="34" charset="0"/>
              </a:rPr>
              <a:t>New Business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2060"/>
                </a:solidFill>
                <a:latin typeface="Candara" panose="020E0502030303020204" pitchFamily="34" charset="0"/>
                <a:cs typeface="Calibri" panose="020F0502020204030204" pitchFamily="34" charset="0"/>
              </a:rPr>
              <a:t>Vote to install new board members for next 3 years term.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2060"/>
                </a:solidFill>
                <a:latin typeface="Candara" panose="020E0502030303020204" pitchFamily="34" charset="0"/>
                <a:cs typeface="Calibri" panose="020F0502020204030204" pitchFamily="34" charset="0"/>
              </a:rPr>
              <a:t>Open floor to property owners for Q&amp;A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2060"/>
                </a:solidFill>
                <a:latin typeface="Candara" panose="020E0502030303020204" pitchFamily="34" charset="0"/>
                <a:cs typeface="Calibri" panose="020F0502020204030204" pitchFamily="34" charset="0"/>
              </a:rPr>
              <a:t>Wrap up/Adjourn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2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1584" y="739775"/>
            <a:ext cx="8763000" cy="1089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  <a:t>Autumnwood Property Owners Association</a:t>
            </a:r>
            <a:b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</a:br>
            <a: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  <a:t>Annual Meeting - September 25, 2024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74EC90-E930-6DD4-531E-A775232E2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8236-FAAC-4935-BC81-B42DB7240A7C}" type="datetime1">
              <a:rPr lang="en-US" smtClean="0"/>
              <a:t>1/27/2025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58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3048000"/>
            <a:ext cx="8686800" cy="1905000"/>
          </a:xfrm>
        </p:spPr>
        <p:txBody>
          <a:bodyPr>
            <a:noAutofit/>
          </a:bodyPr>
          <a:lstStyle/>
          <a:p>
            <a:r>
              <a:rPr lang="en-US" sz="1600" b="1" dirty="0"/>
              <a:t>Since our last Property Owners Association (POA) Annual Meeting on September 26, 2023:</a:t>
            </a:r>
          </a:p>
          <a:p>
            <a:pPr lvl="1"/>
            <a:r>
              <a:rPr lang="en-US" sz="1600" b="1" dirty="0"/>
              <a:t>All meeting minutes and reports remain available on our website at </a:t>
            </a:r>
            <a:r>
              <a:rPr lang="en-US" sz="1600" b="1" dirty="0">
                <a:hlinkClick r:id="rId3"/>
              </a:rPr>
              <a:t>https://autumnwoodpoa.com/</a:t>
            </a:r>
            <a:r>
              <a:rPr lang="en-US" sz="1600" b="1" dirty="0"/>
              <a:t>  </a:t>
            </a:r>
          </a:p>
          <a:p>
            <a:pPr lvl="1"/>
            <a:r>
              <a:rPr lang="en-US" sz="1600" b="1" dirty="0"/>
              <a:t>Property assessments 2024 were sent and to date we have received all assessment fees. Thank you everyone.</a:t>
            </a:r>
          </a:p>
          <a:p>
            <a:pPr lvl="1"/>
            <a:r>
              <a:rPr lang="en-US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 City resurface of the streets was completed by November 2023.</a:t>
            </a:r>
            <a:endParaRPr lang="en-US" sz="1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414272"/>
          </a:xfrm>
        </p:spPr>
        <p:txBody>
          <a:bodyPr>
            <a:noAutofit/>
          </a:bodyPr>
          <a:lstStyle/>
          <a:p>
            <a:r>
              <a:rPr lang="en-US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  <a:t>Autumnwood Property Owners Association </a:t>
            </a:r>
            <a:br>
              <a:rPr lang="en-US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</a:br>
            <a:r>
              <a:rPr lang="en-US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  <a:t>Annual Report</a:t>
            </a:r>
            <a:br>
              <a:rPr lang="en-US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</a:br>
            <a:r>
              <a:rPr lang="en-US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  <a:t>September 25, 2024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C7AD5A-0F13-B13E-EDE7-F900A96AC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B059-C2E9-4741-9622-840F26424E1F}" type="datetime1">
              <a:rPr lang="en-US" smtClean="0"/>
              <a:t>1/27/2025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02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4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600200"/>
          </a:xfrm>
        </p:spPr>
        <p:txBody>
          <a:bodyPr>
            <a:normAutofit fontScale="90000"/>
          </a:bodyPr>
          <a:lstStyle/>
          <a:p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  <a:t>2024Treasurer’s Report </a:t>
            </a:r>
            <a:b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</a:b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  <a:t>2025 Proposed Budget</a:t>
            </a:r>
            <a:b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</a:br>
            <a:b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</a:b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  <a:t>Kim Czyz</a:t>
            </a:r>
            <a:endParaRPr lang="en-US" sz="2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DDC3D7-BD28-757A-DF17-CCEE473F6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C699-0259-449A-9918-C31B7662A2B7}" type="datetime1">
              <a:rPr lang="en-US" smtClean="0"/>
              <a:t>1/27/2025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04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0CBF6E4-5880-ECBA-47FD-BAE4EEAE4F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319121"/>
              </p:ext>
            </p:extLst>
          </p:nvPr>
        </p:nvGraphicFramePr>
        <p:xfrm>
          <a:off x="1905000" y="457200"/>
          <a:ext cx="5333999" cy="5965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267421" imgH="7010252" progId="Excel.Sheet.12">
                  <p:embed/>
                </p:oleObj>
              </mc:Choice>
              <mc:Fallback>
                <p:oleObj name="Worksheet" r:id="rId3" imgW="6267421" imgH="701025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5000" y="457200"/>
                        <a:ext cx="5333999" cy="59655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1B966-0997-1628-CAB4-603E79063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E22B-FE93-411A-8CEE-F503C9A2B4D6}" type="datetime1">
              <a:rPr lang="en-US" smtClean="0"/>
              <a:t>1/27/2025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56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  <a:t>Autumnwood Property Owners Association </a:t>
            </a:r>
            <a:b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</a:b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  <a:t>Treasurer’s 2025 Proposed Budget</a:t>
            </a:r>
            <a:b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</a:b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 (Headings)"/>
                <a:cs typeface="Calibri" panose="020F0502020204030204" pitchFamily="34" charset="0"/>
              </a:rPr>
              <a:t>September 1, 2024 – August 31, 2025</a:t>
            </a:r>
            <a:endParaRPr lang="en-US" sz="2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F703EB-2E34-5915-E62B-67F60CFE447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1230"/>
          <a:stretch/>
        </p:blipFill>
        <p:spPr>
          <a:xfrm>
            <a:off x="2133600" y="1752600"/>
            <a:ext cx="4876800" cy="4579889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F02DDDF-256C-F9B7-A7AD-97D94969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5801-B192-4ED2-8F7D-13ABF5A65730}" type="datetime1">
              <a:rPr lang="en-US" smtClean="0"/>
              <a:t>1/27/2025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99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07633" y="685800"/>
            <a:ext cx="5528733" cy="946299"/>
          </a:xfrm>
        </p:spPr>
        <p:txBody>
          <a:bodyPr>
            <a:noAutofit/>
          </a:bodyPr>
          <a:lstStyle/>
          <a:p>
            <a:pPr marL="0" lvl="1" indent="0" algn="ctr">
              <a:buNone/>
            </a:pPr>
            <a:r>
              <a:rPr lang="en-US" sz="2400" dirty="0">
                <a:solidFill>
                  <a:srgbClr val="002060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New Business</a:t>
            </a:r>
          </a:p>
          <a:p>
            <a:pPr marL="0" lvl="1" indent="0" algn="ctr">
              <a:buNone/>
            </a:pPr>
            <a:r>
              <a:rPr lang="en-US" sz="2400" dirty="0">
                <a:solidFill>
                  <a:srgbClr val="002060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Vote for new board members</a:t>
            </a:r>
            <a:endParaRPr lang="en-US" sz="3200" dirty="0">
              <a:latin typeface="Arial Rounded MT Bold" panose="020F07040305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53EFDDA-5654-FF28-05BA-BDD724D6D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020" y="2743200"/>
            <a:ext cx="6677957" cy="3534268"/>
          </a:xfrm>
          <a:prstGeom prst="rect">
            <a:avLst/>
          </a:prstGeom>
        </p:spPr>
      </p:pic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AEEF76D-A760-C347-E2A7-8991F8133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27687-7BF4-4F6B-B824-C3B34E7128E8}" type="datetime1">
              <a:rPr lang="en-US" smtClean="0"/>
              <a:t>1/27/2025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940220-48D4-A689-B411-3975C7CB21BB}"/>
              </a:ext>
            </a:extLst>
          </p:cNvPr>
          <p:cNvSpPr txBox="1"/>
          <p:nvPr/>
        </p:nvSpPr>
        <p:spPr>
          <a:xfrm>
            <a:off x="2399305" y="1828800"/>
            <a:ext cx="5528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New board election slate and ballot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Vote and Tally</a:t>
            </a:r>
          </a:p>
        </p:txBody>
      </p:sp>
    </p:spTree>
    <p:extLst>
      <p:ext uri="{BB962C8B-B14F-4D97-AF65-F5344CB8AC3E}">
        <p14:creationId xmlns:p14="http://schemas.microsoft.com/office/powerpoint/2010/main" val="3681345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76400" y="533400"/>
            <a:ext cx="5528733" cy="1591733"/>
          </a:xfrm>
        </p:spPr>
        <p:txBody>
          <a:bodyPr>
            <a:noAutofit/>
          </a:bodyPr>
          <a:lstStyle/>
          <a:p>
            <a:pPr marL="0" lvl="1" indent="0" algn="ctr">
              <a:buNone/>
            </a:pPr>
            <a:r>
              <a:rPr lang="en-US" sz="2400" dirty="0">
                <a:solidFill>
                  <a:srgbClr val="002060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New Business</a:t>
            </a:r>
          </a:p>
          <a:p>
            <a:pPr marL="0" lvl="1" indent="0" algn="ctr">
              <a:buNone/>
            </a:pPr>
            <a:r>
              <a:rPr lang="en-US" sz="2400" dirty="0">
                <a:solidFill>
                  <a:srgbClr val="002060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Topics for consideration </a:t>
            </a:r>
          </a:p>
          <a:p>
            <a:pPr marL="0" lvl="1" indent="0" algn="ctr">
              <a:buNone/>
            </a:pPr>
            <a:r>
              <a:rPr lang="en-US" sz="2400" dirty="0">
                <a:solidFill>
                  <a:srgbClr val="002060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and discussion</a:t>
            </a:r>
          </a:p>
          <a:p>
            <a:pPr marL="0" indent="0" algn="ctr">
              <a:buNone/>
            </a:pPr>
            <a:endParaRPr lang="en-US" sz="3200" dirty="0">
              <a:latin typeface="Arial Rounded MT Bold" panose="020F07040305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B48FD6-D6C5-4397-F97E-D84636C238F9}"/>
              </a:ext>
            </a:extLst>
          </p:cNvPr>
          <p:cNvSpPr txBox="1"/>
          <p:nvPr/>
        </p:nvSpPr>
        <p:spPr>
          <a:xfrm>
            <a:off x="2388547" y="2743200"/>
            <a:ext cx="5528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New board election slate and ballot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Vote and Tally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BB38B4-1936-5A9E-41C5-751BA2EAA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C16C-6FAE-49CA-B007-616DD723470F}" type="datetime1">
              <a:rPr lang="en-US" smtClean="0"/>
              <a:t>1/27/2025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52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0517-F074-45DB-A036-D4CFCAE5A337}" type="slidenum">
              <a:rPr lang="en-US" smtClean="0"/>
              <a:t>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85A7EC-131F-E196-6A25-09BE93551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06" y="381000"/>
            <a:ext cx="4740387" cy="6019800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EA597B-8F9F-284E-A577-30EB5D419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6562C-1E75-4650-98CF-0F4BDD0E178F}" type="datetime1">
              <a:rPr lang="en-US" smtClean="0"/>
              <a:t>1/27/2025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396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23679</TotalTime>
  <Words>285</Words>
  <Application>Microsoft Office PowerPoint</Application>
  <PresentationFormat>On-screen Show (4:3)</PresentationFormat>
  <Paragraphs>69</Paragraphs>
  <Slides>13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 Rounded MT Bold</vt:lpstr>
      <vt:lpstr>Calibri</vt:lpstr>
      <vt:lpstr>Candara</vt:lpstr>
      <vt:lpstr>Candara (Headings)</vt:lpstr>
      <vt:lpstr>Courier New</vt:lpstr>
      <vt:lpstr>Symbol</vt:lpstr>
      <vt:lpstr>Wingdings</vt:lpstr>
      <vt:lpstr>Waveform</vt:lpstr>
      <vt:lpstr>Worksheet</vt:lpstr>
      <vt:lpstr>Autumnwood Property Owners Association Annual Meeting - September 25, 2024</vt:lpstr>
      <vt:lpstr>PowerPoint Presentation</vt:lpstr>
      <vt:lpstr>Autumnwood Property Owners Association  Annual Report September 25, 2024</vt:lpstr>
      <vt:lpstr>2024Treasurer’s Report  2025 Proposed Budget  Kim Czyz</vt:lpstr>
      <vt:lpstr>PowerPoint Presentation</vt:lpstr>
      <vt:lpstr>Autumnwood Property Owners Association  Treasurer’s 2025 Proposed Budget September 1, 2024 – August 31,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Autumnwood Property Owners Association Financial Overview</dc:title>
  <dc:creator>Windows User</dc:creator>
  <cp:lastModifiedBy>Kim Czyz</cp:lastModifiedBy>
  <cp:revision>150</cp:revision>
  <cp:lastPrinted>2024-09-25T21:31:11Z</cp:lastPrinted>
  <dcterms:created xsi:type="dcterms:W3CDTF">2018-08-06T20:56:17Z</dcterms:created>
  <dcterms:modified xsi:type="dcterms:W3CDTF">2025-01-27T19:39:34Z</dcterms:modified>
</cp:coreProperties>
</file>