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27"/>
  </p:notesMasterIdLst>
  <p:sldIdLst>
    <p:sldId id="256" r:id="rId2"/>
    <p:sldId id="257" r:id="rId3"/>
    <p:sldId id="258" r:id="rId4"/>
    <p:sldId id="259" r:id="rId5"/>
    <p:sldId id="260" r:id="rId6"/>
    <p:sldId id="262" r:id="rId7"/>
    <p:sldId id="263" r:id="rId8"/>
    <p:sldId id="265" r:id="rId9"/>
    <p:sldId id="264" r:id="rId10"/>
    <p:sldId id="266" r:id="rId11"/>
    <p:sldId id="267" r:id="rId12"/>
    <p:sldId id="268" r:id="rId13"/>
    <p:sldId id="282" r:id="rId14"/>
    <p:sldId id="271" r:id="rId15"/>
    <p:sldId id="272" r:id="rId16"/>
    <p:sldId id="273" r:id="rId17"/>
    <p:sldId id="283" r:id="rId18"/>
    <p:sldId id="275" r:id="rId19"/>
    <p:sldId id="276" r:id="rId20"/>
    <p:sldId id="277" r:id="rId21"/>
    <p:sldId id="278" r:id="rId22"/>
    <p:sldId id="281" r:id="rId23"/>
    <p:sldId id="279" r:id="rId24"/>
    <p:sldId id="280" r:id="rId25"/>
    <p:sldId id="2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62340"/>
  </p:normalViewPr>
  <p:slideViewPr>
    <p:cSldViewPr snapToGrid="0">
      <p:cViewPr varScale="1">
        <p:scale>
          <a:sx n="73" d="100"/>
          <a:sy n="73" d="100"/>
        </p:scale>
        <p:origin x="1256" y="192"/>
      </p:cViewPr>
      <p:guideLst/>
    </p:cSldViewPr>
  </p:slideViewPr>
  <p:notesTextViewPr>
    <p:cViewPr>
      <p:scale>
        <a:sx n="65" d="100"/>
        <a:sy n="6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hyperlink" Target="https://bigfuture.collegeboard.org/" TargetMode="External"/><Relationship Id="rId2" Type="http://schemas.openxmlformats.org/officeDocument/2006/relationships/hyperlink" Target="https://www.scholarships.com/" TargetMode="External"/><Relationship Id="rId1" Type="http://schemas.openxmlformats.org/officeDocument/2006/relationships/hyperlink" Target="https://www.fastweb.com/" TargetMode="External"/><Relationship Id="rId4" Type="http://schemas.openxmlformats.org/officeDocument/2006/relationships/hyperlink" Target="https://www.khanacademy.org/" TargetMode="External"/></Relationships>
</file>

<file path=ppt/diagrams/_rels/data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hyperlink" Target="https://educationsavings.nga.finra.org/calculator/" TargetMode="External"/><Relationship Id="rId1" Type="http://schemas.openxmlformats.org/officeDocument/2006/relationships/hyperlink" Target="https://www.collegeinvest.org/college-savings-calculator/" TargetMode="Externa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4.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0.svg"/><Relationship Id="rId2" Type="http://schemas.openxmlformats.org/officeDocument/2006/relationships/image" Target="../media/image27.png"/><Relationship Id="rId1" Type="http://schemas.openxmlformats.org/officeDocument/2006/relationships/hyperlink" Target="https://nelnet.studentaid.gov/content/understandingstudentloans" TargetMode="External"/><Relationship Id="rId6" Type="http://schemas.openxmlformats.org/officeDocument/2006/relationships/image" Target="../media/image11.png"/><Relationship Id="rId5" Type="http://schemas.openxmlformats.org/officeDocument/2006/relationships/image" Target="../media/image29.svg"/><Relationship Id="rId4" Type="http://schemas.openxmlformats.org/officeDocument/2006/relationships/image" Target="../media/image6.png"/></Relationships>
</file>

<file path=ppt/diagrams/_rels/drawing1.xml.rels><?xml version="1.0" encoding="UTF-8" standalone="yes"?>
<Relationships xmlns="http://schemas.openxmlformats.org/package/2006/relationships"><Relationship Id="rId3" Type="http://schemas.openxmlformats.org/officeDocument/2006/relationships/hyperlink" Target="https://bigfuture.collegeboard.org/" TargetMode="External"/><Relationship Id="rId2" Type="http://schemas.openxmlformats.org/officeDocument/2006/relationships/hyperlink" Target="https://www.scholarships.com/" TargetMode="External"/><Relationship Id="rId1" Type="http://schemas.openxmlformats.org/officeDocument/2006/relationships/hyperlink" Target="https://www.fastweb.com/" TargetMode="External"/><Relationship Id="rId4" Type="http://schemas.openxmlformats.org/officeDocument/2006/relationships/hyperlink" Target="https://www.khanacademy.org/" TargetMode="External"/></Relationships>
</file>

<file path=ppt/diagrams/_rels/drawing2.xml.rels><?xml version="1.0" encoding="UTF-8" standalone="yes"?>
<Relationships xmlns="http://schemas.openxmlformats.org/package/2006/relationships"><Relationship Id="rId8" Type="http://schemas.openxmlformats.org/officeDocument/2006/relationships/hyperlink" Target="https://educationsavings.nga.finra.org/calculator/" TargetMode="External"/><Relationship Id="rId3" Type="http://schemas.openxmlformats.org/officeDocument/2006/relationships/image" Target="../media/image17.png"/><Relationship Id="rId7" Type="http://schemas.openxmlformats.org/officeDocument/2006/relationships/image" Target="../media/image20.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19.png"/><Relationship Id="rId5" Type="http://schemas.openxmlformats.org/officeDocument/2006/relationships/hyperlink" Target="https://www.collegeinvest.org/college-savings-calculator/" TargetMode="External"/><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0.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11.png"/><Relationship Id="rId5" Type="http://schemas.openxmlformats.org/officeDocument/2006/relationships/hyperlink" Target="https://nelnet.studentaid.gov/content/understandingstudentloans" TargetMode="External"/><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205F5A-CC07-4724-95F8-F541B4420FC4}"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B55BF74B-2901-4583-8CD9-669CFF8D8F94}">
      <dgm:prSet custT="1"/>
      <dgm:spPr/>
      <dgm:t>
        <a:bodyPr/>
        <a:lstStyle/>
        <a:p>
          <a:r>
            <a:rPr lang="en-US" sz="1600" dirty="0"/>
            <a:t>9th–10th grade</a:t>
          </a:r>
        </a:p>
      </dgm:t>
    </dgm:pt>
    <dgm:pt modelId="{44867FE7-E78C-4588-814F-0F0C0F4E81B2}" type="parTrans" cxnId="{BEEA6FDF-EF3C-47A1-8447-9A76164888CA}">
      <dgm:prSet/>
      <dgm:spPr/>
      <dgm:t>
        <a:bodyPr/>
        <a:lstStyle/>
        <a:p>
          <a:endParaRPr lang="en-US" sz="4000"/>
        </a:p>
      </dgm:t>
    </dgm:pt>
    <dgm:pt modelId="{0FC42AA6-A171-4DB6-9374-FB6C458DA468}" type="sibTrans" cxnId="{BEEA6FDF-EF3C-47A1-8447-9A76164888CA}">
      <dgm:prSet/>
      <dgm:spPr/>
      <dgm:t>
        <a:bodyPr/>
        <a:lstStyle/>
        <a:p>
          <a:endParaRPr lang="en-US" sz="4000"/>
        </a:p>
      </dgm:t>
    </dgm:pt>
    <dgm:pt modelId="{EFD8EDBD-E7C2-4E28-AE97-23CEEC30A448}">
      <dgm:prSet custT="1"/>
      <dgm:spPr/>
      <dgm:t>
        <a:bodyPr/>
        <a:lstStyle/>
        <a:p>
          <a:r>
            <a:rPr lang="en-US" sz="1800" dirty="0"/>
            <a:t>Explore interests/majors</a:t>
          </a:r>
        </a:p>
      </dgm:t>
    </dgm:pt>
    <dgm:pt modelId="{A017403B-47A3-4779-8DEE-68BCE80C2A5A}" type="parTrans" cxnId="{F233D509-46F4-4618-A238-5F2C2CEAC9C1}">
      <dgm:prSet/>
      <dgm:spPr/>
      <dgm:t>
        <a:bodyPr/>
        <a:lstStyle/>
        <a:p>
          <a:endParaRPr lang="en-US" sz="4000"/>
        </a:p>
      </dgm:t>
    </dgm:pt>
    <dgm:pt modelId="{F868AA38-BF07-4791-9E81-39456530D868}" type="sibTrans" cxnId="{F233D509-46F4-4618-A238-5F2C2CEAC9C1}">
      <dgm:prSet/>
      <dgm:spPr/>
      <dgm:t>
        <a:bodyPr/>
        <a:lstStyle/>
        <a:p>
          <a:endParaRPr lang="en-US" sz="4000"/>
        </a:p>
      </dgm:t>
    </dgm:pt>
    <dgm:pt modelId="{3BD44192-2A8C-4892-BEDB-EA0D3BD8BCE3}">
      <dgm:prSet custT="1"/>
      <dgm:spPr/>
      <dgm:t>
        <a:bodyPr/>
        <a:lstStyle/>
        <a:p>
          <a:r>
            <a:rPr lang="en-US" sz="1800" dirty="0"/>
            <a:t>build academic profile/ engage in extracurricular activities</a:t>
          </a:r>
        </a:p>
      </dgm:t>
    </dgm:pt>
    <dgm:pt modelId="{DA8E3C17-2C82-42BC-8A97-6125EF1DA866}" type="parTrans" cxnId="{39CA5CB1-CF1A-4E3C-8C21-3BF2ECF62A4E}">
      <dgm:prSet/>
      <dgm:spPr/>
      <dgm:t>
        <a:bodyPr/>
        <a:lstStyle/>
        <a:p>
          <a:endParaRPr lang="en-US" sz="4000"/>
        </a:p>
      </dgm:t>
    </dgm:pt>
    <dgm:pt modelId="{2CC5852B-67A9-4C88-9F59-B4E4D95B0038}" type="sibTrans" cxnId="{39CA5CB1-CF1A-4E3C-8C21-3BF2ECF62A4E}">
      <dgm:prSet/>
      <dgm:spPr/>
      <dgm:t>
        <a:bodyPr/>
        <a:lstStyle/>
        <a:p>
          <a:endParaRPr lang="en-US" sz="4000"/>
        </a:p>
      </dgm:t>
    </dgm:pt>
    <dgm:pt modelId="{5A63C4CF-37DA-4215-81D0-6330767E95E1}">
      <dgm:prSet custT="1"/>
      <dgm:spPr/>
      <dgm:t>
        <a:bodyPr/>
        <a:lstStyle/>
        <a:p>
          <a:r>
            <a:rPr lang="en-US" sz="1800" dirty="0"/>
            <a:t>Focus on GPA, course rigor</a:t>
          </a:r>
        </a:p>
      </dgm:t>
    </dgm:pt>
    <dgm:pt modelId="{A3AE957F-F34A-4B42-BCDD-A47178682E01}" type="parTrans" cxnId="{63D9E402-84E7-4A8F-99F9-8379B9B16F02}">
      <dgm:prSet/>
      <dgm:spPr/>
      <dgm:t>
        <a:bodyPr/>
        <a:lstStyle/>
        <a:p>
          <a:endParaRPr lang="en-US" sz="4000"/>
        </a:p>
      </dgm:t>
    </dgm:pt>
    <dgm:pt modelId="{5970DC6B-BD05-49C6-9721-AA479ABD8F4C}" type="sibTrans" cxnId="{63D9E402-84E7-4A8F-99F9-8379B9B16F02}">
      <dgm:prSet/>
      <dgm:spPr/>
      <dgm:t>
        <a:bodyPr/>
        <a:lstStyle/>
        <a:p>
          <a:endParaRPr lang="en-US" sz="4000"/>
        </a:p>
      </dgm:t>
    </dgm:pt>
    <dgm:pt modelId="{39539798-A430-4A75-80CC-70B5C636F04F}">
      <dgm:prSet custT="1"/>
      <dgm:spPr/>
      <dgm:t>
        <a:bodyPr/>
        <a:lstStyle/>
        <a:p>
          <a:r>
            <a:rPr lang="en-US" sz="1800"/>
            <a:t>11</a:t>
          </a:r>
          <a:r>
            <a:rPr lang="en-US" sz="1800" baseline="30000"/>
            <a:t>th</a:t>
          </a:r>
          <a:r>
            <a:rPr lang="en-US" sz="1800"/>
            <a:t>-12</a:t>
          </a:r>
          <a:r>
            <a:rPr lang="en-US" sz="1800" baseline="30000"/>
            <a:t>th</a:t>
          </a:r>
          <a:r>
            <a:rPr lang="en-US" sz="1800"/>
            <a:t> grade</a:t>
          </a:r>
        </a:p>
      </dgm:t>
    </dgm:pt>
    <dgm:pt modelId="{207DF92C-2E13-489C-8573-8FD5EF2CF844}" type="parTrans" cxnId="{0D65FD50-EF3D-4E7B-A907-93B56BC5715B}">
      <dgm:prSet/>
      <dgm:spPr/>
      <dgm:t>
        <a:bodyPr/>
        <a:lstStyle/>
        <a:p>
          <a:endParaRPr lang="en-US" sz="4000"/>
        </a:p>
      </dgm:t>
    </dgm:pt>
    <dgm:pt modelId="{4EAA20C6-4897-4AD8-9F24-F94B28AAA164}" type="sibTrans" cxnId="{0D65FD50-EF3D-4E7B-A907-93B56BC5715B}">
      <dgm:prSet/>
      <dgm:spPr/>
      <dgm:t>
        <a:bodyPr/>
        <a:lstStyle/>
        <a:p>
          <a:endParaRPr lang="en-US" sz="4000"/>
        </a:p>
      </dgm:t>
    </dgm:pt>
    <dgm:pt modelId="{8E80B59E-1D62-4CDC-B57A-05DEDA066531}">
      <dgm:prSet custT="1"/>
      <dgm:spPr/>
      <dgm:t>
        <a:bodyPr/>
        <a:lstStyle/>
        <a:p>
          <a:r>
            <a:rPr lang="en-US" sz="1800" dirty="0"/>
            <a:t>Begin applying for scholarships </a:t>
          </a:r>
        </a:p>
      </dgm:t>
    </dgm:pt>
    <dgm:pt modelId="{3B97B0B8-E121-4ED7-B56B-59CFF03C8E3B}" type="parTrans" cxnId="{84A6E810-8AF4-47A6-899F-C6085609C73F}">
      <dgm:prSet/>
      <dgm:spPr/>
      <dgm:t>
        <a:bodyPr/>
        <a:lstStyle/>
        <a:p>
          <a:endParaRPr lang="en-US" sz="4000"/>
        </a:p>
      </dgm:t>
    </dgm:pt>
    <dgm:pt modelId="{98CBD73D-2C77-425C-9B54-013037885D38}" type="sibTrans" cxnId="{84A6E810-8AF4-47A6-899F-C6085609C73F}">
      <dgm:prSet/>
      <dgm:spPr/>
      <dgm:t>
        <a:bodyPr/>
        <a:lstStyle/>
        <a:p>
          <a:endParaRPr lang="en-US" sz="4000"/>
        </a:p>
      </dgm:t>
    </dgm:pt>
    <dgm:pt modelId="{12986677-034B-4B6B-9EAB-4806FD1552EF}">
      <dgm:prSet custT="1"/>
      <dgm:spPr/>
      <dgm:t>
        <a:bodyPr/>
        <a:lstStyle/>
        <a:p>
          <a:r>
            <a:rPr lang="en-US" sz="1800" u="sng" dirty="0">
              <a:hlinkClick xmlns:r="http://schemas.openxmlformats.org/officeDocument/2006/relationships" r:id="rId1"/>
            </a:rPr>
            <a:t>https://www.fastweb.com</a:t>
          </a:r>
          <a:endParaRPr lang="en-US" sz="1800" dirty="0"/>
        </a:p>
      </dgm:t>
    </dgm:pt>
    <dgm:pt modelId="{66658308-06F4-47C2-819C-39C94F38E794}" type="parTrans" cxnId="{E9A40687-60BF-44E6-9DB7-E058699920BD}">
      <dgm:prSet/>
      <dgm:spPr/>
      <dgm:t>
        <a:bodyPr/>
        <a:lstStyle/>
        <a:p>
          <a:endParaRPr lang="en-US" sz="4000"/>
        </a:p>
      </dgm:t>
    </dgm:pt>
    <dgm:pt modelId="{B0503F1A-5A5A-456C-B145-68EDAF4B60C1}" type="sibTrans" cxnId="{E9A40687-60BF-44E6-9DB7-E058699920BD}">
      <dgm:prSet/>
      <dgm:spPr/>
      <dgm:t>
        <a:bodyPr/>
        <a:lstStyle/>
        <a:p>
          <a:endParaRPr lang="en-US" sz="4000"/>
        </a:p>
      </dgm:t>
    </dgm:pt>
    <dgm:pt modelId="{079C81E5-52F6-4149-8137-5CD2307D1628}">
      <dgm:prSet custT="1"/>
      <dgm:spPr/>
      <dgm:t>
        <a:bodyPr/>
        <a:lstStyle/>
        <a:p>
          <a:r>
            <a:rPr lang="en-US" sz="1800" u="sng" dirty="0">
              <a:hlinkClick xmlns:r="http://schemas.openxmlformats.org/officeDocument/2006/relationships" r:id="rId2"/>
            </a:rPr>
            <a:t>https://www.scholarships.com</a:t>
          </a:r>
          <a:endParaRPr lang="en-US" sz="1800" dirty="0"/>
        </a:p>
      </dgm:t>
    </dgm:pt>
    <dgm:pt modelId="{52FE106D-257A-48FB-BCF3-6AEB5AFE18FE}" type="parTrans" cxnId="{90AE42DA-DD0B-47D6-8DCC-F96EAF5549A6}">
      <dgm:prSet/>
      <dgm:spPr/>
      <dgm:t>
        <a:bodyPr/>
        <a:lstStyle/>
        <a:p>
          <a:endParaRPr lang="en-US" sz="4000"/>
        </a:p>
      </dgm:t>
    </dgm:pt>
    <dgm:pt modelId="{E6F95542-F5E0-4C70-8D9B-B48D2588A47C}" type="sibTrans" cxnId="{90AE42DA-DD0B-47D6-8DCC-F96EAF5549A6}">
      <dgm:prSet/>
      <dgm:spPr/>
      <dgm:t>
        <a:bodyPr/>
        <a:lstStyle/>
        <a:p>
          <a:endParaRPr lang="en-US" sz="4000"/>
        </a:p>
      </dgm:t>
    </dgm:pt>
    <dgm:pt modelId="{B75BA5F7-9132-4E7E-B9C4-57A54FE196D7}">
      <dgm:prSet custT="1"/>
      <dgm:spPr/>
      <dgm:t>
        <a:bodyPr/>
        <a:lstStyle/>
        <a:p>
          <a:r>
            <a:rPr lang="en-US" sz="1800" u="sng" dirty="0">
              <a:hlinkClick xmlns:r="http://schemas.openxmlformats.org/officeDocument/2006/relationships" r:id="rId3"/>
            </a:rPr>
            <a:t>https://bigfuture.collegeboard.org</a:t>
          </a:r>
          <a:endParaRPr lang="en-US" sz="1800" dirty="0"/>
        </a:p>
      </dgm:t>
    </dgm:pt>
    <dgm:pt modelId="{22C67776-A496-49A8-9E86-E7836F7D9EE0}" type="parTrans" cxnId="{25C2076F-4C2C-4768-AB78-E992AF8CBD58}">
      <dgm:prSet/>
      <dgm:spPr/>
      <dgm:t>
        <a:bodyPr/>
        <a:lstStyle/>
        <a:p>
          <a:endParaRPr lang="en-US" sz="4000"/>
        </a:p>
      </dgm:t>
    </dgm:pt>
    <dgm:pt modelId="{12A8DED9-98C4-4032-B05C-DE6ECE952FF9}" type="sibTrans" cxnId="{25C2076F-4C2C-4768-AB78-E992AF8CBD58}">
      <dgm:prSet/>
      <dgm:spPr/>
      <dgm:t>
        <a:bodyPr/>
        <a:lstStyle/>
        <a:p>
          <a:endParaRPr lang="en-US" sz="4000"/>
        </a:p>
      </dgm:t>
    </dgm:pt>
    <dgm:pt modelId="{B1EB9D0C-3A3C-4071-AFD9-878FED33C09B}">
      <dgm:prSet custT="1"/>
      <dgm:spPr/>
      <dgm:t>
        <a:bodyPr/>
        <a:lstStyle/>
        <a:p>
          <a:r>
            <a:rPr lang="en-US" sz="1800" dirty="0"/>
            <a:t>Application Tips</a:t>
          </a:r>
        </a:p>
      </dgm:t>
    </dgm:pt>
    <dgm:pt modelId="{D509FC2A-16E2-43D9-A9C3-07626ECFAEDC}" type="parTrans" cxnId="{B6FD7C2E-52BC-45A2-91D5-62ED3AA52821}">
      <dgm:prSet/>
      <dgm:spPr/>
      <dgm:t>
        <a:bodyPr/>
        <a:lstStyle/>
        <a:p>
          <a:endParaRPr lang="en-US" sz="4000"/>
        </a:p>
      </dgm:t>
    </dgm:pt>
    <dgm:pt modelId="{80FB8B39-AD66-4CA9-9260-A85E933986AB}" type="sibTrans" cxnId="{B6FD7C2E-52BC-45A2-91D5-62ED3AA52821}">
      <dgm:prSet/>
      <dgm:spPr/>
      <dgm:t>
        <a:bodyPr/>
        <a:lstStyle/>
        <a:p>
          <a:endParaRPr lang="en-US" sz="4000"/>
        </a:p>
      </dgm:t>
    </dgm:pt>
    <dgm:pt modelId="{674CBE84-BC52-4989-994E-1A84B3CE41F9}">
      <dgm:prSet custT="1"/>
      <dgm:spPr/>
      <dgm:t>
        <a:bodyPr/>
        <a:lstStyle/>
        <a:p>
          <a:r>
            <a:rPr lang="en-US" sz="1600" dirty="0"/>
            <a:t>Create a College Board account to register for the SAT, send AP or SAT scores</a:t>
          </a:r>
        </a:p>
      </dgm:t>
    </dgm:pt>
    <dgm:pt modelId="{BE3E12E8-F39F-4D4E-9E1A-191D3534A5C9}" type="parTrans" cxnId="{F0EA4EE6-65FB-4BEF-A32F-18FAAB06762C}">
      <dgm:prSet/>
      <dgm:spPr/>
      <dgm:t>
        <a:bodyPr/>
        <a:lstStyle/>
        <a:p>
          <a:endParaRPr lang="en-US" sz="4000"/>
        </a:p>
      </dgm:t>
    </dgm:pt>
    <dgm:pt modelId="{2B4864BF-146A-442F-BDAF-CA72900EB5B6}" type="sibTrans" cxnId="{F0EA4EE6-65FB-4BEF-A32F-18FAAB06762C}">
      <dgm:prSet/>
      <dgm:spPr/>
      <dgm:t>
        <a:bodyPr/>
        <a:lstStyle/>
        <a:p>
          <a:endParaRPr lang="en-US" sz="4000"/>
        </a:p>
      </dgm:t>
    </dgm:pt>
    <dgm:pt modelId="{C00A775A-F67E-4085-986B-42B480560A15}">
      <dgm:prSet custT="1"/>
      <dgm:spPr/>
      <dgm:t>
        <a:bodyPr/>
        <a:lstStyle/>
        <a:p>
          <a:r>
            <a:rPr lang="en-US" sz="1600" dirty="0"/>
            <a:t>SAT Prep – Free resource: </a:t>
          </a:r>
          <a:r>
            <a:rPr lang="en-US" sz="1600" u="sng" dirty="0">
              <a:hlinkClick xmlns:r="http://schemas.openxmlformats.org/officeDocument/2006/relationships" r:id="rId4"/>
            </a:rPr>
            <a:t>https://www.</a:t>
          </a:r>
          <a:r>
            <a:rPr lang="en-US" sz="1800" u="sng" dirty="0">
              <a:hlinkClick xmlns:r="http://schemas.openxmlformats.org/officeDocument/2006/relationships" r:id="rId4"/>
            </a:rPr>
            <a:t>khanacademy</a:t>
          </a:r>
          <a:r>
            <a:rPr lang="en-US" sz="1600" u="sng" dirty="0">
              <a:hlinkClick xmlns:r="http://schemas.openxmlformats.org/officeDocument/2006/relationships" r:id="rId4"/>
            </a:rPr>
            <a:t>.org/</a:t>
          </a:r>
          <a:endParaRPr lang="en-US" sz="1600" dirty="0"/>
        </a:p>
      </dgm:t>
    </dgm:pt>
    <dgm:pt modelId="{A0CE0D99-5901-4E0C-8FB6-32F9C12DFB97}" type="parTrans" cxnId="{62B53797-B4B5-4330-BAE5-0EBEC3B48572}">
      <dgm:prSet/>
      <dgm:spPr/>
      <dgm:t>
        <a:bodyPr/>
        <a:lstStyle/>
        <a:p>
          <a:endParaRPr lang="en-US" sz="4000"/>
        </a:p>
      </dgm:t>
    </dgm:pt>
    <dgm:pt modelId="{093F1013-7E1C-4D4D-8CD0-0E30A3FB70A9}" type="sibTrans" cxnId="{62B53797-B4B5-4330-BAE5-0EBEC3B48572}">
      <dgm:prSet/>
      <dgm:spPr/>
      <dgm:t>
        <a:bodyPr/>
        <a:lstStyle/>
        <a:p>
          <a:endParaRPr lang="en-US" sz="4000"/>
        </a:p>
      </dgm:t>
    </dgm:pt>
    <dgm:pt modelId="{2C1027ED-E1BB-403C-B9F9-39FA4F9BAC27}">
      <dgm:prSet custT="1"/>
      <dgm:spPr/>
      <dgm:t>
        <a:bodyPr/>
        <a:lstStyle/>
        <a:p>
          <a:r>
            <a:rPr lang="en-US" sz="1600" b="1" dirty="0"/>
            <a:t>B. Build a College List</a:t>
          </a:r>
          <a:endParaRPr lang="en-US" sz="1600" dirty="0"/>
        </a:p>
      </dgm:t>
    </dgm:pt>
    <dgm:pt modelId="{62DD31DC-243D-492E-9788-D1005B6F921E}" type="parTrans" cxnId="{A9C46DB0-FA66-4D02-B66C-33A41ACF3D00}">
      <dgm:prSet/>
      <dgm:spPr/>
      <dgm:t>
        <a:bodyPr/>
        <a:lstStyle/>
        <a:p>
          <a:endParaRPr lang="en-US" sz="4000"/>
        </a:p>
      </dgm:t>
    </dgm:pt>
    <dgm:pt modelId="{6D9573E7-344A-43CD-90A0-278B8D104662}" type="sibTrans" cxnId="{A9C46DB0-FA66-4D02-B66C-33A41ACF3D00}">
      <dgm:prSet/>
      <dgm:spPr/>
      <dgm:t>
        <a:bodyPr/>
        <a:lstStyle/>
        <a:p>
          <a:endParaRPr lang="en-US" sz="4000"/>
        </a:p>
      </dgm:t>
    </dgm:pt>
    <dgm:pt modelId="{F30B0285-7CC6-460B-98D6-7912E0FDE0C8}">
      <dgm:prSet custT="1"/>
      <dgm:spPr/>
      <dgm:t>
        <a:bodyPr/>
        <a:lstStyle/>
        <a:p>
          <a:r>
            <a:rPr lang="en-US" sz="1800" dirty="0"/>
            <a:t>Compare in-state vs out-of-state tuition</a:t>
          </a:r>
        </a:p>
      </dgm:t>
    </dgm:pt>
    <dgm:pt modelId="{05C213E1-24DF-4460-AB6C-78CE5199AD6D}" type="parTrans" cxnId="{3DEB7FB0-6C84-4F7E-A5F6-AAE54A5C2E7D}">
      <dgm:prSet/>
      <dgm:spPr/>
      <dgm:t>
        <a:bodyPr/>
        <a:lstStyle/>
        <a:p>
          <a:endParaRPr lang="en-US" sz="4000"/>
        </a:p>
      </dgm:t>
    </dgm:pt>
    <dgm:pt modelId="{8D77C29E-3827-433B-B327-0841321B63D5}" type="sibTrans" cxnId="{3DEB7FB0-6C84-4F7E-A5F6-AAE54A5C2E7D}">
      <dgm:prSet/>
      <dgm:spPr/>
      <dgm:t>
        <a:bodyPr/>
        <a:lstStyle/>
        <a:p>
          <a:endParaRPr lang="en-US" sz="4000"/>
        </a:p>
      </dgm:t>
    </dgm:pt>
    <dgm:pt modelId="{B638394F-B185-4506-8330-F6226B5CE734}">
      <dgm:prSet custT="1"/>
      <dgm:spPr/>
      <dgm:t>
        <a:bodyPr/>
        <a:lstStyle/>
        <a:p>
          <a:r>
            <a:rPr lang="en-US" sz="1800" dirty="0"/>
            <a:t>Find the right fit: academic, social, financial</a:t>
          </a:r>
        </a:p>
      </dgm:t>
    </dgm:pt>
    <dgm:pt modelId="{A92453A5-E363-4F89-AAF9-8C0C51D9C666}" type="parTrans" cxnId="{1A60F1BE-70EB-4D8E-8A93-C927488566F8}">
      <dgm:prSet/>
      <dgm:spPr/>
      <dgm:t>
        <a:bodyPr/>
        <a:lstStyle/>
        <a:p>
          <a:endParaRPr lang="en-US" sz="4000"/>
        </a:p>
      </dgm:t>
    </dgm:pt>
    <dgm:pt modelId="{FF72F701-6533-44B2-9CB9-D349F346E6A1}" type="sibTrans" cxnId="{1A60F1BE-70EB-4D8E-8A93-C927488566F8}">
      <dgm:prSet/>
      <dgm:spPr/>
      <dgm:t>
        <a:bodyPr/>
        <a:lstStyle/>
        <a:p>
          <a:endParaRPr lang="en-US" sz="4000"/>
        </a:p>
      </dgm:t>
    </dgm:pt>
    <dgm:pt modelId="{E61B0D10-997D-644E-B5A7-A41A17E5B15E}" type="pres">
      <dgm:prSet presAssocID="{B1205F5A-CC07-4724-95F8-F541B4420FC4}" presName="linear" presStyleCnt="0">
        <dgm:presLayoutVars>
          <dgm:dir/>
          <dgm:animLvl val="lvl"/>
          <dgm:resizeHandles val="exact"/>
        </dgm:presLayoutVars>
      </dgm:prSet>
      <dgm:spPr/>
    </dgm:pt>
    <dgm:pt modelId="{DF9E2AC6-799B-5A46-BF59-DB3103404FC0}" type="pres">
      <dgm:prSet presAssocID="{B55BF74B-2901-4583-8CD9-669CFF8D8F94}" presName="parentLin" presStyleCnt="0"/>
      <dgm:spPr/>
    </dgm:pt>
    <dgm:pt modelId="{E0FC036F-D2AD-724A-A323-4EEA693DDCD5}" type="pres">
      <dgm:prSet presAssocID="{B55BF74B-2901-4583-8CD9-669CFF8D8F94}" presName="parentLeftMargin" presStyleLbl="node1" presStyleIdx="0" presStyleCnt="4"/>
      <dgm:spPr/>
    </dgm:pt>
    <dgm:pt modelId="{6383CAA7-07F0-A94D-8A51-69403913942A}" type="pres">
      <dgm:prSet presAssocID="{B55BF74B-2901-4583-8CD9-669CFF8D8F94}" presName="parentText" presStyleLbl="node1" presStyleIdx="0" presStyleCnt="4">
        <dgm:presLayoutVars>
          <dgm:chMax val="0"/>
          <dgm:bulletEnabled val="1"/>
        </dgm:presLayoutVars>
      </dgm:prSet>
      <dgm:spPr/>
    </dgm:pt>
    <dgm:pt modelId="{5C8E7B04-A93E-6942-9AE7-786AE006BBD7}" type="pres">
      <dgm:prSet presAssocID="{B55BF74B-2901-4583-8CD9-669CFF8D8F94}" presName="negativeSpace" presStyleCnt="0"/>
      <dgm:spPr/>
    </dgm:pt>
    <dgm:pt modelId="{6CE3FA77-2758-CC40-9680-9D031410F7F6}" type="pres">
      <dgm:prSet presAssocID="{B55BF74B-2901-4583-8CD9-669CFF8D8F94}" presName="childText" presStyleLbl="conFgAcc1" presStyleIdx="0" presStyleCnt="4">
        <dgm:presLayoutVars>
          <dgm:bulletEnabled val="1"/>
        </dgm:presLayoutVars>
      </dgm:prSet>
      <dgm:spPr/>
    </dgm:pt>
    <dgm:pt modelId="{414990FE-3589-604F-9B4F-85B5F8761AF2}" type="pres">
      <dgm:prSet presAssocID="{0FC42AA6-A171-4DB6-9374-FB6C458DA468}" presName="spaceBetweenRectangles" presStyleCnt="0"/>
      <dgm:spPr/>
    </dgm:pt>
    <dgm:pt modelId="{4BC7FAA8-9039-3143-98C4-305DEE0626EB}" type="pres">
      <dgm:prSet presAssocID="{39539798-A430-4A75-80CC-70B5C636F04F}" presName="parentLin" presStyleCnt="0"/>
      <dgm:spPr/>
    </dgm:pt>
    <dgm:pt modelId="{4FD39DC7-9F3B-9848-B874-87D0CF470FD5}" type="pres">
      <dgm:prSet presAssocID="{39539798-A430-4A75-80CC-70B5C636F04F}" presName="parentLeftMargin" presStyleLbl="node1" presStyleIdx="0" presStyleCnt="4"/>
      <dgm:spPr/>
    </dgm:pt>
    <dgm:pt modelId="{83B8E8BC-3A71-4244-8D11-6AAAA3BBEA26}" type="pres">
      <dgm:prSet presAssocID="{39539798-A430-4A75-80CC-70B5C636F04F}" presName="parentText" presStyleLbl="node1" presStyleIdx="1" presStyleCnt="4">
        <dgm:presLayoutVars>
          <dgm:chMax val="0"/>
          <dgm:bulletEnabled val="1"/>
        </dgm:presLayoutVars>
      </dgm:prSet>
      <dgm:spPr/>
    </dgm:pt>
    <dgm:pt modelId="{7B1D7CA8-6D93-4F42-AD91-82D0D7A5CC3B}" type="pres">
      <dgm:prSet presAssocID="{39539798-A430-4A75-80CC-70B5C636F04F}" presName="negativeSpace" presStyleCnt="0"/>
      <dgm:spPr/>
    </dgm:pt>
    <dgm:pt modelId="{409FB516-09C1-FB42-9632-8F52A7B7607E}" type="pres">
      <dgm:prSet presAssocID="{39539798-A430-4A75-80CC-70B5C636F04F}" presName="childText" presStyleLbl="conFgAcc1" presStyleIdx="1" presStyleCnt="4">
        <dgm:presLayoutVars>
          <dgm:bulletEnabled val="1"/>
        </dgm:presLayoutVars>
      </dgm:prSet>
      <dgm:spPr/>
    </dgm:pt>
    <dgm:pt modelId="{F9FC6A15-9396-6C49-854F-A09DEA2FA88F}" type="pres">
      <dgm:prSet presAssocID="{4EAA20C6-4897-4AD8-9F24-F94B28AAA164}" presName="spaceBetweenRectangles" presStyleCnt="0"/>
      <dgm:spPr/>
    </dgm:pt>
    <dgm:pt modelId="{28671533-2097-374C-9754-7C4101604C7A}" type="pres">
      <dgm:prSet presAssocID="{674CBE84-BC52-4989-994E-1A84B3CE41F9}" presName="parentLin" presStyleCnt="0"/>
      <dgm:spPr/>
    </dgm:pt>
    <dgm:pt modelId="{B8297401-CE29-7841-A623-276FC65D8E9A}" type="pres">
      <dgm:prSet presAssocID="{674CBE84-BC52-4989-994E-1A84B3CE41F9}" presName="parentLeftMargin" presStyleLbl="node1" presStyleIdx="1" presStyleCnt="4"/>
      <dgm:spPr/>
    </dgm:pt>
    <dgm:pt modelId="{3FBD9DE1-80D5-694D-B875-4F67F88D997A}" type="pres">
      <dgm:prSet presAssocID="{674CBE84-BC52-4989-994E-1A84B3CE41F9}" presName="parentText" presStyleLbl="node1" presStyleIdx="2" presStyleCnt="4" custScaleX="112496" custScaleY="126412" custLinFactNeighborX="-22796" custLinFactNeighborY="13237">
        <dgm:presLayoutVars>
          <dgm:chMax val="0"/>
          <dgm:bulletEnabled val="1"/>
        </dgm:presLayoutVars>
      </dgm:prSet>
      <dgm:spPr/>
    </dgm:pt>
    <dgm:pt modelId="{BC618DE9-45CE-4C43-8CD7-7EBB5C508985}" type="pres">
      <dgm:prSet presAssocID="{674CBE84-BC52-4989-994E-1A84B3CE41F9}" presName="negativeSpace" presStyleCnt="0"/>
      <dgm:spPr/>
    </dgm:pt>
    <dgm:pt modelId="{81B284CC-ACCB-4F4F-812D-C7DBBFD47702}" type="pres">
      <dgm:prSet presAssocID="{674CBE84-BC52-4989-994E-1A84B3CE41F9}" presName="childText" presStyleLbl="conFgAcc1" presStyleIdx="2" presStyleCnt="4">
        <dgm:presLayoutVars>
          <dgm:bulletEnabled val="1"/>
        </dgm:presLayoutVars>
      </dgm:prSet>
      <dgm:spPr/>
    </dgm:pt>
    <dgm:pt modelId="{E7105795-54C0-7542-A48A-E0B9C3F44B26}" type="pres">
      <dgm:prSet presAssocID="{2B4864BF-146A-442F-BDAF-CA72900EB5B6}" presName="spaceBetweenRectangles" presStyleCnt="0"/>
      <dgm:spPr/>
    </dgm:pt>
    <dgm:pt modelId="{88F86509-5992-F04D-B021-7F0A493FC9F6}" type="pres">
      <dgm:prSet presAssocID="{2C1027ED-E1BB-403C-B9F9-39FA4F9BAC27}" presName="parentLin" presStyleCnt="0"/>
      <dgm:spPr/>
    </dgm:pt>
    <dgm:pt modelId="{182DAB5A-B349-6743-804E-AA06038BE7A9}" type="pres">
      <dgm:prSet presAssocID="{2C1027ED-E1BB-403C-B9F9-39FA4F9BAC27}" presName="parentLeftMargin" presStyleLbl="node1" presStyleIdx="2" presStyleCnt="4"/>
      <dgm:spPr/>
    </dgm:pt>
    <dgm:pt modelId="{27A9947C-1DCA-FA49-9D24-BD54648E3667}" type="pres">
      <dgm:prSet presAssocID="{2C1027ED-E1BB-403C-B9F9-39FA4F9BAC27}" presName="parentText" presStyleLbl="node1" presStyleIdx="3" presStyleCnt="4">
        <dgm:presLayoutVars>
          <dgm:chMax val="0"/>
          <dgm:bulletEnabled val="1"/>
        </dgm:presLayoutVars>
      </dgm:prSet>
      <dgm:spPr/>
    </dgm:pt>
    <dgm:pt modelId="{D591258D-DA08-8045-A899-64C255E831C5}" type="pres">
      <dgm:prSet presAssocID="{2C1027ED-E1BB-403C-B9F9-39FA4F9BAC27}" presName="negativeSpace" presStyleCnt="0"/>
      <dgm:spPr/>
    </dgm:pt>
    <dgm:pt modelId="{920E666F-6C52-D446-B6EF-78D5DF153604}" type="pres">
      <dgm:prSet presAssocID="{2C1027ED-E1BB-403C-B9F9-39FA4F9BAC27}" presName="childText" presStyleLbl="conFgAcc1" presStyleIdx="3" presStyleCnt="4">
        <dgm:presLayoutVars>
          <dgm:bulletEnabled val="1"/>
        </dgm:presLayoutVars>
      </dgm:prSet>
      <dgm:spPr/>
    </dgm:pt>
  </dgm:ptLst>
  <dgm:cxnLst>
    <dgm:cxn modelId="{63D9E402-84E7-4A8F-99F9-8379B9B16F02}" srcId="{B55BF74B-2901-4583-8CD9-669CFF8D8F94}" destId="{5A63C4CF-37DA-4215-81D0-6330767E95E1}" srcOrd="2" destOrd="0" parTransId="{A3AE957F-F34A-4B42-BCDD-A47178682E01}" sibTransId="{5970DC6B-BD05-49C6-9721-AA479ABD8F4C}"/>
    <dgm:cxn modelId="{136E1504-1129-034F-83F9-48CFA971953C}" type="presOf" srcId="{2C1027ED-E1BB-403C-B9F9-39FA4F9BAC27}" destId="{27A9947C-1DCA-FA49-9D24-BD54648E3667}" srcOrd="1" destOrd="0" presId="urn:microsoft.com/office/officeart/2005/8/layout/list1"/>
    <dgm:cxn modelId="{F233D509-46F4-4618-A238-5F2C2CEAC9C1}" srcId="{B55BF74B-2901-4583-8CD9-669CFF8D8F94}" destId="{EFD8EDBD-E7C2-4E28-AE97-23CEEC30A448}" srcOrd="0" destOrd="0" parTransId="{A017403B-47A3-4779-8DEE-68BCE80C2A5A}" sibTransId="{F868AA38-BF07-4791-9E81-39456530D868}"/>
    <dgm:cxn modelId="{84A6E810-8AF4-47A6-899F-C6085609C73F}" srcId="{39539798-A430-4A75-80CC-70B5C636F04F}" destId="{8E80B59E-1D62-4CDC-B57A-05DEDA066531}" srcOrd="0" destOrd="0" parTransId="{3B97B0B8-E121-4ED7-B56B-59CFF03C8E3B}" sibTransId="{98CBD73D-2C77-425C-9B54-013037885D38}"/>
    <dgm:cxn modelId="{E513671F-C5FA-E948-B1FF-E9889423B89C}" type="presOf" srcId="{B75BA5F7-9132-4E7E-B9C4-57A54FE196D7}" destId="{409FB516-09C1-FB42-9632-8F52A7B7607E}" srcOrd="0" destOrd="3" presId="urn:microsoft.com/office/officeart/2005/8/layout/list1"/>
    <dgm:cxn modelId="{87DA1425-D7E4-A644-86E3-7E02F400DAB9}" type="presOf" srcId="{2C1027ED-E1BB-403C-B9F9-39FA4F9BAC27}" destId="{182DAB5A-B349-6743-804E-AA06038BE7A9}" srcOrd="0" destOrd="0" presId="urn:microsoft.com/office/officeart/2005/8/layout/list1"/>
    <dgm:cxn modelId="{E580CF2D-2E22-3A4B-8138-C38285C975E1}" type="presOf" srcId="{EFD8EDBD-E7C2-4E28-AE97-23CEEC30A448}" destId="{6CE3FA77-2758-CC40-9680-9D031410F7F6}" srcOrd="0" destOrd="0" presId="urn:microsoft.com/office/officeart/2005/8/layout/list1"/>
    <dgm:cxn modelId="{B6FD7C2E-52BC-45A2-91D5-62ED3AA52821}" srcId="{39539798-A430-4A75-80CC-70B5C636F04F}" destId="{B1EB9D0C-3A3C-4071-AFD9-878FED33C09B}" srcOrd="1" destOrd="0" parTransId="{D509FC2A-16E2-43D9-A9C3-07626ECFAEDC}" sibTransId="{80FB8B39-AD66-4CA9-9260-A85E933986AB}"/>
    <dgm:cxn modelId="{0D65FD50-EF3D-4E7B-A907-93B56BC5715B}" srcId="{B1205F5A-CC07-4724-95F8-F541B4420FC4}" destId="{39539798-A430-4A75-80CC-70B5C636F04F}" srcOrd="1" destOrd="0" parTransId="{207DF92C-2E13-489C-8573-8FD5EF2CF844}" sibTransId="{4EAA20C6-4897-4AD8-9F24-F94B28AAA164}"/>
    <dgm:cxn modelId="{5F8F3554-DC36-EF4B-9665-2DC82762FAD9}" type="presOf" srcId="{B638394F-B185-4506-8330-F6226B5CE734}" destId="{920E666F-6C52-D446-B6EF-78D5DF153604}" srcOrd="0" destOrd="1" presId="urn:microsoft.com/office/officeart/2005/8/layout/list1"/>
    <dgm:cxn modelId="{38E53360-00C7-E34D-82B2-59ED530F3B92}" type="presOf" srcId="{F30B0285-7CC6-460B-98D6-7912E0FDE0C8}" destId="{920E666F-6C52-D446-B6EF-78D5DF153604}" srcOrd="0" destOrd="0" presId="urn:microsoft.com/office/officeart/2005/8/layout/list1"/>
    <dgm:cxn modelId="{F0B9966A-A93A-894D-A943-EC8EB6BDB703}" type="presOf" srcId="{674CBE84-BC52-4989-994E-1A84B3CE41F9}" destId="{B8297401-CE29-7841-A623-276FC65D8E9A}" srcOrd="0" destOrd="0" presId="urn:microsoft.com/office/officeart/2005/8/layout/list1"/>
    <dgm:cxn modelId="{25C2076F-4C2C-4768-AB78-E992AF8CBD58}" srcId="{8E80B59E-1D62-4CDC-B57A-05DEDA066531}" destId="{B75BA5F7-9132-4E7E-B9C4-57A54FE196D7}" srcOrd="2" destOrd="0" parTransId="{22C67776-A496-49A8-9E86-E7836F7D9EE0}" sibTransId="{12A8DED9-98C4-4032-B05C-DE6ECE952FF9}"/>
    <dgm:cxn modelId="{32116E73-BEB6-5647-A08F-C6A0799DDB5D}" type="presOf" srcId="{079C81E5-52F6-4149-8137-5CD2307D1628}" destId="{409FB516-09C1-FB42-9632-8F52A7B7607E}" srcOrd="0" destOrd="2" presId="urn:microsoft.com/office/officeart/2005/8/layout/list1"/>
    <dgm:cxn modelId="{E9A40687-60BF-44E6-9DB7-E058699920BD}" srcId="{8E80B59E-1D62-4CDC-B57A-05DEDA066531}" destId="{12986677-034B-4B6B-9EAB-4806FD1552EF}" srcOrd="0" destOrd="0" parTransId="{66658308-06F4-47C2-819C-39C94F38E794}" sibTransId="{B0503F1A-5A5A-456C-B145-68EDAF4B60C1}"/>
    <dgm:cxn modelId="{87941E94-3714-FD42-9ED0-B00D161966FB}" type="presOf" srcId="{B1205F5A-CC07-4724-95F8-F541B4420FC4}" destId="{E61B0D10-997D-644E-B5A7-A41A17E5B15E}" srcOrd="0" destOrd="0" presId="urn:microsoft.com/office/officeart/2005/8/layout/list1"/>
    <dgm:cxn modelId="{62B53797-B4B5-4330-BAE5-0EBEC3B48572}" srcId="{674CBE84-BC52-4989-994E-1A84B3CE41F9}" destId="{C00A775A-F67E-4085-986B-42B480560A15}" srcOrd="0" destOrd="0" parTransId="{A0CE0D99-5901-4E0C-8FB6-32F9C12DFB97}" sibTransId="{093F1013-7E1C-4D4D-8CD0-0E30A3FB70A9}"/>
    <dgm:cxn modelId="{A9C46DB0-FA66-4D02-B66C-33A41ACF3D00}" srcId="{B1205F5A-CC07-4724-95F8-F541B4420FC4}" destId="{2C1027ED-E1BB-403C-B9F9-39FA4F9BAC27}" srcOrd="3" destOrd="0" parTransId="{62DD31DC-243D-492E-9788-D1005B6F921E}" sibTransId="{6D9573E7-344A-43CD-90A0-278B8D104662}"/>
    <dgm:cxn modelId="{3DEB7FB0-6C84-4F7E-A5F6-AAE54A5C2E7D}" srcId="{2C1027ED-E1BB-403C-B9F9-39FA4F9BAC27}" destId="{F30B0285-7CC6-460B-98D6-7912E0FDE0C8}" srcOrd="0" destOrd="0" parTransId="{05C213E1-24DF-4460-AB6C-78CE5199AD6D}" sibTransId="{8D77C29E-3827-433B-B327-0841321B63D5}"/>
    <dgm:cxn modelId="{670CB2B0-71AC-C740-814D-16980981C2E6}" type="presOf" srcId="{39539798-A430-4A75-80CC-70B5C636F04F}" destId="{83B8E8BC-3A71-4244-8D11-6AAAA3BBEA26}" srcOrd="1" destOrd="0" presId="urn:microsoft.com/office/officeart/2005/8/layout/list1"/>
    <dgm:cxn modelId="{39CA5CB1-CF1A-4E3C-8C21-3BF2ECF62A4E}" srcId="{B55BF74B-2901-4583-8CD9-669CFF8D8F94}" destId="{3BD44192-2A8C-4892-BEDB-EA0D3BD8BCE3}" srcOrd="1" destOrd="0" parTransId="{DA8E3C17-2C82-42BC-8A97-6125EF1DA866}" sibTransId="{2CC5852B-67A9-4C88-9F59-B4E4D95B0038}"/>
    <dgm:cxn modelId="{44EF9DB3-3CCD-2D43-A7E4-1B4E6AF3CABC}" type="presOf" srcId="{C00A775A-F67E-4085-986B-42B480560A15}" destId="{81B284CC-ACCB-4F4F-812D-C7DBBFD47702}" srcOrd="0" destOrd="0" presId="urn:microsoft.com/office/officeart/2005/8/layout/list1"/>
    <dgm:cxn modelId="{1A60F1BE-70EB-4D8E-8A93-C927488566F8}" srcId="{2C1027ED-E1BB-403C-B9F9-39FA4F9BAC27}" destId="{B638394F-B185-4506-8330-F6226B5CE734}" srcOrd="1" destOrd="0" parTransId="{A92453A5-E363-4F89-AAF9-8C0C51D9C666}" sibTransId="{FF72F701-6533-44B2-9CB9-D349F346E6A1}"/>
    <dgm:cxn modelId="{A1949ABF-6D4B-2545-A8D0-0771D3702164}" type="presOf" srcId="{B55BF74B-2901-4583-8CD9-669CFF8D8F94}" destId="{6383CAA7-07F0-A94D-8A51-69403913942A}" srcOrd="1" destOrd="0" presId="urn:microsoft.com/office/officeart/2005/8/layout/list1"/>
    <dgm:cxn modelId="{2E6AF3CC-D2EC-6547-91E8-C26703B7A64D}" type="presOf" srcId="{12986677-034B-4B6B-9EAB-4806FD1552EF}" destId="{409FB516-09C1-FB42-9632-8F52A7B7607E}" srcOrd="0" destOrd="1" presId="urn:microsoft.com/office/officeart/2005/8/layout/list1"/>
    <dgm:cxn modelId="{1DBD03D8-9C27-7D48-8803-08B328C142F8}" type="presOf" srcId="{8E80B59E-1D62-4CDC-B57A-05DEDA066531}" destId="{409FB516-09C1-FB42-9632-8F52A7B7607E}" srcOrd="0" destOrd="0" presId="urn:microsoft.com/office/officeart/2005/8/layout/list1"/>
    <dgm:cxn modelId="{90AE42DA-DD0B-47D6-8DCC-F96EAF5549A6}" srcId="{8E80B59E-1D62-4CDC-B57A-05DEDA066531}" destId="{079C81E5-52F6-4149-8137-5CD2307D1628}" srcOrd="1" destOrd="0" parTransId="{52FE106D-257A-48FB-BCF3-6AEB5AFE18FE}" sibTransId="{E6F95542-F5E0-4C70-8D9B-B48D2588A47C}"/>
    <dgm:cxn modelId="{BEEA6FDF-EF3C-47A1-8447-9A76164888CA}" srcId="{B1205F5A-CC07-4724-95F8-F541B4420FC4}" destId="{B55BF74B-2901-4583-8CD9-669CFF8D8F94}" srcOrd="0" destOrd="0" parTransId="{44867FE7-E78C-4588-814F-0F0C0F4E81B2}" sibTransId="{0FC42AA6-A171-4DB6-9374-FB6C458DA468}"/>
    <dgm:cxn modelId="{BAE312E3-D9A0-F446-A948-CD8C2C9176B2}" type="presOf" srcId="{5A63C4CF-37DA-4215-81D0-6330767E95E1}" destId="{6CE3FA77-2758-CC40-9680-9D031410F7F6}" srcOrd="0" destOrd="2" presId="urn:microsoft.com/office/officeart/2005/8/layout/list1"/>
    <dgm:cxn modelId="{F0EA4EE6-65FB-4BEF-A32F-18FAAB06762C}" srcId="{B1205F5A-CC07-4724-95F8-F541B4420FC4}" destId="{674CBE84-BC52-4989-994E-1A84B3CE41F9}" srcOrd="2" destOrd="0" parTransId="{BE3E12E8-F39F-4D4E-9E1A-191D3534A5C9}" sibTransId="{2B4864BF-146A-442F-BDAF-CA72900EB5B6}"/>
    <dgm:cxn modelId="{8C204FE9-7DB5-FA4D-803F-69A8A92C9B40}" type="presOf" srcId="{39539798-A430-4A75-80CC-70B5C636F04F}" destId="{4FD39DC7-9F3B-9848-B874-87D0CF470FD5}" srcOrd="0" destOrd="0" presId="urn:microsoft.com/office/officeart/2005/8/layout/list1"/>
    <dgm:cxn modelId="{6A7C86E9-BAD9-0240-B621-275B7B02117D}" type="presOf" srcId="{B55BF74B-2901-4583-8CD9-669CFF8D8F94}" destId="{E0FC036F-D2AD-724A-A323-4EEA693DDCD5}" srcOrd="0" destOrd="0" presId="urn:microsoft.com/office/officeart/2005/8/layout/list1"/>
    <dgm:cxn modelId="{663801F2-DB70-474A-912C-792D516210CC}" type="presOf" srcId="{674CBE84-BC52-4989-994E-1A84B3CE41F9}" destId="{3FBD9DE1-80D5-694D-B875-4F67F88D997A}" srcOrd="1" destOrd="0" presId="urn:microsoft.com/office/officeart/2005/8/layout/list1"/>
    <dgm:cxn modelId="{5B0E7BFD-6479-284F-8528-4142EBF2CA8E}" type="presOf" srcId="{3BD44192-2A8C-4892-BEDB-EA0D3BD8BCE3}" destId="{6CE3FA77-2758-CC40-9680-9D031410F7F6}" srcOrd="0" destOrd="1" presId="urn:microsoft.com/office/officeart/2005/8/layout/list1"/>
    <dgm:cxn modelId="{5729CEFE-B92A-B44D-A222-5315B9BE5909}" type="presOf" srcId="{B1EB9D0C-3A3C-4071-AFD9-878FED33C09B}" destId="{409FB516-09C1-FB42-9632-8F52A7B7607E}" srcOrd="0" destOrd="4" presId="urn:microsoft.com/office/officeart/2005/8/layout/list1"/>
    <dgm:cxn modelId="{07B2CD06-1BD1-E744-99CD-003F5835D418}" type="presParOf" srcId="{E61B0D10-997D-644E-B5A7-A41A17E5B15E}" destId="{DF9E2AC6-799B-5A46-BF59-DB3103404FC0}" srcOrd="0" destOrd="0" presId="urn:microsoft.com/office/officeart/2005/8/layout/list1"/>
    <dgm:cxn modelId="{78B1B02A-F95A-E24E-B5CC-C1FEB61AE5C3}" type="presParOf" srcId="{DF9E2AC6-799B-5A46-BF59-DB3103404FC0}" destId="{E0FC036F-D2AD-724A-A323-4EEA693DDCD5}" srcOrd="0" destOrd="0" presId="urn:microsoft.com/office/officeart/2005/8/layout/list1"/>
    <dgm:cxn modelId="{90756CAD-91B1-7048-B539-FFEA2463DCE9}" type="presParOf" srcId="{DF9E2AC6-799B-5A46-BF59-DB3103404FC0}" destId="{6383CAA7-07F0-A94D-8A51-69403913942A}" srcOrd="1" destOrd="0" presId="urn:microsoft.com/office/officeart/2005/8/layout/list1"/>
    <dgm:cxn modelId="{6DDDFDF5-31A2-2449-B654-4AE44E7C8C17}" type="presParOf" srcId="{E61B0D10-997D-644E-B5A7-A41A17E5B15E}" destId="{5C8E7B04-A93E-6942-9AE7-786AE006BBD7}" srcOrd="1" destOrd="0" presId="urn:microsoft.com/office/officeart/2005/8/layout/list1"/>
    <dgm:cxn modelId="{83BCAC48-A928-C846-A361-EC1860908C6A}" type="presParOf" srcId="{E61B0D10-997D-644E-B5A7-A41A17E5B15E}" destId="{6CE3FA77-2758-CC40-9680-9D031410F7F6}" srcOrd="2" destOrd="0" presId="urn:microsoft.com/office/officeart/2005/8/layout/list1"/>
    <dgm:cxn modelId="{E46A3631-6A89-6A47-BF91-B9E995A12C68}" type="presParOf" srcId="{E61B0D10-997D-644E-B5A7-A41A17E5B15E}" destId="{414990FE-3589-604F-9B4F-85B5F8761AF2}" srcOrd="3" destOrd="0" presId="urn:microsoft.com/office/officeart/2005/8/layout/list1"/>
    <dgm:cxn modelId="{928CABE6-028E-0F4A-B214-974B7B0F3817}" type="presParOf" srcId="{E61B0D10-997D-644E-B5A7-A41A17E5B15E}" destId="{4BC7FAA8-9039-3143-98C4-305DEE0626EB}" srcOrd="4" destOrd="0" presId="urn:microsoft.com/office/officeart/2005/8/layout/list1"/>
    <dgm:cxn modelId="{BC504B9C-BE18-8243-A02E-5FEE874C3A2F}" type="presParOf" srcId="{4BC7FAA8-9039-3143-98C4-305DEE0626EB}" destId="{4FD39DC7-9F3B-9848-B874-87D0CF470FD5}" srcOrd="0" destOrd="0" presId="urn:microsoft.com/office/officeart/2005/8/layout/list1"/>
    <dgm:cxn modelId="{974EA766-84F0-F84A-B53F-C4AD27A2395C}" type="presParOf" srcId="{4BC7FAA8-9039-3143-98C4-305DEE0626EB}" destId="{83B8E8BC-3A71-4244-8D11-6AAAA3BBEA26}" srcOrd="1" destOrd="0" presId="urn:microsoft.com/office/officeart/2005/8/layout/list1"/>
    <dgm:cxn modelId="{470FFE38-A7CF-9841-9425-CA15549B62DB}" type="presParOf" srcId="{E61B0D10-997D-644E-B5A7-A41A17E5B15E}" destId="{7B1D7CA8-6D93-4F42-AD91-82D0D7A5CC3B}" srcOrd="5" destOrd="0" presId="urn:microsoft.com/office/officeart/2005/8/layout/list1"/>
    <dgm:cxn modelId="{2032D8D7-6E00-F643-9C53-8C2433F662B1}" type="presParOf" srcId="{E61B0D10-997D-644E-B5A7-A41A17E5B15E}" destId="{409FB516-09C1-FB42-9632-8F52A7B7607E}" srcOrd="6" destOrd="0" presId="urn:microsoft.com/office/officeart/2005/8/layout/list1"/>
    <dgm:cxn modelId="{D3935357-A280-AA45-B722-0EAB1265F77F}" type="presParOf" srcId="{E61B0D10-997D-644E-B5A7-A41A17E5B15E}" destId="{F9FC6A15-9396-6C49-854F-A09DEA2FA88F}" srcOrd="7" destOrd="0" presId="urn:microsoft.com/office/officeart/2005/8/layout/list1"/>
    <dgm:cxn modelId="{5E439C9E-87BF-574C-B289-7CF9926A07CC}" type="presParOf" srcId="{E61B0D10-997D-644E-B5A7-A41A17E5B15E}" destId="{28671533-2097-374C-9754-7C4101604C7A}" srcOrd="8" destOrd="0" presId="urn:microsoft.com/office/officeart/2005/8/layout/list1"/>
    <dgm:cxn modelId="{CA6AAB72-1C40-1746-8ED3-2B7DCC2B1D3D}" type="presParOf" srcId="{28671533-2097-374C-9754-7C4101604C7A}" destId="{B8297401-CE29-7841-A623-276FC65D8E9A}" srcOrd="0" destOrd="0" presId="urn:microsoft.com/office/officeart/2005/8/layout/list1"/>
    <dgm:cxn modelId="{4E20C201-C69B-364F-B540-60EEE9421E63}" type="presParOf" srcId="{28671533-2097-374C-9754-7C4101604C7A}" destId="{3FBD9DE1-80D5-694D-B875-4F67F88D997A}" srcOrd="1" destOrd="0" presId="urn:microsoft.com/office/officeart/2005/8/layout/list1"/>
    <dgm:cxn modelId="{55C2F0CE-96CF-0F4B-9F9A-E8ADA9741ED2}" type="presParOf" srcId="{E61B0D10-997D-644E-B5A7-A41A17E5B15E}" destId="{BC618DE9-45CE-4C43-8CD7-7EBB5C508985}" srcOrd="9" destOrd="0" presId="urn:microsoft.com/office/officeart/2005/8/layout/list1"/>
    <dgm:cxn modelId="{0564049B-FA11-0D41-BD77-2C5570CE10C9}" type="presParOf" srcId="{E61B0D10-997D-644E-B5A7-A41A17E5B15E}" destId="{81B284CC-ACCB-4F4F-812D-C7DBBFD47702}" srcOrd="10" destOrd="0" presId="urn:microsoft.com/office/officeart/2005/8/layout/list1"/>
    <dgm:cxn modelId="{B4790A50-FBC4-564C-BE84-0609CB390F16}" type="presParOf" srcId="{E61B0D10-997D-644E-B5A7-A41A17E5B15E}" destId="{E7105795-54C0-7542-A48A-E0B9C3F44B26}" srcOrd="11" destOrd="0" presId="urn:microsoft.com/office/officeart/2005/8/layout/list1"/>
    <dgm:cxn modelId="{6595D223-6834-A84D-9C90-30F52FA20083}" type="presParOf" srcId="{E61B0D10-997D-644E-B5A7-A41A17E5B15E}" destId="{88F86509-5992-F04D-B021-7F0A493FC9F6}" srcOrd="12" destOrd="0" presId="urn:microsoft.com/office/officeart/2005/8/layout/list1"/>
    <dgm:cxn modelId="{7EEC7119-52FF-9A48-B710-B7F2FD0B1ACC}" type="presParOf" srcId="{88F86509-5992-F04D-B021-7F0A493FC9F6}" destId="{182DAB5A-B349-6743-804E-AA06038BE7A9}" srcOrd="0" destOrd="0" presId="urn:microsoft.com/office/officeart/2005/8/layout/list1"/>
    <dgm:cxn modelId="{DC2A1643-41DC-A442-A50D-34E64ED59CCE}" type="presParOf" srcId="{88F86509-5992-F04D-B021-7F0A493FC9F6}" destId="{27A9947C-1DCA-FA49-9D24-BD54648E3667}" srcOrd="1" destOrd="0" presId="urn:microsoft.com/office/officeart/2005/8/layout/list1"/>
    <dgm:cxn modelId="{FF0E9DA1-CF95-4C4D-A15E-6F53315FE72E}" type="presParOf" srcId="{E61B0D10-997D-644E-B5A7-A41A17E5B15E}" destId="{D591258D-DA08-8045-A899-64C255E831C5}" srcOrd="13" destOrd="0" presId="urn:microsoft.com/office/officeart/2005/8/layout/list1"/>
    <dgm:cxn modelId="{73CBABAB-8EC0-C34E-98B7-171E7354F97A}" type="presParOf" srcId="{E61B0D10-997D-644E-B5A7-A41A17E5B15E}" destId="{920E666F-6C52-D446-B6EF-78D5DF153604}"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CFC894-DEEC-4884-8003-9FAD3E6307FD}" type="doc">
      <dgm:prSet loTypeId="urn:microsoft.com/office/officeart/2018/5/layout/IconLeafLabelList" loCatId="icon" qsTypeId="urn:microsoft.com/office/officeart/2005/8/quickstyle/simple1" qsCatId="simple" csTypeId="urn:microsoft.com/office/officeart/2018/5/colors/Iconchunking_coloredtext_accent0_3" csCatId="mainScheme" phldr="1"/>
      <dgm:spPr/>
      <dgm:t>
        <a:bodyPr/>
        <a:lstStyle/>
        <a:p>
          <a:endParaRPr lang="en-US"/>
        </a:p>
      </dgm:t>
    </dgm:pt>
    <dgm:pt modelId="{89F72078-7B6C-44CA-A069-CAE8C1BA8409}">
      <dgm:prSet/>
      <dgm:spPr/>
      <dgm:t>
        <a:bodyPr/>
        <a:lstStyle/>
        <a:p>
          <a:pPr>
            <a:defRPr cap="all"/>
          </a:pPr>
          <a:r>
            <a:rPr lang="en-US"/>
            <a:t>College Savings: Start early</a:t>
          </a:r>
        </a:p>
      </dgm:t>
    </dgm:pt>
    <dgm:pt modelId="{28AFF5B4-3A27-48A2-B456-3C788DDB8FE4}" type="parTrans" cxnId="{9F5549FB-B326-4D9C-9465-5086E061899D}">
      <dgm:prSet/>
      <dgm:spPr/>
      <dgm:t>
        <a:bodyPr/>
        <a:lstStyle/>
        <a:p>
          <a:endParaRPr lang="en-US"/>
        </a:p>
      </dgm:t>
    </dgm:pt>
    <dgm:pt modelId="{EA4CBFF8-2569-441B-ABEF-29A0FC4C2822}" type="sibTrans" cxnId="{9F5549FB-B326-4D9C-9465-5086E061899D}">
      <dgm:prSet/>
      <dgm:spPr/>
      <dgm:t>
        <a:bodyPr/>
        <a:lstStyle/>
        <a:p>
          <a:endParaRPr lang="en-US"/>
        </a:p>
      </dgm:t>
    </dgm:pt>
    <dgm:pt modelId="{5CAD350C-03AC-488C-BBE5-24798C02955B}">
      <dgm:prSet/>
      <dgm:spPr/>
      <dgm:t>
        <a:bodyPr/>
        <a:lstStyle/>
        <a:p>
          <a:pPr>
            <a:defRPr cap="all"/>
          </a:pPr>
          <a:r>
            <a:rPr lang="en-US"/>
            <a:t>College Savings Calculator </a:t>
          </a:r>
          <a:r>
            <a:rPr lang="en-US" u="sng">
              <a:hlinkClick xmlns:r="http://schemas.openxmlformats.org/officeDocument/2006/relationships" r:id="rId1"/>
            </a:rPr>
            <a:t>https://www.collegeinvest.org/college-savings-calculator/</a:t>
          </a:r>
          <a:endParaRPr lang="en-US"/>
        </a:p>
      </dgm:t>
    </dgm:pt>
    <dgm:pt modelId="{1BE0BA6C-8F98-4CDC-B8C7-07B32095C417}" type="parTrans" cxnId="{D25E0D4F-272E-4B26-B6AE-DA40CC5DA11F}">
      <dgm:prSet/>
      <dgm:spPr/>
      <dgm:t>
        <a:bodyPr/>
        <a:lstStyle/>
        <a:p>
          <a:endParaRPr lang="en-US"/>
        </a:p>
      </dgm:t>
    </dgm:pt>
    <dgm:pt modelId="{D18A7EFF-0FC6-4D28-9CD3-3AD364C51886}" type="sibTrans" cxnId="{D25E0D4F-272E-4B26-B6AE-DA40CC5DA11F}">
      <dgm:prSet/>
      <dgm:spPr/>
      <dgm:t>
        <a:bodyPr/>
        <a:lstStyle/>
        <a:p>
          <a:endParaRPr lang="en-US"/>
        </a:p>
      </dgm:t>
    </dgm:pt>
    <dgm:pt modelId="{5B88DCD6-1710-4631-B5D1-7316565E29E2}">
      <dgm:prSet/>
      <dgm:spPr/>
      <dgm:t>
        <a:bodyPr/>
        <a:lstStyle/>
        <a:p>
          <a:pPr>
            <a:defRPr cap="all"/>
          </a:pPr>
          <a:r>
            <a:rPr lang="en-US"/>
            <a:t>How much do I need to save right now? </a:t>
          </a:r>
          <a:r>
            <a:rPr lang="en-US" u="sng">
              <a:hlinkClick xmlns:r="http://schemas.openxmlformats.org/officeDocument/2006/relationships" r:id="rId2"/>
            </a:rPr>
            <a:t>https://educationsavings.nga.finra.org/calculator/</a:t>
          </a:r>
          <a:endParaRPr lang="en-US"/>
        </a:p>
      </dgm:t>
    </dgm:pt>
    <dgm:pt modelId="{4DC34D17-E4D2-4EB8-9FCA-0440CD0C2490}" type="parTrans" cxnId="{75B4D31D-410F-4C47-A14E-863C16EC3FCD}">
      <dgm:prSet/>
      <dgm:spPr/>
      <dgm:t>
        <a:bodyPr/>
        <a:lstStyle/>
        <a:p>
          <a:endParaRPr lang="en-US"/>
        </a:p>
      </dgm:t>
    </dgm:pt>
    <dgm:pt modelId="{331D6EDF-6C2D-4741-AD99-29F08CBFEC83}" type="sibTrans" cxnId="{75B4D31D-410F-4C47-A14E-863C16EC3FCD}">
      <dgm:prSet/>
      <dgm:spPr/>
      <dgm:t>
        <a:bodyPr/>
        <a:lstStyle/>
        <a:p>
          <a:endParaRPr lang="en-US"/>
        </a:p>
      </dgm:t>
    </dgm:pt>
    <dgm:pt modelId="{1EA8B872-F9B9-4E42-8AD9-BB4E173DC04C}" type="pres">
      <dgm:prSet presAssocID="{A3CFC894-DEEC-4884-8003-9FAD3E6307FD}" presName="root" presStyleCnt="0">
        <dgm:presLayoutVars>
          <dgm:dir/>
          <dgm:resizeHandles val="exact"/>
        </dgm:presLayoutVars>
      </dgm:prSet>
      <dgm:spPr/>
    </dgm:pt>
    <dgm:pt modelId="{F3BFD515-A3F8-4034-BE33-81FB1190E37A}" type="pres">
      <dgm:prSet presAssocID="{89F72078-7B6C-44CA-A069-CAE8C1BA8409}" presName="compNode" presStyleCnt="0"/>
      <dgm:spPr/>
    </dgm:pt>
    <dgm:pt modelId="{DB842270-1D3D-44A5-ACE2-385293D50A7D}" type="pres">
      <dgm:prSet presAssocID="{89F72078-7B6C-44CA-A069-CAE8C1BA8409}" presName="iconBgRect" presStyleLbl="bgShp" presStyleIdx="0" presStyleCnt="3"/>
      <dgm:spPr>
        <a:prstGeom prst="round2DiagRect">
          <a:avLst>
            <a:gd name="adj1" fmla="val 29727"/>
            <a:gd name="adj2" fmla="val 0"/>
          </a:avLst>
        </a:prstGeom>
      </dgm:spPr>
    </dgm:pt>
    <dgm:pt modelId="{DF880CEF-E9F6-4F4C-9B1A-8FB3AF35194B}" type="pres">
      <dgm:prSet presAssocID="{89F72078-7B6C-44CA-A069-CAE8C1BA8409}" presName="iconRect" presStyleLbl="node1" presStyleIdx="0"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C19CF9A5-C992-4F54-AC14-3825CF4F77DB}" type="pres">
      <dgm:prSet presAssocID="{89F72078-7B6C-44CA-A069-CAE8C1BA8409}" presName="spaceRect" presStyleCnt="0"/>
      <dgm:spPr/>
    </dgm:pt>
    <dgm:pt modelId="{35DB4A81-BBC4-4747-8F95-DA4D29774457}" type="pres">
      <dgm:prSet presAssocID="{89F72078-7B6C-44CA-A069-CAE8C1BA8409}" presName="textRect" presStyleLbl="revTx" presStyleIdx="0" presStyleCnt="3">
        <dgm:presLayoutVars>
          <dgm:chMax val="1"/>
          <dgm:chPref val="1"/>
        </dgm:presLayoutVars>
      </dgm:prSet>
      <dgm:spPr/>
    </dgm:pt>
    <dgm:pt modelId="{D72D6469-A593-4152-9BBA-6EE80D828E18}" type="pres">
      <dgm:prSet presAssocID="{EA4CBFF8-2569-441B-ABEF-29A0FC4C2822}" presName="sibTrans" presStyleCnt="0"/>
      <dgm:spPr/>
    </dgm:pt>
    <dgm:pt modelId="{0138CD6B-138C-42FA-8C00-9620028AB878}" type="pres">
      <dgm:prSet presAssocID="{5CAD350C-03AC-488C-BBE5-24798C02955B}" presName="compNode" presStyleCnt="0"/>
      <dgm:spPr/>
    </dgm:pt>
    <dgm:pt modelId="{75348BB3-9081-4E09-837F-94CA81A4A003}" type="pres">
      <dgm:prSet presAssocID="{5CAD350C-03AC-488C-BBE5-24798C02955B}" presName="iconBgRect" presStyleLbl="bgShp" presStyleIdx="1" presStyleCnt="3"/>
      <dgm:spPr>
        <a:prstGeom prst="round2DiagRect">
          <a:avLst>
            <a:gd name="adj1" fmla="val 29727"/>
            <a:gd name="adj2" fmla="val 0"/>
          </a:avLst>
        </a:prstGeom>
      </dgm:spPr>
    </dgm:pt>
    <dgm:pt modelId="{3AAF9044-DA05-433F-A4C8-F7CF11FFFC1A}" type="pres">
      <dgm:prSet presAssocID="{5CAD350C-03AC-488C-BBE5-24798C02955B}" presName="iconRect" presStyleLbl="node1" presStyleIdx="1"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lculator"/>
        </a:ext>
      </dgm:extLst>
    </dgm:pt>
    <dgm:pt modelId="{30C14453-D420-45B9-9747-2B335507C5D1}" type="pres">
      <dgm:prSet presAssocID="{5CAD350C-03AC-488C-BBE5-24798C02955B}" presName="spaceRect" presStyleCnt="0"/>
      <dgm:spPr/>
    </dgm:pt>
    <dgm:pt modelId="{4579F06A-F9CD-496F-969B-6FA9D34086BD}" type="pres">
      <dgm:prSet presAssocID="{5CAD350C-03AC-488C-BBE5-24798C02955B}" presName="textRect" presStyleLbl="revTx" presStyleIdx="1" presStyleCnt="3">
        <dgm:presLayoutVars>
          <dgm:chMax val="1"/>
          <dgm:chPref val="1"/>
        </dgm:presLayoutVars>
      </dgm:prSet>
      <dgm:spPr/>
    </dgm:pt>
    <dgm:pt modelId="{020F976F-0DF1-4D61-9A83-1FEF2232C759}" type="pres">
      <dgm:prSet presAssocID="{D18A7EFF-0FC6-4D28-9CD3-3AD364C51886}" presName="sibTrans" presStyleCnt="0"/>
      <dgm:spPr/>
    </dgm:pt>
    <dgm:pt modelId="{3865B0F2-9FF9-4939-82F4-873B89E60630}" type="pres">
      <dgm:prSet presAssocID="{5B88DCD6-1710-4631-B5D1-7316565E29E2}" presName="compNode" presStyleCnt="0"/>
      <dgm:spPr/>
    </dgm:pt>
    <dgm:pt modelId="{4978DB3F-460B-478F-9C2B-EBAB50B2430E}" type="pres">
      <dgm:prSet presAssocID="{5B88DCD6-1710-4631-B5D1-7316565E29E2}" presName="iconBgRect" presStyleLbl="bgShp" presStyleIdx="2" presStyleCnt="3"/>
      <dgm:spPr>
        <a:prstGeom prst="round2DiagRect">
          <a:avLst>
            <a:gd name="adj1" fmla="val 29727"/>
            <a:gd name="adj2" fmla="val 0"/>
          </a:avLst>
        </a:prstGeom>
      </dgm:spPr>
    </dgm:pt>
    <dgm:pt modelId="{10C89025-1609-4262-87F9-FD917DDEC0B3}" type="pres">
      <dgm:prSet presAssocID="{5B88DCD6-1710-4631-B5D1-7316565E29E2}" presName="iconRect" presStyleLbl="node1" presStyleIdx="2" presStyleCnt="3"/>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ins"/>
        </a:ext>
      </dgm:extLst>
    </dgm:pt>
    <dgm:pt modelId="{16167EC1-DAA5-4015-B2FC-197A8AD3E63C}" type="pres">
      <dgm:prSet presAssocID="{5B88DCD6-1710-4631-B5D1-7316565E29E2}" presName="spaceRect" presStyleCnt="0"/>
      <dgm:spPr/>
    </dgm:pt>
    <dgm:pt modelId="{A661C415-48C4-4C24-A195-4C7768F80770}" type="pres">
      <dgm:prSet presAssocID="{5B88DCD6-1710-4631-B5D1-7316565E29E2}" presName="textRect" presStyleLbl="revTx" presStyleIdx="2" presStyleCnt="3">
        <dgm:presLayoutVars>
          <dgm:chMax val="1"/>
          <dgm:chPref val="1"/>
        </dgm:presLayoutVars>
      </dgm:prSet>
      <dgm:spPr/>
    </dgm:pt>
  </dgm:ptLst>
  <dgm:cxnLst>
    <dgm:cxn modelId="{75B4D31D-410F-4C47-A14E-863C16EC3FCD}" srcId="{A3CFC894-DEEC-4884-8003-9FAD3E6307FD}" destId="{5B88DCD6-1710-4631-B5D1-7316565E29E2}" srcOrd="2" destOrd="0" parTransId="{4DC34D17-E4D2-4EB8-9FCA-0440CD0C2490}" sibTransId="{331D6EDF-6C2D-4741-AD99-29F08CBFEC83}"/>
    <dgm:cxn modelId="{19F76E1E-9EE5-41C2-A956-45A88040F2FD}" type="presOf" srcId="{5CAD350C-03AC-488C-BBE5-24798C02955B}" destId="{4579F06A-F9CD-496F-969B-6FA9D34086BD}" srcOrd="0" destOrd="0" presId="urn:microsoft.com/office/officeart/2018/5/layout/IconLeafLabelList"/>
    <dgm:cxn modelId="{D25E0D4F-272E-4B26-B6AE-DA40CC5DA11F}" srcId="{A3CFC894-DEEC-4884-8003-9FAD3E6307FD}" destId="{5CAD350C-03AC-488C-BBE5-24798C02955B}" srcOrd="1" destOrd="0" parTransId="{1BE0BA6C-8F98-4CDC-B8C7-07B32095C417}" sibTransId="{D18A7EFF-0FC6-4D28-9CD3-3AD364C51886}"/>
    <dgm:cxn modelId="{06EA587D-A29B-4C1B-9F35-E845EEE57E6E}" type="presOf" srcId="{89F72078-7B6C-44CA-A069-CAE8C1BA8409}" destId="{35DB4A81-BBC4-4747-8F95-DA4D29774457}" srcOrd="0" destOrd="0" presId="urn:microsoft.com/office/officeart/2018/5/layout/IconLeafLabelList"/>
    <dgm:cxn modelId="{A36B0A91-95D8-47CB-977A-6ECC221908D8}" type="presOf" srcId="{A3CFC894-DEEC-4884-8003-9FAD3E6307FD}" destId="{1EA8B872-F9B9-4E42-8AD9-BB4E173DC04C}" srcOrd="0" destOrd="0" presId="urn:microsoft.com/office/officeart/2018/5/layout/IconLeafLabelList"/>
    <dgm:cxn modelId="{1A3781C2-3F0F-48D5-8924-FA919E55EB23}" type="presOf" srcId="{5B88DCD6-1710-4631-B5D1-7316565E29E2}" destId="{A661C415-48C4-4C24-A195-4C7768F80770}" srcOrd="0" destOrd="0" presId="urn:microsoft.com/office/officeart/2018/5/layout/IconLeafLabelList"/>
    <dgm:cxn modelId="{9F5549FB-B326-4D9C-9465-5086E061899D}" srcId="{A3CFC894-DEEC-4884-8003-9FAD3E6307FD}" destId="{89F72078-7B6C-44CA-A069-CAE8C1BA8409}" srcOrd="0" destOrd="0" parTransId="{28AFF5B4-3A27-48A2-B456-3C788DDB8FE4}" sibTransId="{EA4CBFF8-2569-441B-ABEF-29A0FC4C2822}"/>
    <dgm:cxn modelId="{3D515B4A-E7DC-4771-830F-9D5DE05D355C}" type="presParOf" srcId="{1EA8B872-F9B9-4E42-8AD9-BB4E173DC04C}" destId="{F3BFD515-A3F8-4034-BE33-81FB1190E37A}" srcOrd="0" destOrd="0" presId="urn:microsoft.com/office/officeart/2018/5/layout/IconLeafLabelList"/>
    <dgm:cxn modelId="{8B7DEE28-BAD8-4955-BFBE-01C590317979}" type="presParOf" srcId="{F3BFD515-A3F8-4034-BE33-81FB1190E37A}" destId="{DB842270-1D3D-44A5-ACE2-385293D50A7D}" srcOrd="0" destOrd="0" presId="urn:microsoft.com/office/officeart/2018/5/layout/IconLeafLabelList"/>
    <dgm:cxn modelId="{75269C3B-B181-442B-9E69-C668D9C271E3}" type="presParOf" srcId="{F3BFD515-A3F8-4034-BE33-81FB1190E37A}" destId="{DF880CEF-E9F6-4F4C-9B1A-8FB3AF35194B}" srcOrd="1" destOrd="0" presId="urn:microsoft.com/office/officeart/2018/5/layout/IconLeafLabelList"/>
    <dgm:cxn modelId="{F289BDC7-ADA6-443B-9005-F50ECE4104FF}" type="presParOf" srcId="{F3BFD515-A3F8-4034-BE33-81FB1190E37A}" destId="{C19CF9A5-C992-4F54-AC14-3825CF4F77DB}" srcOrd="2" destOrd="0" presId="urn:microsoft.com/office/officeart/2018/5/layout/IconLeafLabelList"/>
    <dgm:cxn modelId="{BCFB5B4E-C595-496F-BF87-080619585C6C}" type="presParOf" srcId="{F3BFD515-A3F8-4034-BE33-81FB1190E37A}" destId="{35DB4A81-BBC4-4747-8F95-DA4D29774457}" srcOrd="3" destOrd="0" presId="urn:microsoft.com/office/officeart/2018/5/layout/IconLeafLabelList"/>
    <dgm:cxn modelId="{1373FCFD-1A81-4EE0-AC40-F6A0E61CDF3F}" type="presParOf" srcId="{1EA8B872-F9B9-4E42-8AD9-BB4E173DC04C}" destId="{D72D6469-A593-4152-9BBA-6EE80D828E18}" srcOrd="1" destOrd="0" presId="urn:microsoft.com/office/officeart/2018/5/layout/IconLeafLabelList"/>
    <dgm:cxn modelId="{703ABA69-B2CD-4B69-87AC-F9DF1AC7F701}" type="presParOf" srcId="{1EA8B872-F9B9-4E42-8AD9-BB4E173DC04C}" destId="{0138CD6B-138C-42FA-8C00-9620028AB878}" srcOrd="2" destOrd="0" presId="urn:microsoft.com/office/officeart/2018/5/layout/IconLeafLabelList"/>
    <dgm:cxn modelId="{2F5F5905-AD9E-4B39-9929-64050259A319}" type="presParOf" srcId="{0138CD6B-138C-42FA-8C00-9620028AB878}" destId="{75348BB3-9081-4E09-837F-94CA81A4A003}" srcOrd="0" destOrd="0" presId="urn:microsoft.com/office/officeart/2018/5/layout/IconLeafLabelList"/>
    <dgm:cxn modelId="{B1E4D8D1-3798-4360-94E3-2E7806D6D420}" type="presParOf" srcId="{0138CD6B-138C-42FA-8C00-9620028AB878}" destId="{3AAF9044-DA05-433F-A4C8-F7CF11FFFC1A}" srcOrd="1" destOrd="0" presId="urn:microsoft.com/office/officeart/2018/5/layout/IconLeafLabelList"/>
    <dgm:cxn modelId="{529D18BD-76F9-460D-B7EE-06051A35E8F6}" type="presParOf" srcId="{0138CD6B-138C-42FA-8C00-9620028AB878}" destId="{30C14453-D420-45B9-9747-2B335507C5D1}" srcOrd="2" destOrd="0" presId="urn:microsoft.com/office/officeart/2018/5/layout/IconLeafLabelList"/>
    <dgm:cxn modelId="{FF11E2D1-3A40-4FFA-B2AC-66CDA5413D0A}" type="presParOf" srcId="{0138CD6B-138C-42FA-8C00-9620028AB878}" destId="{4579F06A-F9CD-496F-969B-6FA9D34086BD}" srcOrd="3" destOrd="0" presId="urn:microsoft.com/office/officeart/2018/5/layout/IconLeafLabelList"/>
    <dgm:cxn modelId="{93981CF3-F97F-4618-A274-B23007DDB7A3}" type="presParOf" srcId="{1EA8B872-F9B9-4E42-8AD9-BB4E173DC04C}" destId="{020F976F-0DF1-4D61-9A83-1FEF2232C759}" srcOrd="3" destOrd="0" presId="urn:microsoft.com/office/officeart/2018/5/layout/IconLeafLabelList"/>
    <dgm:cxn modelId="{4D08BC48-C81C-43E2-A9D8-FCC8BB23D035}" type="presParOf" srcId="{1EA8B872-F9B9-4E42-8AD9-BB4E173DC04C}" destId="{3865B0F2-9FF9-4939-82F4-873B89E60630}" srcOrd="4" destOrd="0" presId="urn:microsoft.com/office/officeart/2018/5/layout/IconLeafLabelList"/>
    <dgm:cxn modelId="{C89C0C33-DE16-42EC-914D-309F87A2FD1C}" type="presParOf" srcId="{3865B0F2-9FF9-4939-82F4-873B89E60630}" destId="{4978DB3F-460B-478F-9C2B-EBAB50B2430E}" srcOrd="0" destOrd="0" presId="urn:microsoft.com/office/officeart/2018/5/layout/IconLeafLabelList"/>
    <dgm:cxn modelId="{08740F40-FFB8-410B-BBB8-CB5305D10B2F}" type="presParOf" srcId="{3865B0F2-9FF9-4939-82F4-873B89E60630}" destId="{10C89025-1609-4262-87F9-FD917DDEC0B3}" srcOrd="1" destOrd="0" presId="urn:microsoft.com/office/officeart/2018/5/layout/IconLeafLabelList"/>
    <dgm:cxn modelId="{E7515669-4A41-4909-B2B8-2FCBD1F05369}" type="presParOf" srcId="{3865B0F2-9FF9-4939-82F4-873B89E60630}" destId="{16167EC1-DAA5-4015-B2FC-197A8AD3E63C}" srcOrd="2" destOrd="0" presId="urn:microsoft.com/office/officeart/2018/5/layout/IconLeafLabelList"/>
    <dgm:cxn modelId="{3F13751E-5A8E-487A-ACF9-A7C04CBA67B6}" type="presParOf" srcId="{3865B0F2-9FF9-4939-82F4-873B89E60630}" destId="{A661C415-48C4-4C24-A195-4C7768F80770}"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A1BBB6-8061-4F7F-9757-32EAB6119DC3}"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9329F050-DF8C-480B-BAE8-2B8901ED9B1E}">
      <dgm:prSet/>
      <dgm:spPr/>
      <dgm:t>
        <a:bodyPr/>
        <a:lstStyle/>
        <a:p>
          <a:r>
            <a:rPr lang="en-US" b="1"/>
            <a:t>A. Emergency Fund</a:t>
          </a:r>
          <a:endParaRPr lang="en-US"/>
        </a:p>
      </dgm:t>
    </dgm:pt>
    <dgm:pt modelId="{0EB1235B-5815-4E28-96B3-B385E6EAEF2B}" type="parTrans" cxnId="{39569675-2854-4912-9B45-923121291F87}">
      <dgm:prSet/>
      <dgm:spPr/>
      <dgm:t>
        <a:bodyPr/>
        <a:lstStyle/>
        <a:p>
          <a:endParaRPr lang="en-US"/>
        </a:p>
      </dgm:t>
    </dgm:pt>
    <dgm:pt modelId="{3358B71A-CE6F-4945-B66E-16248106C7CE}" type="sibTrans" cxnId="{39569675-2854-4912-9B45-923121291F87}">
      <dgm:prSet/>
      <dgm:spPr/>
      <dgm:t>
        <a:bodyPr/>
        <a:lstStyle/>
        <a:p>
          <a:endParaRPr lang="en-US"/>
        </a:p>
      </dgm:t>
    </dgm:pt>
    <dgm:pt modelId="{B9B86F52-E6FF-4B5B-886B-84ED35936191}">
      <dgm:prSet/>
      <dgm:spPr/>
      <dgm:t>
        <a:bodyPr/>
        <a:lstStyle/>
        <a:p>
          <a:r>
            <a:rPr lang="en-US" b="1"/>
            <a:t>B. Monitor Credit Regularly</a:t>
          </a:r>
          <a:endParaRPr lang="en-US"/>
        </a:p>
      </dgm:t>
    </dgm:pt>
    <dgm:pt modelId="{324B6FCB-87D5-4584-BA2C-092AF465EBE1}" type="parTrans" cxnId="{89292DF0-63E0-4C25-B71E-87937FE78A0C}">
      <dgm:prSet/>
      <dgm:spPr/>
      <dgm:t>
        <a:bodyPr/>
        <a:lstStyle/>
        <a:p>
          <a:endParaRPr lang="en-US"/>
        </a:p>
      </dgm:t>
    </dgm:pt>
    <dgm:pt modelId="{4D1C6FC7-6C80-443B-A889-1F7370892632}" type="sibTrans" cxnId="{89292DF0-63E0-4C25-B71E-87937FE78A0C}">
      <dgm:prSet/>
      <dgm:spPr/>
      <dgm:t>
        <a:bodyPr/>
        <a:lstStyle/>
        <a:p>
          <a:endParaRPr lang="en-US"/>
        </a:p>
      </dgm:t>
    </dgm:pt>
    <dgm:pt modelId="{0FB2837E-5296-4AD2-A6B5-62D13024C1C9}">
      <dgm:prSet/>
      <dgm:spPr/>
      <dgm:t>
        <a:bodyPr/>
        <a:lstStyle/>
        <a:p>
          <a:r>
            <a:rPr lang="en-US" b="1"/>
            <a:t>C. Maintain Adequate Insurance</a:t>
          </a:r>
          <a:endParaRPr lang="en-US"/>
        </a:p>
      </dgm:t>
    </dgm:pt>
    <dgm:pt modelId="{45FCEC50-440C-4F51-B1B5-6C06F56A7166}" type="parTrans" cxnId="{9FAF3E09-BCD5-43AA-AB1C-37D73BC39BFC}">
      <dgm:prSet/>
      <dgm:spPr/>
      <dgm:t>
        <a:bodyPr/>
        <a:lstStyle/>
        <a:p>
          <a:endParaRPr lang="en-US"/>
        </a:p>
      </dgm:t>
    </dgm:pt>
    <dgm:pt modelId="{6F6A69ED-2A1D-4747-9A85-6BACE71AFA0A}" type="sibTrans" cxnId="{9FAF3E09-BCD5-43AA-AB1C-37D73BC39BFC}">
      <dgm:prSet/>
      <dgm:spPr/>
      <dgm:t>
        <a:bodyPr/>
        <a:lstStyle/>
        <a:p>
          <a:endParaRPr lang="en-US"/>
        </a:p>
      </dgm:t>
    </dgm:pt>
    <dgm:pt modelId="{20F76A06-6551-4541-A06C-A46BDFA7B358}">
      <dgm:prSet/>
      <dgm:spPr/>
      <dgm:t>
        <a:bodyPr/>
        <a:lstStyle/>
        <a:p>
          <a:r>
            <a:rPr lang="en-US" b="1"/>
            <a:t>D. Estate Planning</a:t>
          </a:r>
          <a:endParaRPr lang="en-US"/>
        </a:p>
      </dgm:t>
    </dgm:pt>
    <dgm:pt modelId="{8C65A505-9A87-41D3-A208-FFCE56218D1F}" type="parTrans" cxnId="{BDFEE4A0-020A-4675-9F04-8B4F0B21C2DF}">
      <dgm:prSet/>
      <dgm:spPr/>
      <dgm:t>
        <a:bodyPr/>
        <a:lstStyle/>
        <a:p>
          <a:endParaRPr lang="en-US"/>
        </a:p>
      </dgm:t>
    </dgm:pt>
    <dgm:pt modelId="{0A790EED-C76B-430D-99F2-54D447C548C3}" type="sibTrans" cxnId="{BDFEE4A0-020A-4675-9F04-8B4F0B21C2DF}">
      <dgm:prSet/>
      <dgm:spPr/>
      <dgm:t>
        <a:bodyPr/>
        <a:lstStyle/>
        <a:p>
          <a:endParaRPr lang="en-US"/>
        </a:p>
      </dgm:t>
    </dgm:pt>
    <dgm:pt modelId="{EFCF6718-E048-4618-8E0C-40AB6A81A71C}">
      <dgm:prSet/>
      <dgm:spPr/>
      <dgm:t>
        <a:bodyPr/>
        <a:lstStyle/>
        <a:p>
          <a:r>
            <a:rPr lang="en-US"/>
            <a:t>Will, trust, beneficiary protections</a:t>
          </a:r>
        </a:p>
      </dgm:t>
    </dgm:pt>
    <dgm:pt modelId="{B4CF02D1-D465-4C51-AF11-8AA75CCC7B75}" type="parTrans" cxnId="{F415885E-D865-4FCD-8C9E-038C28F01665}">
      <dgm:prSet/>
      <dgm:spPr/>
      <dgm:t>
        <a:bodyPr/>
        <a:lstStyle/>
        <a:p>
          <a:endParaRPr lang="en-US"/>
        </a:p>
      </dgm:t>
    </dgm:pt>
    <dgm:pt modelId="{9D928BC6-AF38-4F45-96AD-FF09222678BF}" type="sibTrans" cxnId="{F415885E-D865-4FCD-8C9E-038C28F01665}">
      <dgm:prSet/>
      <dgm:spPr/>
      <dgm:t>
        <a:bodyPr/>
        <a:lstStyle/>
        <a:p>
          <a:endParaRPr lang="en-US"/>
        </a:p>
      </dgm:t>
    </dgm:pt>
    <dgm:pt modelId="{986BDB40-EDE4-2941-AA07-CB38C824D221}" type="pres">
      <dgm:prSet presAssocID="{D3A1BBB6-8061-4F7F-9757-32EAB6119DC3}" presName="outerComposite" presStyleCnt="0">
        <dgm:presLayoutVars>
          <dgm:chMax val="5"/>
          <dgm:dir/>
          <dgm:resizeHandles val="exact"/>
        </dgm:presLayoutVars>
      </dgm:prSet>
      <dgm:spPr/>
    </dgm:pt>
    <dgm:pt modelId="{2DDF1D5B-4659-0E43-B6A7-E11FDACB32A4}" type="pres">
      <dgm:prSet presAssocID="{D3A1BBB6-8061-4F7F-9757-32EAB6119DC3}" presName="dummyMaxCanvas" presStyleCnt="0">
        <dgm:presLayoutVars/>
      </dgm:prSet>
      <dgm:spPr/>
    </dgm:pt>
    <dgm:pt modelId="{DF024BDD-AE48-0747-AC94-42CC1DCD9965}" type="pres">
      <dgm:prSet presAssocID="{D3A1BBB6-8061-4F7F-9757-32EAB6119DC3}" presName="FourNodes_1" presStyleLbl="node1" presStyleIdx="0" presStyleCnt="4">
        <dgm:presLayoutVars>
          <dgm:bulletEnabled val="1"/>
        </dgm:presLayoutVars>
      </dgm:prSet>
      <dgm:spPr/>
    </dgm:pt>
    <dgm:pt modelId="{8B53A99E-EB2D-124D-9BB1-5BDAD9454157}" type="pres">
      <dgm:prSet presAssocID="{D3A1BBB6-8061-4F7F-9757-32EAB6119DC3}" presName="FourNodes_2" presStyleLbl="node1" presStyleIdx="1" presStyleCnt="4">
        <dgm:presLayoutVars>
          <dgm:bulletEnabled val="1"/>
        </dgm:presLayoutVars>
      </dgm:prSet>
      <dgm:spPr/>
    </dgm:pt>
    <dgm:pt modelId="{8B91C775-59B5-2A4D-A2E3-644C3A05FFAC}" type="pres">
      <dgm:prSet presAssocID="{D3A1BBB6-8061-4F7F-9757-32EAB6119DC3}" presName="FourNodes_3" presStyleLbl="node1" presStyleIdx="2" presStyleCnt="4">
        <dgm:presLayoutVars>
          <dgm:bulletEnabled val="1"/>
        </dgm:presLayoutVars>
      </dgm:prSet>
      <dgm:spPr/>
    </dgm:pt>
    <dgm:pt modelId="{9257C731-CFA0-114C-9DBB-59601E83BD2A}" type="pres">
      <dgm:prSet presAssocID="{D3A1BBB6-8061-4F7F-9757-32EAB6119DC3}" presName="FourNodes_4" presStyleLbl="node1" presStyleIdx="3" presStyleCnt="4">
        <dgm:presLayoutVars>
          <dgm:bulletEnabled val="1"/>
        </dgm:presLayoutVars>
      </dgm:prSet>
      <dgm:spPr/>
    </dgm:pt>
    <dgm:pt modelId="{25129260-0E50-C244-B10E-A96504C5323A}" type="pres">
      <dgm:prSet presAssocID="{D3A1BBB6-8061-4F7F-9757-32EAB6119DC3}" presName="FourConn_1-2" presStyleLbl="fgAccFollowNode1" presStyleIdx="0" presStyleCnt="3">
        <dgm:presLayoutVars>
          <dgm:bulletEnabled val="1"/>
        </dgm:presLayoutVars>
      </dgm:prSet>
      <dgm:spPr/>
    </dgm:pt>
    <dgm:pt modelId="{21821C11-A6D5-634C-93B1-186D370F0D14}" type="pres">
      <dgm:prSet presAssocID="{D3A1BBB6-8061-4F7F-9757-32EAB6119DC3}" presName="FourConn_2-3" presStyleLbl="fgAccFollowNode1" presStyleIdx="1" presStyleCnt="3">
        <dgm:presLayoutVars>
          <dgm:bulletEnabled val="1"/>
        </dgm:presLayoutVars>
      </dgm:prSet>
      <dgm:spPr/>
    </dgm:pt>
    <dgm:pt modelId="{D8C47327-3F08-F749-A106-9A49EDBFD4F7}" type="pres">
      <dgm:prSet presAssocID="{D3A1BBB6-8061-4F7F-9757-32EAB6119DC3}" presName="FourConn_3-4" presStyleLbl="fgAccFollowNode1" presStyleIdx="2" presStyleCnt="3">
        <dgm:presLayoutVars>
          <dgm:bulletEnabled val="1"/>
        </dgm:presLayoutVars>
      </dgm:prSet>
      <dgm:spPr/>
    </dgm:pt>
    <dgm:pt modelId="{66E3CB9D-3BA2-8643-B69F-43EACAF1FD11}" type="pres">
      <dgm:prSet presAssocID="{D3A1BBB6-8061-4F7F-9757-32EAB6119DC3}" presName="FourNodes_1_text" presStyleLbl="node1" presStyleIdx="3" presStyleCnt="4">
        <dgm:presLayoutVars>
          <dgm:bulletEnabled val="1"/>
        </dgm:presLayoutVars>
      </dgm:prSet>
      <dgm:spPr/>
    </dgm:pt>
    <dgm:pt modelId="{033B191F-EBFE-A841-A92B-B7F7D2951A8D}" type="pres">
      <dgm:prSet presAssocID="{D3A1BBB6-8061-4F7F-9757-32EAB6119DC3}" presName="FourNodes_2_text" presStyleLbl="node1" presStyleIdx="3" presStyleCnt="4">
        <dgm:presLayoutVars>
          <dgm:bulletEnabled val="1"/>
        </dgm:presLayoutVars>
      </dgm:prSet>
      <dgm:spPr/>
    </dgm:pt>
    <dgm:pt modelId="{8BC4FD63-7C47-F843-BBCC-AF711B4C1347}" type="pres">
      <dgm:prSet presAssocID="{D3A1BBB6-8061-4F7F-9757-32EAB6119DC3}" presName="FourNodes_3_text" presStyleLbl="node1" presStyleIdx="3" presStyleCnt="4">
        <dgm:presLayoutVars>
          <dgm:bulletEnabled val="1"/>
        </dgm:presLayoutVars>
      </dgm:prSet>
      <dgm:spPr/>
    </dgm:pt>
    <dgm:pt modelId="{F2FE6B0F-7041-EF47-A668-028CD68507D7}" type="pres">
      <dgm:prSet presAssocID="{D3A1BBB6-8061-4F7F-9757-32EAB6119DC3}" presName="FourNodes_4_text" presStyleLbl="node1" presStyleIdx="3" presStyleCnt="4">
        <dgm:presLayoutVars>
          <dgm:bulletEnabled val="1"/>
        </dgm:presLayoutVars>
      </dgm:prSet>
      <dgm:spPr/>
    </dgm:pt>
  </dgm:ptLst>
  <dgm:cxnLst>
    <dgm:cxn modelId="{9FAF3E09-BCD5-43AA-AB1C-37D73BC39BFC}" srcId="{D3A1BBB6-8061-4F7F-9757-32EAB6119DC3}" destId="{0FB2837E-5296-4AD2-A6B5-62D13024C1C9}" srcOrd="2" destOrd="0" parTransId="{45FCEC50-440C-4F51-B1B5-6C06F56A7166}" sibTransId="{6F6A69ED-2A1D-4747-9A85-6BACE71AFA0A}"/>
    <dgm:cxn modelId="{E59CAB1C-25D2-8B4A-AEEA-AD839BF9E1F7}" type="presOf" srcId="{20F76A06-6551-4541-A06C-A46BDFA7B358}" destId="{F2FE6B0F-7041-EF47-A668-028CD68507D7}" srcOrd="1" destOrd="0" presId="urn:microsoft.com/office/officeart/2005/8/layout/vProcess5"/>
    <dgm:cxn modelId="{1B4B9D46-6F67-DF41-9603-5E4BCD5413D5}" type="presOf" srcId="{B9B86F52-E6FF-4B5B-886B-84ED35936191}" destId="{033B191F-EBFE-A841-A92B-B7F7D2951A8D}" srcOrd="1" destOrd="0" presId="urn:microsoft.com/office/officeart/2005/8/layout/vProcess5"/>
    <dgm:cxn modelId="{B884304B-0F3C-B143-A7F5-57160EE07BD0}" type="presOf" srcId="{EFCF6718-E048-4618-8E0C-40AB6A81A71C}" destId="{9257C731-CFA0-114C-9DBB-59601E83BD2A}" srcOrd="0" destOrd="1" presId="urn:microsoft.com/office/officeart/2005/8/layout/vProcess5"/>
    <dgm:cxn modelId="{21910855-5671-4E44-9E08-8F0C030BF40C}" type="presOf" srcId="{0FB2837E-5296-4AD2-A6B5-62D13024C1C9}" destId="{8BC4FD63-7C47-F843-BBCC-AF711B4C1347}" srcOrd="1" destOrd="0" presId="urn:microsoft.com/office/officeart/2005/8/layout/vProcess5"/>
    <dgm:cxn modelId="{F415885E-D865-4FCD-8C9E-038C28F01665}" srcId="{20F76A06-6551-4541-A06C-A46BDFA7B358}" destId="{EFCF6718-E048-4618-8E0C-40AB6A81A71C}" srcOrd="0" destOrd="0" parTransId="{B4CF02D1-D465-4C51-AF11-8AA75CCC7B75}" sibTransId="{9D928BC6-AF38-4F45-96AD-FF09222678BF}"/>
    <dgm:cxn modelId="{63650367-F9B7-364A-BD88-92EFD724C37D}" type="presOf" srcId="{9329F050-DF8C-480B-BAE8-2B8901ED9B1E}" destId="{66E3CB9D-3BA2-8643-B69F-43EACAF1FD11}" srcOrd="1" destOrd="0" presId="urn:microsoft.com/office/officeart/2005/8/layout/vProcess5"/>
    <dgm:cxn modelId="{CF1A6F74-99CF-BB47-AB7A-AE8E710AC309}" type="presOf" srcId="{D3A1BBB6-8061-4F7F-9757-32EAB6119DC3}" destId="{986BDB40-EDE4-2941-AA07-CB38C824D221}" srcOrd="0" destOrd="0" presId="urn:microsoft.com/office/officeart/2005/8/layout/vProcess5"/>
    <dgm:cxn modelId="{39569675-2854-4912-9B45-923121291F87}" srcId="{D3A1BBB6-8061-4F7F-9757-32EAB6119DC3}" destId="{9329F050-DF8C-480B-BAE8-2B8901ED9B1E}" srcOrd="0" destOrd="0" parTransId="{0EB1235B-5815-4E28-96B3-B385E6EAEF2B}" sibTransId="{3358B71A-CE6F-4945-B66E-16248106C7CE}"/>
    <dgm:cxn modelId="{0F661983-E5CC-6541-9C4F-AE8449622C4C}" type="presOf" srcId="{9329F050-DF8C-480B-BAE8-2B8901ED9B1E}" destId="{DF024BDD-AE48-0747-AC94-42CC1DCD9965}" srcOrd="0" destOrd="0" presId="urn:microsoft.com/office/officeart/2005/8/layout/vProcess5"/>
    <dgm:cxn modelId="{1F0CBF97-B451-164B-BD97-C552C0EA3FE1}" type="presOf" srcId="{4D1C6FC7-6C80-443B-A889-1F7370892632}" destId="{21821C11-A6D5-634C-93B1-186D370F0D14}" srcOrd="0" destOrd="0" presId="urn:microsoft.com/office/officeart/2005/8/layout/vProcess5"/>
    <dgm:cxn modelId="{BDFEE4A0-020A-4675-9F04-8B4F0B21C2DF}" srcId="{D3A1BBB6-8061-4F7F-9757-32EAB6119DC3}" destId="{20F76A06-6551-4541-A06C-A46BDFA7B358}" srcOrd="3" destOrd="0" parTransId="{8C65A505-9A87-41D3-A208-FFCE56218D1F}" sibTransId="{0A790EED-C76B-430D-99F2-54D447C548C3}"/>
    <dgm:cxn modelId="{0FD3F1AB-EC31-FD4D-9D00-48E9FC45CF00}" type="presOf" srcId="{B9B86F52-E6FF-4B5B-886B-84ED35936191}" destId="{8B53A99E-EB2D-124D-9BB1-5BDAD9454157}" srcOrd="0" destOrd="0" presId="urn:microsoft.com/office/officeart/2005/8/layout/vProcess5"/>
    <dgm:cxn modelId="{2F1528B4-0EB6-FC42-8B9A-E8F775CBC574}" type="presOf" srcId="{0FB2837E-5296-4AD2-A6B5-62D13024C1C9}" destId="{8B91C775-59B5-2A4D-A2E3-644C3A05FFAC}" srcOrd="0" destOrd="0" presId="urn:microsoft.com/office/officeart/2005/8/layout/vProcess5"/>
    <dgm:cxn modelId="{964B45B7-B056-4E4A-9E97-056D77B95C93}" type="presOf" srcId="{20F76A06-6551-4541-A06C-A46BDFA7B358}" destId="{9257C731-CFA0-114C-9DBB-59601E83BD2A}" srcOrd="0" destOrd="0" presId="urn:microsoft.com/office/officeart/2005/8/layout/vProcess5"/>
    <dgm:cxn modelId="{AAE35ECF-1246-7543-9FEA-C256E3E7F8BF}" type="presOf" srcId="{EFCF6718-E048-4618-8E0C-40AB6A81A71C}" destId="{F2FE6B0F-7041-EF47-A668-028CD68507D7}" srcOrd="1" destOrd="1" presId="urn:microsoft.com/office/officeart/2005/8/layout/vProcess5"/>
    <dgm:cxn modelId="{523C3CD0-05D1-454B-BFF1-BAC4D6024764}" type="presOf" srcId="{6F6A69ED-2A1D-4747-9A85-6BACE71AFA0A}" destId="{D8C47327-3F08-F749-A106-9A49EDBFD4F7}" srcOrd="0" destOrd="0" presId="urn:microsoft.com/office/officeart/2005/8/layout/vProcess5"/>
    <dgm:cxn modelId="{F5DAD0DE-0932-074A-B760-8B2F0FCA3EE4}" type="presOf" srcId="{3358B71A-CE6F-4945-B66E-16248106C7CE}" destId="{25129260-0E50-C244-B10E-A96504C5323A}" srcOrd="0" destOrd="0" presId="urn:microsoft.com/office/officeart/2005/8/layout/vProcess5"/>
    <dgm:cxn modelId="{89292DF0-63E0-4C25-B71E-87937FE78A0C}" srcId="{D3A1BBB6-8061-4F7F-9757-32EAB6119DC3}" destId="{B9B86F52-E6FF-4B5B-886B-84ED35936191}" srcOrd="1" destOrd="0" parTransId="{324B6FCB-87D5-4584-BA2C-092AF465EBE1}" sibTransId="{4D1C6FC7-6C80-443B-A889-1F7370892632}"/>
    <dgm:cxn modelId="{80DB77CE-EC86-0B49-8438-42214688C4A7}" type="presParOf" srcId="{986BDB40-EDE4-2941-AA07-CB38C824D221}" destId="{2DDF1D5B-4659-0E43-B6A7-E11FDACB32A4}" srcOrd="0" destOrd="0" presId="urn:microsoft.com/office/officeart/2005/8/layout/vProcess5"/>
    <dgm:cxn modelId="{5B50CA30-A4C3-E641-86D9-A43C66A923DE}" type="presParOf" srcId="{986BDB40-EDE4-2941-AA07-CB38C824D221}" destId="{DF024BDD-AE48-0747-AC94-42CC1DCD9965}" srcOrd="1" destOrd="0" presId="urn:microsoft.com/office/officeart/2005/8/layout/vProcess5"/>
    <dgm:cxn modelId="{FAEC04CB-58FB-1F43-B9FD-D93B8DB7962B}" type="presParOf" srcId="{986BDB40-EDE4-2941-AA07-CB38C824D221}" destId="{8B53A99E-EB2D-124D-9BB1-5BDAD9454157}" srcOrd="2" destOrd="0" presId="urn:microsoft.com/office/officeart/2005/8/layout/vProcess5"/>
    <dgm:cxn modelId="{F238D751-1260-494C-945E-FE95DD88BB7F}" type="presParOf" srcId="{986BDB40-EDE4-2941-AA07-CB38C824D221}" destId="{8B91C775-59B5-2A4D-A2E3-644C3A05FFAC}" srcOrd="3" destOrd="0" presId="urn:microsoft.com/office/officeart/2005/8/layout/vProcess5"/>
    <dgm:cxn modelId="{F751E7AB-1308-D549-9663-36F1037BC9B7}" type="presParOf" srcId="{986BDB40-EDE4-2941-AA07-CB38C824D221}" destId="{9257C731-CFA0-114C-9DBB-59601E83BD2A}" srcOrd="4" destOrd="0" presId="urn:microsoft.com/office/officeart/2005/8/layout/vProcess5"/>
    <dgm:cxn modelId="{5EBE7583-48FB-7649-821E-7D543D5D7CC6}" type="presParOf" srcId="{986BDB40-EDE4-2941-AA07-CB38C824D221}" destId="{25129260-0E50-C244-B10E-A96504C5323A}" srcOrd="5" destOrd="0" presId="urn:microsoft.com/office/officeart/2005/8/layout/vProcess5"/>
    <dgm:cxn modelId="{3CC030BC-45ED-F04C-BD3F-4A0A21005443}" type="presParOf" srcId="{986BDB40-EDE4-2941-AA07-CB38C824D221}" destId="{21821C11-A6D5-634C-93B1-186D370F0D14}" srcOrd="6" destOrd="0" presId="urn:microsoft.com/office/officeart/2005/8/layout/vProcess5"/>
    <dgm:cxn modelId="{9212616C-2374-AB44-8CC2-76028EB3DE14}" type="presParOf" srcId="{986BDB40-EDE4-2941-AA07-CB38C824D221}" destId="{D8C47327-3F08-F749-A106-9A49EDBFD4F7}" srcOrd="7" destOrd="0" presId="urn:microsoft.com/office/officeart/2005/8/layout/vProcess5"/>
    <dgm:cxn modelId="{44098451-CF4C-A34D-BCD9-29ACBAF706B5}" type="presParOf" srcId="{986BDB40-EDE4-2941-AA07-CB38C824D221}" destId="{66E3CB9D-3BA2-8643-B69F-43EACAF1FD11}" srcOrd="8" destOrd="0" presId="urn:microsoft.com/office/officeart/2005/8/layout/vProcess5"/>
    <dgm:cxn modelId="{01120EF6-EFAE-5D48-B219-5EE7C84D8D35}" type="presParOf" srcId="{986BDB40-EDE4-2941-AA07-CB38C824D221}" destId="{033B191F-EBFE-A841-A92B-B7F7D2951A8D}" srcOrd="9" destOrd="0" presId="urn:microsoft.com/office/officeart/2005/8/layout/vProcess5"/>
    <dgm:cxn modelId="{9B0A0266-3748-4C46-A4FA-BF700438E7F3}" type="presParOf" srcId="{986BDB40-EDE4-2941-AA07-CB38C824D221}" destId="{8BC4FD63-7C47-F843-BBCC-AF711B4C1347}" srcOrd="10" destOrd="0" presId="urn:microsoft.com/office/officeart/2005/8/layout/vProcess5"/>
    <dgm:cxn modelId="{EEEDDC8F-64C0-1846-A96A-A493AD314BFB}" type="presParOf" srcId="{986BDB40-EDE4-2941-AA07-CB38C824D221}" destId="{F2FE6B0F-7041-EF47-A668-028CD68507D7}"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B8A86F-877B-4539-960F-CB83EE0E951E}" type="doc">
      <dgm:prSet loTypeId="urn:microsoft.com/office/officeart/2018/5/layout/CenteredIconLabelDescriptionList" loCatId="icon" qsTypeId="urn:microsoft.com/office/officeart/2005/8/quickstyle/simple1" qsCatId="simple" csTypeId="urn:microsoft.com/office/officeart/2005/8/colors/colorful5" csCatId="colorful" phldr="1"/>
      <dgm:spPr/>
      <dgm:t>
        <a:bodyPr/>
        <a:lstStyle/>
        <a:p>
          <a:endParaRPr lang="en-US"/>
        </a:p>
      </dgm:t>
    </dgm:pt>
    <dgm:pt modelId="{7E7BEF87-4F16-4D93-9D0A-8D8EBE5E0C65}">
      <dgm:prSet/>
      <dgm:spPr/>
      <dgm:t>
        <a:bodyPr/>
        <a:lstStyle/>
        <a:p>
          <a:pPr>
            <a:lnSpc>
              <a:spcPct val="100000"/>
            </a:lnSpc>
            <a:defRPr b="1"/>
          </a:pPr>
          <a:r>
            <a:rPr lang="en-US" b="1"/>
            <a:t>Private Loans:</a:t>
          </a:r>
          <a:endParaRPr lang="en-US"/>
        </a:p>
      </dgm:t>
    </dgm:pt>
    <dgm:pt modelId="{4B63753F-392C-4A99-ABA0-E3A0E9453843}" type="parTrans" cxnId="{8B64A41D-1F9F-4F32-835A-F27DD6CBD4F3}">
      <dgm:prSet/>
      <dgm:spPr/>
      <dgm:t>
        <a:bodyPr/>
        <a:lstStyle/>
        <a:p>
          <a:endParaRPr lang="en-US"/>
        </a:p>
      </dgm:t>
    </dgm:pt>
    <dgm:pt modelId="{DB0B49D5-09D8-433F-955F-DF38F279AB28}" type="sibTrans" cxnId="{8B64A41D-1F9F-4F32-835A-F27DD6CBD4F3}">
      <dgm:prSet/>
      <dgm:spPr/>
      <dgm:t>
        <a:bodyPr/>
        <a:lstStyle/>
        <a:p>
          <a:endParaRPr lang="en-US"/>
        </a:p>
      </dgm:t>
    </dgm:pt>
    <dgm:pt modelId="{B17E8EB1-E95A-4D69-9C24-7A0E5E9D13F7}">
      <dgm:prSet/>
      <dgm:spPr/>
      <dgm:t>
        <a:bodyPr/>
        <a:lstStyle/>
        <a:p>
          <a:pPr>
            <a:lnSpc>
              <a:spcPct val="100000"/>
            </a:lnSpc>
          </a:pPr>
          <a:r>
            <a:rPr lang="en-US"/>
            <a:t>Higher interest</a:t>
          </a:r>
        </a:p>
      </dgm:t>
    </dgm:pt>
    <dgm:pt modelId="{1FC53ADE-324E-4182-876C-AE7E892A894E}" type="parTrans" cxnId="{EC069012-A078-46C5-A25D-480A42BB8CB5}">
      <dgm:prSet/>
      <dgm:spPr/>
      <dgm:t>
        <a:bodyPr/>
        <a:lstStyle/>
        <a:p>
          <a:endParaRPr lang="en-US"/>
        </a:p>
      </dgm:t>
    </dgm:pt>
    <dgm:pt modelId="{FED08ADD-BBB7-4202-ABD5-DA49E109106F}" type="sibTrans" cxnId="{EC069012-A078-46C5-A25D-480A42BB8CB5}">
      <dgm:prSet/>
      <dgm:spPr/>
      <dgm:t>
        <a:bodyPr/>
        <a:lstStyle/>
        <a:p>
          <a:endParaRPr lang="en-US"/>
        </a:p>
      </dgm:t>
    </dgm:pt>
    <dgm:pt modelId="{25FF9622-EBE7-49F5-8E2E-EBAF042FA250}">
      <dgm:prSet/>
      <dgm:spPr/>
      <dgm:t>
        <a:bodyPr/>
        <a:lstStyle/>
        <a:p>
          <a:pPr>
            <a:lnSpc>
              <a:spcPct val="100000"/>
            </a:lnSpc>
          </a:pPr>
          <a:r>
            <a:rPr lang="en-US"/>
            <a:t>Issued by private institutions </a:t>
          </a:r>
        </a:p>
      </dgm:t>
    </dgm:pt>
    <dgm:pt modelId="{7D2CED50-5806-46D3-968D-A9068F4B764B}" type="parTrans" cxnId="{F037DC59-E4A6-4E93-A8AF-4D1173784C41}">
      <dgm:prSet/>
      <dgm:spPr/>
      <dgm:t>
        <a:bodyPr/>
        <a:lstStyle/>
        <a:p>
          <a:endParaRPr lang="en-US"/>
        </a:p>
      </dgm:t>
    </dgm:pt>
    <dgm:pt modelId="{A1F66E84-F323-43FD-9453-E25124061256}" type="sibTrans" cxnId="{F037DC59-E4A6-4E93-A8AF-4D1173784C41}">
      <dgm:prSet/>
      <dgm:spPr/>
      <dgm:t>
        <a:bodyPr/>
        <a:lstStyle/>
        <a:p>
          <a:endParaRPr lang="en-US"/>
        </a:p>
      </dgm:t>
    </dgm:pt>
    <dgm:pt modelId="{80682BBA-D1B1-4126-8A9B-48A82F53E69C}">
      <dgm:prSet/>
      <dgm:spPr/>
      <dgm:t>
        <a:bodyPr/>
        <a:lstStyle/>
        <a:p>
          <a:pPr>
            <a:lnSpc>
              <a:spcPct val="100000"/>
            </a:lnSpc>
          </a:pPr>
          <a:r>
            <a:rPr lang="en-US"/>
            <a:t>Rates can be fixed or variable</a:t>
          </a:r>
        </a:p>
      </dgm:t>
    </dgm:pt>
    <dgm:pt modelId="{7B9EA742-5AFC-4BEC-AA91-4A127642E9DB}" type="parTrans" cxnId="{96BE70D3-96CC-42E4-827F-8E5F25B94A0C}">
      <dgm:prSet/>
      <dgm:spPr/>
      <dgm:t>
        <a:bodyPr/>
        <a:lstStyle/>
        <a:p>
          <a:endParaRPr lang="en-US"/>
        </a:p>
      </dgm:t>
    </dgm:pt>
    <dgm:pt modelId="{D1904D68-5DB3-49EC-A692-1A20864E1078}" type="sibTrans" cxnId="{96BE70D3-96CC-42E4-827F-8E5F25B94A0C}">
      <dgm:prSet/>
      <dgm:spPr/>
      <dgm:t>
        <a:bodyPr/>
        <a:lstStyle/>
        <a:p>
          <a:endParaRPr lang="en-US"/>
        </a:p>
      </dgm:t>
    </dgm:pt>
    <dgm:pt modelId="{A4DD7A0C-06B3-4ACE-B416-6DAEDFBDC7E5}">
      <dgm:prSet/>
      <dgm:spPr/>
      <dgm:t>
        <a:bodyPr/>
        <a:lstStyle/>
        <a:p>
          <a:pPr>
            <a:lnSpc>
              <a:spcPct val="100000"/>
            </a:lnSpc>
          </a:pPr>
          <a:r>
            <a:rPr lang="en-US"/>
            <a:t>Fewer protections</a:t>
          </a:r>
        </a:p>
      </dgm:t>
    </dgm:pt>
    <dgm:pt modelId="{443EFD51-EC0B-4CC8-9F72-5827ECAEA6E3}" type="parTrans" cxnId="{C4A2F581-5AC9-40D4-A3DA-C0A25A6C8710}">
      <dgm:prSet/>
      <dgm:spPr/>
      <dgm:t>
        <a:bodyPr/>
        <a:lstStyle/>
        <a:p>
          <a:endParaRPr lang="en-US"/>
        </a:p>
      </dgm:t>
    </dgm:pt>
    <dgm:pt modelId="{A614107C-C7BA-4010-991D-C099492493D4}" type="sibTrans" cxnId="{C4A2F581-5AC9-40D4-A3DA-C0A25A6C8710}">
      <dgm:prSet/>
      <dgm:spPr/>
      <dgm:t>
        <a:bodyPr/>
        <a:lstStyle/>
        <a:p>
          <a:endParaRPr lang="en-US"/>
        </a:p>
      </dgm:t>
    </dgm:pt>
    <dgm:pt modelId="{8FA0D468-2B9A-4D2A-A8C9-F3A19984FD02}">
      <dgm:prSet/>
      <dgm:spPr/>
      <dgm:t>
        <a:bodyPr/>
        <a:lstStyle/>
        <a:p>
          <a:pPr>
            <a:lnSpc>
              <a:spcPct val="100000"/>
            </a:lnSpc>
            <a:defRPr b="1"/>
          </a:pPr>
          <a:r>
            <a:rPr lang="en-US" b="1"/>
            <a:t>Federal Loans:</a:t>
          </a:r>
          <a:endParaRPr lang="en-US"/>
        </a:p>
      </dgm:t>
    </dgm:pt>
    <dgm:pt modelId="{860B0916-6B5F-40B0-9AA4-2AC6BB0D6CD9}" type="parTrans" cxnId="{C51A7E6E-0CFE-4545-A5E7-834BC70E2B9C}">
      <dgm:prSet/>
      <dgm:spPr/>
      <dgm:t>
        <a:bodyPr/>
        <a:lstStyle/>
        <a:p>
          <a:endParaRPr lang="en-US"/>
        </a:p>
      </dgm:t>
    </dgm:pt>
    <dgm:pt modelId="{B4EE6650-D2CE-4F70-95A6-9763B9E9DC9C}" type="sibTrans" cxnId="{C51A7E6E-0CFE-4545-A5E7-834BC70E2B9C}">
      <dgm:prSet/>
      <dgm:spPr/>
      <dgm:t>
        <a:bodyPr/>
        <a:lstStyle/>
        <a:p>
          <a:endParaRPr lang="en-US"/>
        </a:p>
      </dgm:t>
    </dgm:pt>
    <dgm:pt modelId="{4EAC86A7-3825-498A-AED2-49BB2F2664EE}">
      <dgm:prSet/>
      <dgm:spPr/>
      <dgm:t>
        <a:bodyPr/>
        <a:lstStyle/>
        <a:p>
          <a:pPr>
            <a:lnSpc>
              <a:spcPct val="100000"/>
            </a:lnSpc>
          </a:pPr>
          <a:r>
            <a:rPr lang="en-US"/>
            <a:t>Issued by the U.S. Department of Education </a:t>
          </a:r>
        </a:p>
      </dgm:t>
    </dgm:pt>
    <dgm:pt modelId="{320F6DB6-3CB4-4E6E-AAAE-A154ECA96B2F}" type="parTrans" cxnId="{49EA215A-372D-46DA-8177-763BA6EDE682}">
      <dgm:prSet/>
      <dgm:spPr/>
      <dgm:t>
        <a:bodyPr/>
        <a:lstStyle/>
        <a:p>
          <a:endParaRPr lang="en-US"/>
        </a:p>
      </dgm:t>
    </dgm:pt>
    <dgm:pt modelId="{ECE2A75E-B314-4825-9102-D49AA3DB0D03}" type="sibTrans" cxnId="{49EA215A-372D-46DA-8177-763BA6EDE682}">
      <dgm:prSet/>
      <dgm:spPr/>
      <dgm:t>
        <a:bodyPr/>
        <a:lstStyle/>
        <a:p>
          <a:endParaRPr lang="en-US"/>
        </a:p>
      </dgm:t>
    </dgm:pt>
    <dgm:pt modelId="{280C17A8-8FC4-44E8-8CA7-0B934B78095C}">
      <dgm:prSet/>
      <dgm:spPr/>
      <dgm:t>
        <a:bodyPr/>
        <a:lstStyle/>
        <a:p>
          <a:pPr>
            <a:lnSpc>
              <a:spcPct val="100000"/>
            </a:lnSpc>
          </a:pPr>
          <a:r>
            <a:rPr lang="en-US"/>
            <a:t>Fixed rates, flexible repayment, potential for forgiveness</a:t>
          </a:r>
        </a:p>
      </dgm:t>
    </dgm:pt>
    <dgm:pt modelId="{371808DA-4B38-432D-9645-F0247E03A65F}" type="parTrans" cxnId="{9236E67C-905E-4B75-BD47-85FE7B536577}">
      <dgm:prSet/>
      <dgm:spPr/>
      <dgm:t>
        <a:bodyPr/>
        <a:lstStyle/>
        <a:p>
          <a:endParaRPr lang="en-US"/>
        </a:p>
      </dgm:t>
    </dgm:pt>
    <dgm:pt modelId="{1A3615CB-33E5-439E-A2D6-488016C5A9C4}" type="sibTrans" cxnId="{9236E67C-905E-4B75-BD47-85FE7B536577}">
      <dgm:prSet/>
      <dgm:spPr/>
      <dgm:t>
        <a:bodyPr/>
        <a:lstStyle/>
        <a:p>
          <a:endParaRPr lang="en-US"/>
        </a:p>
      </dgm:t>
    </dgm:pt>
    <dgm:pt modelId="{1EC1709D-0437-45D3-994B-D0CBBE5196DE}">
      <dgm:prSet/>
      <dgm:spPr/>
      <dgm:t>
        <a:bodyPr/>
        <a:lstStyle/>
        <a:p>
          <a:pPr>
            <a:lnSpc>
              <a:spcPct val="100000"/>
            </a:lnSpc>
          </a:pPr>
          <a:r>
            <a:rPr lang="en-US"/>
            <a:t>Must complete the FAFSA!!</a:t>
          </a:r>
        </a:p>
      </dgm:t>
    </dgm:pt>
    <dgm:pt modelId="{DDB63140-9A41-419D-8F4E-C4C4C834F45B}" type="parTrans" cxnId="{69F11177-3188-4D4A-AEAE-03E2B0EB4FC4}">
      <dgm:prSet/>
      <dgm:spPr/>
      <dgm:t>
        <a:bodyPr/>
        <a:lstStyle/>
        <a:p>
          <a:endParaRPr lang="en-US"/>
        </a:p>
      </dgm:t>
    </dgm:pt>
    <dgm:pt modelId="{C189C015-D55C-4830-8FD4-9073E692482B}" type="sibTrans" cxnId="{69F11177-3188-4D4A-AEAE-03E2B0EB4FC4}">
      <dgm:prSet/>
      <dgm:spPr/>
      <dgm:t>
        <a:bodyPr/>
        <a:lstStyle/>
        <a:p>
          <a:endParaRPr lang="en-US"/>
        </a:p>
      </dgm:t>
    </dgm:pt>
    <dgm:pt modelId="{DB926030-483F-41DE-88AD-5EA689E6F252}">
      <dgm:prSet/>
      <dgm:spPr/>
      <dgm:t>
        <a:bodyPr/>
        <a:lstStyle/>
        <a:p>
          <a:pPr>
            <a:lnSpc>
              <a:spcPct val="100000"/>
            </a:lnSpc>
          </a:pPr>
          <a:r>
            <a:rPr lang="en-US"/>
            <a:t>Official Servicer of Federal Student Aid</a:t>
          </a:r>
        </a:p>
      </dgm:t>
    </dgm:pt>
    <dgm:pt modelId="{BA6241F8-BBB5-49CB-B45E-AB8C2823498E}" type="parTrans" cxnId="{F254B845-8E93-4814-BE26-312206628023}">
      <dgm:prSet/>
      <dgm:spPr/>
      <dgm:t>
        <a:bodyPr/>
        <a:lstStyle/>
        <a:p>
          <a:endParaRPr lang="en-US"/>
        </a:p>
      </dgm:t>
    </dgm:pt>
    <dgm:pt modelId="{0F1B8EC6-C9F8-464D-B4BE-35FDC57CEACD}" type="sibTrans" cxnId="{F254B845-8E93-4814-BE26-312206628023}">
      <dgm:prSet/>
      <dgm:spPr/>
      <dgm:t>
        <a:bodyPr/>
        <a:lstStyle/>
        <a:p>
          <a:endParaRPr lang="en-US"/>
        </a:p>
      </dgm:t>
    </dgm:pt>
    <dgm:pt modelId="{91C90752-3B5A-49D9-84E6-976F0388FF46}">
      <dgm:prSet/>
      <dgm:spPr/>
      <dgm:t>
        <a:bodyPr/>
        <a:lstStyle/>
        <a:p>
          <a:pPr>
            <a:lnSpc>
              <a:spcPct val="100000"/>
            </a:lnSpc>
            <a:defRPr b="1"/>
          </a:pPr>
          <a:r>
            <a:rPr lang="en-US" b="0"/>
            <a:t>Important statistics:</a:t>
          </a:r>
        </a:p>
      </dgm:t>
    </dgm:pt>
    <dgm:pt modelId="{B9076650-4E0C-4066-BCE7-CA412D791577}" type="parTrans" cxnId="{037B803D-0483-41D3-92A4-D5DF75D3DAFF}">
      <dgm:prSet/>
      <dgm:spPr/>
      <dgm:t>
        <a:bodyPr/>
        <a:lstStyle/>
        <a:p>
          <a:endParaRPr lang="en-US"/>
        </a:p>
      </dgm:t>
    </dgm:pt>
    <dgm:pt modelId="{E386C163-C2CF-417E-ACBB-8C8D17D10FD0}" type="sibTrans" cxnId="{037B803D-0483-41D3-92A4-D5DF75D3DAFF}">
      <dgm:prSet/>
      <dgm:spPr/>
      <dgm:t>
        <a:bodyPr/>
        <a:lstStyle/>
        <a:p>
          <a:endParaRPr lang="en-US"/>
        </a:p>
      </dgm:t>
    </dgm:pt>
    <dgm:pt modelId="{AC2EE59D-C139-4A38-BC91-47956FDCDA04}">
      <dgm:prSet/>
      <dgm:spPr/>
      <dgm:t>
        <a:bodyPr/>
        <a:lstStyle/>
        <a:p>
          <a:pPr>
            <a:lnSpc>
              <a:spcPct val="100000"/>
            </a:lnSpc>
          </a:pPr>
          <a:r>
            <a:rPr lang="en-US" dirty="0"/>
            <a:t>43 million borrowers owe $1.6 trillion</a:t>
          </a:r>
        </a:p>
      </dgm:t>
    </dgm:pt>
    <dgm:pt modelId="{A53BF04B-697E-4508-8852-A5EAD972FB50}" type="parTrans" cxnId="{B530CAD8-64D7-46C1-8A87-1BA4B525B787}">
      <dgm:prSet/>
      <dgm:spPr/>
      <dgm:t>
        <a:bodyPr/>
        <a:lstStyle/>
        <a:p>
          <a:endParaRPr lang="en-US"/>
        </a:p>
      </dgm:t>
    </dgm:pt>
    <dgm:pt modelId="{6639E594-B5B6-4AA5-B259-76A0369B9A6E}" type="sibTrans" cxnId="{B530CAD8-64D7-46C1-8A87-1BA4B525B787}">
      <dgm:prSet/>
      <dgm:spPr/>
      <dgm:t>
        <a:bodyPr/>
        <a:lstStyle/>
        <a:p>
          <a:endParaRPr lang="en-US"/>
        </a:p>
      </dgm:t>
    </dgm:pt>
    <dgm:pt modelId="{8392B6F2-BE5B-4639-91DB-90A7026927D2}">
      <dgm:prSet/>
      <dgm:spPr/>
      <dgm:t>
        <a:bodyPr/>
        <a:lstStyle/>
        <a:p>
          <a:pPr>
            <a:lnSpc>
              <a:spcPct val="100000"/>
            </a:lnSpc>
          </a:pPr>
          <a:r>
            <a:rPr lang="en-US"/>
            <a:t>Avg repayment: 20 years</a:t>
          </a:r>
        </a:p>
      </dgm:t>
    </dgm:pt>
    <dgm:pt modelId="{954FD577-186E-40E7-A717-43BD5BB3BC15}" type="parTrans" cxnId="{21E27E3B-97BC-4D30-8335-8F94556713C9}">
      <dgm:prSet/>
      <dgm:spPr/>
      <dgm:t>
        <a:bodyPr/>
        <a:lstStyle/>
        <a:p>
          <a:endParaRPr lang="en-US"/>
        </a:p>
      </dgm:t>
    </dgm:pt>
    <dgm:pt modelId="{A5DAA680-1128-4FBA-BEB2-26385D9C0B7F}" type="sibTrans" cxnId="{21E27E3B-97BC-4D30-8335-8F94556713C9}">
      <dgm:prSet/>
      <dgm:spPr/>
      <dgm:t>
        <a:bodyPr/>
        <a:lstStyle/>
        <a:p>
          <a:endParaRPr lang="en-US"/>
        </a:p>
      </dgm:t>
    </dgm:pt>
    <dgm:pt modelId="{40CE4428-95C6-4CED-86E7-A8D7FB2D57E8}">
      <dgm:prSet/>
      <dgm:spPr/>
      <dgm:t>
        <a:bodyPr/>
        <a:lstStyle/>
        <a:p>
          <a:pPr>
            <a:lnSpc>
              <a:spcPct val="100000"/>
            </a:lnSpc>
          </a:pPr>
          <a:r>
            <a:rPr lang="en-US"/>
            <a:t>Loans not easily discharged</a:t>
          </a:r>
        </a:p>
      </dgm:t>
    </dgm:pt>
    <dgm:pt modelId="{0F9D1E65-C3A2-41F2-BDBD-739D82645E92}" type="parTrans" cxnId="{37021116-AE68-4FF7-A2FB-B6C18F081D72}">
      <dgm:prSet/>
      <dgm:spPr/>
      <dgm:t>
        <a:bodyPr/>
        <a:lstStyle/>
        <a:p>
          <a:endParaRPr lang="en-US"/>
        </a:p>
      </dgm:t>
    </dgm:pt>
    <dgm:pt modelId="{FCA0945F-2D52-4254-8116-FF6CC5C7FE40}" type="sibTrans" cxnId="{37021116-AE68-4FF7-A2FB-B6C18F081D72}">
      <dgm:prSet/>
      <dgm:spPr/>
      <dgm:t>
        <a:bodyPr/>
        <a:lstStyle/>
        <a:p>
          <a:endParaRPr lang="en-US"/>
        </a:p>
      </dgm:t>
    </dgm:pt>
    <dgm:pt modelId="{09019295-B8F7-4431-B0A6-E59101FC7F7F}">
      <dgm:prSet/>
      <dgm:spPr/>
      <dgm:t>
        <a:bodyPr/>
        <a:lstStyle/>
        <a:p>
          <a:pPr>
            <a:lnSpc>
              <a:spcPct val="100000"/>
            </a:lnSpc>
          </a:pPr>
          <a:r>
            <a:rPr lang="en-US"/>
            <a:t>No statute of limitations</a:t>
          </a:r>
        </a:p>
      </dgm:t>
    </dgm:pt>
    <dgm:pt modelId="{B8279153-26B5-486C-BBDD-BA06E3A29DC6}" type="parTrans" cxnId="{9EF41D9A-E080-4206-96BB-C4D1E8A8105E}">
      <dgm:prSet/>
      <dgm:spPr/>
      <dgm:t>
        <a:bodyPr/>
        <a:lstStyle/>
        <a:p>
          <a:endParaRPr lang="en-US"/>
        </a:p>
      </dgm:t>
    </dgm:pt>
    <dgm:pt modelId="{572FEC25-D082-4C78-8C84-F11787DAA0F0}" type="sibTrans" cxnId="{9EF41D9A-E080-4206-96BB-C4D1E8A8105E}">
      <dgm:prSet/>
      <dgm:spPr/>
      <dgm:t>
        <a:bodyPr/>
        <a:lstStyle/>
        <a:p>
          <a:endParaRPr lang="en-US"/>
        </a:p>
      </dgm:t>
    </dgm:pt>
    <dgm:pt modelId="{08A88B2C-D62F-4809-8CF8-3A0E233731F7}">
      <dgm:prSet/>
      <dgm:spPr/>
      <dgm:t>
        <a:bodyPr/>
        <a:lstStyle/>
        <a:p>
          <a:pPr>
            <a:lnSpc>
              <a:spcPct val="100000"/>
            </a:lnSpc>
          </a:pPr>
          <a:r>
            <a:rPr lang="en-US" dirty="0"/>
            <a:t>Gov can garnish wages/taxes without court order</a:t>
          </a:r>
        </a:p>
      </dgm:t>
    </dgm:pt>
    <dgm:pt modelId="{8689607B-1DC6-49D8-AFBF-DD33B99E6D4B}" type="parTrans" cxnId="{A02A2727-6A5E-482B-B088-0EC744B2D038}">
      <dgm:prSet/>
      <dgm:spPr/>
      <dgm:t>
        <a:bodyPr/>
        <a:lstStyle/>
        <a:p>
          <a:endParaRPr lang="en-US"/>
        </a:p>
      </dgm:t>
    </dgm:pt>
    <dgm:pt modelId="{62657F59-CCF8-4594-BB76-6B07B421F2FF}" type="sibTrans" cxnId="{A02A2727-6A5E-482B-B088-0EC744B2D038}">
      <dgm:prSet/>
      <dgm:spPr/>
      <dgm:t>
        <a:bodyPr/>
        <a:lstStyle/>
        <a:p>
          <a:endParaRPr lang="en-US"/>
        </a:p>
      </dgm:t>
    </dgm:pt>
    <dgm:pt modelId="{11B85133-0CE9-4CDC-8ABE-468A4B5AA478}">
      <dgm:prSet/>
      <dgm:spPr/>
      <dgm:t>
        <a:bodyPr/>
        <a:lstStyle/>
        <a:p>
          <a:r>
            <a:rPr lang="en-US" dirty="0">
              <a:hlinkClick xmlns:r="http://schemas.openxmlformats.org/officeDocument/2006/relationships" r:id="rId1"/>
            </a:rPr>
            <a:t>https://nelnet.studentaid.gov/content/understandingstudentloans</a:t>
          </a:r>
          <a:endParaRPr lang="en-US" dirty="0"/>
        </a:p>
      </dgm:t>
    </dgm:pt>
    <dgm:pt modelId="{C2260128-F840-43E9-AB57-521E1DD44747}" type="sibTrans" cxnId="{0457D83C-A75D-4E77-A07B-D7A6A12D88BD}">
      <dgm:prSet/>
      <dgm:spPr/>
      <dgm:t>
        <a:bodyPr/>
        <a:lstStyle/>
        <a:p>
          <a:endParaRPr lang="en-US"/>
        </a:p>
      </dgm:t>
    </dgm:pt>
    <dgm:pt modelId="{7D611F7A-D55B-4C77-8E06-E8608EFEFDC4}" type="parTrans" cxnId="{0457D83C-A75D-4E77-A07B-D7A6A12D88BD}">
      <dgm:prSet/>
      <dgm:spPr/>
      <dgm:t>
        <a:bodyPr/>
        <a:lstStyle/>
        <a:p>
          <a:endParaRPr lang="en-US"/>
        </a:p>
      </dgm:t>
    </dgm:pt>
    <dgm:pt modelId="{9130D85E-5328-46BA-B3E1-56358D8612F1}" type="pres">
      <dgm:prSet presAssocID="{FEB8A86F-877B-4539-960F-CB83EE0E951E}" presName="root" presStyleCnt="0">
        <dgm:presLayoutVars>
          <dgm:dir/>
          <dgm:resizeHandles val="exact"/>
        </dgm:presLayoutVars>
      </dgm:prSet>
      <dgm:spPr/>
    </dgm:pt>
    <dgm:pt modelId="{B7EFEC81-AA75-4FA2-B75A-749ADD89E5A8}" type="pres">
      <dgm:prSet presAssocID="{7E7BEF87-4F16-4D93-9D0A-8D8EBE5E0C65}" presName="compNode" presStyleCnt="0"/>
      <dgm:spPr/>
    </dgm:pt>
    <dgm:pt modelId="{2EAA215D-F528-4524-AFBD-8498C108AEEC}" type="pres">
      <dgm:prSet presAssocID="{7E7BEF87-4F16-4D93-9D0A-8D8EBE5E0C65}"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ollar"/>
        </a:ext>
      </dgm:extLst>
    </dgm:pt>
    <dgm:pt modelId="{32FAAAE0-BF87-40A6-ACFC-CD85892FB07A}" type="pres">
      <dgm:prSet presAssocID="{7E7BEF87-4F16-4D93-9D0A-8D8EBE5E0C65}" presName="iconSpace" presStyleCnt="0"/>
      <dgm:spPr/>
    </dgm:pt>
    <dgm:pt modelId="{42CB7D94-A1B3-4F84-AFBB-E8494B1A723C}" type="pres">
      <dgm:prSet presAssocID="{7E7BEF87-4F16-4D93-9D0A-8D8EBE5E0C65}" presName="parTx" presStyleLbl="revTx" presStyleIdx="0" presStyleCnt="6">
        <dgm:presLayoutVars>
          <dgm:chMax val="0"/>
          <dgm:chPref val="0"/>
        </dgm:presLayoutVars>
      </dgm:prSet>
      <dgm:spPr/>
    </dgm:pt>
    <dgm:pt modelId="{B8F8FCD6-CF6E-41E2-9060-1FF2E5831103}" type="pres">
      <dgm:prSet presAssocID="{7E7BEF87-4F16-4D93-9D0A-8D8EBE5E0C65}" presName="txSpace" presStyleCnt="0"/>
      <dgm:spPr/>
    </dgm:pt>
    <dgm:pt modelId="{5DA4EE3D-08FF-47D9-ABA5-C13D756FDED9}" type="pres">
      <dgm:prSet presAssocID="{7E7BEF87-4F16-4D93-9D0A-8D8EBE5E0C65}" presName="desTx" presStyleLbl="revTx" presStyleIdx="1" presStyleCnt="6">
        <dgm:presLayoutVars/>
      </dgm:prSet>
      <dgm:spPr/>
    </dgm:pt>
    <dgm:pt modelId="{12DAC706-EC68-4BC1-851B-7EAD346E6FDE}" type="pres">
      <dgm:prSet presAssocID="{DB0B49D5-09D8-433F-955F-DF38F279AB28}" presName="sibTrans" presStyleCnt="0"/>
      <dgm:spPr/>
    </dgm:pt>
    <dgm:pt modelId="{63C62542-2222-4CB8-A130-50E38E1240E9}" type="pres">
      <dgm:prSet presAssocID="{8FA0D468-2B9A-4D2A-A8C9-F3A19984FD02}" presName="compNode" presStyleCnt="0"/>
      <dgm:spPr/>
    </dgm:pt>
    <dgm:pt modelId="{DE8D554E-54DD-4993-AE8D-7C39D0C41CCC}" type="pres">
      <dgm:prSet presAssocID="{8FA0D468-2B9A-4D2A-A8C9-F3A19984FD02}"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Money"/>
        </a:ext>
      </dgm:extLst>
    </dgm:pt>
    <dgm:pt modelId="{3C292B23-AA83-4C60-9A03-8601C87281E1}" type="pres">
      <dgm:prSet presAssocID="{8FA0D468-2B9A-4D2A-A8C9-F3A19984FD02}" presName="iconSpace" presStyleCnt="0"/>
      <dgm:spPr/>
    </dgm:pt>
    <dgm:pt modelId="{E52D9401-E394-4558-9C0B-FA1FBA3A9A86}" type="pres">
      <dgm:prSet presAssocID="{8FA0D468-2B9A-4D2A-A8C9-F3A19984FD02}" presName="parTx" presStyleLbl="revTx" presStyleIdx="2" presStyleCnt="6">
        <dgm:presLayoutVars>
          <dgm:chMax val="0"/>
          <dgm:chPref val="0"/>
        </dgm:presLayoutVars>
      </dgm:prSet>
      <dgm:spPr/>
    </dgm:pt>
    <dgm:pt modelId="{15185ECB-B1B1-49A8-A5AB-9479B08C4034}" type="pres">
      <dgm:prSet presAssocID="{8FA0D468-2B9A-4D2A-A8C9-F3A19984FD02}" presName="txSpace" presStyleCnt="0"/>
      <dgm:spPr/>
    </dgm:pt>
    <dgm:pt modelId="{9B8EFEEE-19AC-47A4-9836-570346908F8A}" type="pres">
      <dgm:prSet presAssocID="{8FA0D468-2B9A-4D2A-A8C9-F3A19984FD02}" presName="desTx" presStyleLbl="revTx" presStyleIdx="3" presStyleCnt="6">
        <dgm:presLayoutVars/>
      </dgm:prSet>
      <dgm:spPr/>
    </dgm:pt>
    <dgm:pt modelId="{F40A34BC-8A68-4671-9CD8-0ECF6763FEA0}" type="pres">
      <dgm:prSet presAssocID="{B4EE6650-D2CE-4F70-95A6-9763B9E9DC9C}" presName="sibTrans" presStyleCnt="0"/>
      <dgm:spPr/>
    </dgm:pt>
    <dgm:pt modelId="{6431ED21-456A-4BED-B8FE-0D64F583D4AD}" type="pres">
      <dgm:prSet presAssocID="{91C90752-3B5A-49D9-84E6-976F0388FF46}" presName="compNode" presStyleCnt="0"/>
      <dgm:spPr/>
    </dgm:pt>
    <dgm:pt modelId="{1FE1DD91-1192-4527-B770-11405628DCD0}" type="pres">
      <dgm:prSet presAssocID="{91C90752-3B5A-49D9-84E6-976F0388FF46}"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Piggy Bank"/>
        </a:ext>
      </dgm:extLst>
    </dgm:pt>
    <dgm:pt modelId="{25F6A95D-30D0-425B-A8E1-3B466FBC1037}" type="pres">
      <dgm:prSet presAssocID="{91C90752-3B5A-49D9-84E6-976F0388FF46}" presName="iconSpace" presStyleCnt="0"/>
      <dgm:spPr/>
    </dgm:pt>
    <dgm:pt modelId="{749D2AD9-0DA0-419A-A9C9-639828894660}" type="pres">
      <dgm:prSet presAssocID="{91C90752-3B5A-49D9-84E6-976F0388FF46}" presName="parTx" presStyleLbl="revTx" presStyleIdx="4" presStyleCnt="6">
        <dgm:presLayoutVars>
          <dgm:chMax val="0"/>
          <dgm:chPref val="0"/>
        </dgm:presLayoutVars>
      </dgm:prSet>
      <dgm:spPr/>
    </dgm:pt>
    <dgm:pt modelId="{3E462BE6-3C03-4C78-8FFB-0427C1396F0D}" type="pres">
      <dgm:prSet presAssocID="{91C90752-3B5A-49D9-84E6-976F0388FF46}" presName="txSpace" presStyleCnt="0"/>
      <dgm:spPr/>
    </dgm:pt>
    <dgm:pt modelId="{DD4F4550-0AC0-4E20-920D-938FE439A3A4}" type="pres">
      <dgm:prSet presAssocID="{91C90752-3B5A-49D9-84E6-976F0388FF46}" presName="desTx" presStyleLbl="revTx" presStyleIdx="5" presStyleCnt="6">
        <dgm:presLayoutVars/>
      </dgm:prSet>
      <dgm:spPr/>
    </dgm:pt>
  </dgm:ptLst>
  <dgm:cxnLst>
    <dgm:cxn modelId="{EC069012-A078-46C5-A25D-480A42BB8CB5}" srcId="{7E7BEF87-4F16-4D93-9D0A-8D8EBE5E0C65}" destId="{B17E8EB1-E95A-4D69-9C24-7A0E5E9D13F7}" srcOrd="0" destOrd="0" parTransId="{1FC53ADE-324E-4182-876C-AE7E892A894E}" sibTransId="{FED08ADD-BBB7-4202-ABD5-DA49E109106F}"/>
    <dgm:cxn modelId="{37021116-AE68-4FF7-A2FB-B6C18F081D72}" srcId="{91C90752-3B5A-49D9-84E6-976F0388FF46}" destId="{40CE4428-95C6-4CED-86E7-A8D7FB2D57E8}" srcOrd="2" destOrd="0" parTransId="{0F9D1E65-C3A2-41F2-BDBD-739D82645E92}" sibTransId="{FCA0945F-2D52-4254-8116-FF6CC5C7FE40}"/>
    <dgm:cxn modelId="{0E452D1C-8B9E-F441-B8A6-12F291999149}" type="presOf" srcId="{A4DD7A0C-06B3-4ACE-B416-6DAEDFBDC7E5}" destId="{5DA4EE3D-08FF-47D9-ABA5-C13D756FDED9}" srcOrd="0" destOrd="3" presId="urn:microsoft.com/office/officeart/2018/5/layout/CenteredIconLabelDescriptionList"/>
    <dgm:cxn modelId="{8B64A41D-1F9F-4F32-835A-F27DD6CBD4F3}" srcId="{FEB8A86F-877B-4539-960F-CB83EE0E951E}" destId="{7E7BEF87-4F16-4D93-9D0A-8D8EBE5E0C65}" srcOrd="0" destOrd="0" parTransId="{4B63753F-392C-4A99-ABA0-E3A0E9453843}" sibTransId="{DB0B49D5-09D8-433F-955F-DF38F279AB28}"/>
    <dgm:cxn modelId="{A02A2727-6A5E-482B-B088-0EC744B2D038}" srcId="{91C90752-3B5A-49D9-84E6-976F0388FF46}" destId="{08A88B2C-D62F-4809-8CF8-3A0E233731F7}" srcOrd="4" destOrd="0" parTransId="{8689607B-1DC6-49D8-AFBF-DD33B99E6D4B}" sibTransId="{62657F59-CCF8-4594-BB76-6B07B421F2FF}"/>
    <dgm:cxn modelId="{9040912B-8076-5848-B014-625549446922}" type="presOf" srcId="{1EC1709D-0437-45D3-994B-D0CBBE5196DE}" destId="{9B8EFEEE-19AC-47A4-9836-570346908F8A}" srcOrd="0" destOrd="2" presId="urn:microsoft.com/office/officeart/2018/5/layout/CenteredIconLabelDescriptionList"/>
    <dgm:cxn modelId="{21E27E3B-97BC-4D30-8335-8F94556713C9}" srcId="{91C90752-3B5A-49D9-84E6-976F0388FF46}" destId="{8392B6F2-BE5B-4639-91DB-90A7026927D2}" srcOrd="1" destOrd="0" parTransId="{954FD577-186E-40E7-A717-43BD5BB3BC15}" sibTransId="{A5DAA680-1128-4FBA-BEB2-26385D9C0B7F}"/>
    <dgm:cxn modelId="{0457D83C-A75D-4E77-A07B-D7A6A12D88BD}" srcId="{DB926030-483F-41DE-88AD-5EA689E6F252}" destId="{11B85133-0CE9-4CDC-8ABE-468A4B5AA478}" srcOrd="0" destOrd="0" parTransId="{7D611F7A-D55B-4C77-8E06-E8608EFEFDC4}" sibTransId="{C2260128-F840-43E9-AB57-521E1DD44747}"/>
    <dgm:cxn modelId="{9038E63C-6873-A041-860B-DBAD44EE3069}" type="presOf" srcId="{8392B6F2-BE5B-4639-91DB-90A7026927D2}" destId="{DD4F4550-0AC0-4E20-920D-938FE439A3A4}" srcOrd="0" destOrd="1" presId="urn:microsoft.com/office/officeart/2018/5/layout/CenteredIconLabelDescriptionList"/>
    <dgm:cxn modelId="{037B803D-0483-41D3-92A4-D5DF75D3DAFF}" srcId="{FEB8A86F-877B-4539-960F-CB83EE0E951E}" destId="{91C90752-3B5A-49D9-84E6-976F0388FF46}" srcOrd="2" destOrd="0" parTransId="{B9076650-4E0C-4066-BCE7-CA412D791577}" sibTransId="{E386C163-C2CF-417E-ACBB-8C8D17D10FD0}"/>
    <dgm:cxn modelId="{F254B845-8E93-4814-BE26-312206628023}" srcId="{8FA0D468-2B9A-4D2A-A8C9-F3A19984FD02}" destId="{DB926030-483F-41DE-88AD-5EA689E6F252}" srcOrd="3" destOrd="0" parTransId="{BA6241F8-BBB5-49CB-B45E-AB8C2823498E}" sibTransId="{0F1B8EC6-C9F8-464D-B4BE-35FDC57CEACD}"/>
    <dgm:cxn modelId="{0E7FE24F-4DAA-064A-99B4-60D23B6DC716}" type="presOf" srcId="{91C90752-3B5A-49D9-84E6-976F0388FF46}" destId="{749D2AD9-0DA0-419A-A9C9-639828894660}" srcOrd="0" destOrd="0" presId="urn:microsoft.com/office/officeart/2018/5/layout/CenteredIconLabelDescriptionList"/>
    <dgm:cxn modelId="{BE7E2D51-3840-5543-92A8-572DC2457622}" type="presOf" srcId="{B17E8EB1-E95A-4D69-9C24-7A0E5E9D13F7}" destId="{5DA4EE3D-08FF-47D9-ABA5-C13D756FDED9}" srcOrd="0" destOrd="0" presId="urn:microsoft.com/office/officeart/2018/5/layout/CenteredIconLabelDescriptionList"/>
    <dgm:cxn modelId="{A2C1C958-A459-C743-A3BC-E721E2F41959}" type="presOf" srcId="{8FA0D468-2B9A-4D2A-A8C9-F3A19984FD02}" destId="{E52D9401-E394-4558-9C0B-FA1FBA3A9A86}" srcOrd="0" destOrd="0" presId="urn:microsoft.com/office/officeart/2018/5/layout/CenteredIconLabelDescriptionList"/>
    <dgm:cxn modelId="{F037DC59-E4A6-4E93-A8AF-4D1173784C41}" srcId="{7E7BEF87-4F16-4D93-9D0A-8D8EBE5E0C65}" destId="{25FF9622-EBE7-49F5-8E2E-EBAF042FA250}" srcOrd="1" destOrd="0" parTransId="{7D2CED50-5806-46D3-968D-A9068F4B764B}" sibTransId="{A1F66E84-F323-43FD-9453-E25124061256}"/>
    <dgm:cxn modelId="{49EA215A-372D-46DA-8177-763BA6EDE682}" srcId="{8FA0D468-2B9A-4D2A-A8C9-F3A19984FD02}" destId="{4EAC86A7-3825-498A-AED2-49BB2F2664EE}" srcOrd="0" destOrd="0" parTransId="{320F6DB6-3CB4-4E6E-AAAE-A154ECA96B2F}" sibTransId="{ECE2A75E-B314-4825-9102-D49AA3DB0D03}"/>
    <dgm:cxn modelId="{725D4D62-EDD1-1449-A197-45232B903274}" type="presOf" srcId="{08A88B2C-D62F-4809-8CF8-3A0E233731F7}" destId="{DD4F4550-0AC0-4E20-920D-938FE439A3A4}" srcOrd="0" destOrd="4" presId="urn:microsoft.com/office/officeart/2018/5/layout/CenteredIconLabelDescriptionList"/>
    <dgm:cxn modelId="{C51A7E6E-0CFE-4545-A5E7-834BC70E2B9C}" srcId="{FEB8A86F-877B-4539-960F-CB83EE0E951E}" destId="{8FA0D468-2B9A-4D2A-A8C9-F3A19984FD02}" srcOrd="1" destOrd="0" parTransId="{860B0916-6B5F-40B0-9AA4-2AC6BB0D6CD9}" sibTransId="{B4EE6650-D2CE-4F70-95A6-9763B9E9DC9C}"/>
    <dgm:cxn modelId="{E4B47476-4CDA-2742-9585-F4077F471601}" type="presOf" srcId="{4EAC86A7-3825-498A-AED2-49BB2F2664EE}" destId="{9B8EFEEE-19AC-47A4-9836-570346908F8A}" srcOrd="0" destOrd="0" presId="urn:microsoft.com/office/officeart/2018/5/layout/CenteredIconLabelDescriptionList"/>
    <dgm:cxn modelId="{69F11177-3188-4D4A-AEAE-03E2B0EB4FC4}" srcId="{8FA0D468-2B9A-4D2A-A8C9-F3A19984FD02}" destId="{1EC1709D-0437-45D3-994B-D0CBBE5196DE}" srcOrd="2" destOrd="0" parTransId="{DDB63140-9A41-419D-8F4E-C4C4C834F45B}" sibTransId="{C189C015-D55C-4830-8FD4-9073E692482B}"/>
    <dgm:cxn modelId="{9236E67C-905E-4B75-BD47-85FE7B536577}" srcId="{8FA0D468-2B9A-4D2A-A8C9-F3A19984FD02}" destId="{280C17A8-8FC4-44E8-8CA7-0B934B78095C}" srcOrd="1" destOrd="0" parTransId="{371808DA-4B38-432D-9645-F0247E03A65F}" sibTransId="{1A3615CB-33E5-439E-A2D6-488016C5A9C4}"/>
    <dgm:cxn modelId="{C4A2F581-5AC9-40D4-A3DA-C0A25A6C8710}" srcId="{7E7BEF87-4F16-4D93-9D0A-8D8EBE5E0C65}" destId="{A4DD7A0C-06B3-4ACE-B416-6DAEDFBDC7E5}" srcOrd="3" destOrd="0" parTransId="{443EFD51-EC0B-4CC8-9F72-5827ECAEA6E3}" sibTransId="{A614107C-C7BA-4010-991D-C099492493D4}"/>
    <dgm:cxn modelId="{1812238D-8185-D244-A0D4-BA868CE6AAB6}" type="presOf" srcId="{FEB8A86F-877B-4539-960F-CB83EE0E951E}" destId="{9130D85E-5328-46BA-B3E1-56358D8612F1}" srcOrd="0" destOrd="0" presId="urn:microsoft.com/office/officeart/2018/5/layout/CenteredIconLabelDescriptionList"/>
    <dgm:cxn modelId="{B932FB96-CBA6-6C48-B6E0-0DE249D4F5A7}" type="presOf" srcId="{25FF9622-EBE7-49F5-8E2E-EBAF042FA250}" destId="{5DA4EE3D-08FF-47D9-ABA5-C13D756FDED9}" srcOrd="0" destOrd="1" presId="urn:microsoft.com/office/officeart/2018/5/layout/CenteredIconLabelDescriptionList"/>
    <dgm:cxn modelId="{9EF41D9A-E080-4206-96BB-C4D1E8A8105E}" srcId="{91C90752-3B5A-49D9-84E6-976F0388FF46}" destId="{09019295-B8F7-4431-B0A6-E59101FC7F7F}" srcOrd="3" destOrd="0" parTransId="{B8279153-26B5-486C-BBDD-BA06E3A29DC6}" sibTransId="{572FEC25-D082-4C78-8C84-F11787DAA0F0}"/>
    <dgm:cxn modelId="{2C454EA3-FFD0-E14E-8A82-E0415A7399E9}" type="presOf" srcId="{DB926030-483F-41DE-88AD-5EA689E6F252}" destId="{9B8EFEEE-19AC-47A4-9836-570346908F8A}" srcOrd="0" destOrd="3" presId="urn:microsoft.com/office/officeart/2018/5/layout/CenteredIconLabelDescriptionList"/>
    <dgm:cxn modelId="{35F2B8A5-4A46-A740-BD4A-EC7FA66CF33D}" type="presOf" srcId="{80682BBA-D1B1-4126-8A9B-48A82F53E69C}" destId="{5DA4EE3D-08FF-47D9-ABA5-C13D756FDED9}" srcOrd="0" destOrd="2" presId="urn:microsoft.com/office/officeart/2018/5/layout/CenteredIconLabelDescriptionList"/>
    <dgm:cxn modelId="{72B4DBB0-4663-FA4D-8515-B1B69B74D657}" type="presOf" srcId="{AC2EE59D-C139-4A38-BC91-47956FDCDA04}" destId="{DD4F4550-0AC0-4E20-920D-938FE439A3A4}" srcOrd="0" destOrd="0" presId="urn:microsoft.com/office/officeart/2018/5/layout/CenteredIconLabelDescriptionList"/>
    <dgm:cxn modelId="{01CF9CC1-57A1-E64F-8CEE-47414CCDD1D8}" type="presOf" srcId="{40CE4428-95C6-4CED-86E7-A8D7FB2D57E8}" destId="{DD4F4550-0AC0-4E20-920D-938FE439A3A4}" srcOrd="0" destOrd="2" presId="urn:microsoft.com/office/officeart/2018/5/layout/CenteredIconLabelDescriptionList"/>
    <dgm:cxn modelId="{A1A235CF-2BD8-4545-8642-39313C12862B}" type="presOf" srcId="{11B85133-0CE9-4CDC-8ABE-468A4B5AA478}" destId="{9B8EFEEE-19AC-47A4-9836-570346908F8A}" srcOrd="0" destOrd="4" presId="urn:microsoft.com/office/officeart/2018/5/layout/CenteredIconLabelDescriptionList"/>
    <dgm:cxn modelId="{96BE70D3-96CC-42E4-827F-8E5F25B94A0C}" srcId="{7E7BEF87-4F16-4D93-9D0A-8D8EBE5E0C65}" destId="{80682BBA-D1B1-4126-8A9B-48A82F53E69C}" srcOrd="2" destOrd="0" parTransId="{7B9EA742-5AFC-4BEC-AA91-4A127642E9DB}" sibTransId="{D1904D68-5DB3-49EC-A692-1A20864E1078}"/>
    <dgm:cxn modelId="{B530CAD8-64D7-46C1-8A87-1BA4B525B787}" srcId="{91C90752-3B5A-49D9-84E6-976F0388FF46}" destId="{AC2EE59D-C139-4A38-BC91-47956FDCDA04}" srcOrd="0" destOrd="0" parTransId="{A53BF04B-697E-4508-8852-A5EAD972FB50}" sibTransId="{6639E594-B5B6-4AA5-B259-76A0369B9A6E}"/>
    <dgm:cxn modelId="{5EB916ED-3DC5-B245-A404-8A1BE91709C2}" type="presOf" srcId="{7E7BEF87-4F16-4D93-9D0A-8D8EBE5E0C65}" destId="{42CB7D94-A1B3-4F84-AFBB-E8494B1A723C}" srcOrd="0" destOrd="0" presId="urn:microsoft.com/office/officeart/2018/5/layout/CenteredIconLabelDescriptionList"/>
    <dgm:cxn modelId="{CC57E1F0-4A86-5A47-9A63-829D9BBBFF7F}" type="presOf" srcId="{09019295-B8F7-4431-B0A6-E59101FC7F7F}" destId="{DD4F4550-0AC0-4E20-920D-938FE439A3A4}" srcOrd="0" destOrd="3" presId="urn:microsoft.com/office/officeart/2018/5/layout/CenteredIconLabelDescriptionList"/>
    <dgm:cxn modelId="{3EE265F9-6DCA-0844-9090-4C4E23318D8F}" type="presOf" srcId="{280C17A8-8FC4-44E8-8CA7-0B934B78095C}" destId="{9B8EFEEE-19AC-47A4-9836-570346908F8A}" srcOrd="0" destOrd="1" presId="urn:microsoft.com/office/officeart/2018/5/layout/CenteredIconLabelDescriptionList"/>
    <dgm:cxn modelId="{BD1B168A-78B3-9F4B-950E-346F22033CF7}" type="presParOf" srcId="{9130D85E-5328-46BA-B3E1-56358D8612F1}" destId="{B7EFEC81-AA75-4FA2-B75A-749ADD89E5A8}" srcOrd="0" destOrd="0" presId="urn:microsoft.com/office/officeart/2018/5/layout/CenteredIconLabelDescriptionList"/>
    <dgm:cxn modelId="{B6041995-773C-934C-A6C5-B9F996E9F925}" type="presParOf" srcId="{B7EFEC81-AA75-4FA2-B75A-749ADD89E5A8}" destId="{2EAA215D-F528-4524-AFBD-8498C108AEEC}" srcOrd="0" destOrd="0" presId="urn:microsoft.com/office/officeart/2018/5/layout/CenteredIconLabelDescriptionList"/>
    <dgm:cxn modelId="{BF61629C-6500-3844-BAEF-B74DBF2EC941}" type="presParOf" srcId="{B7EFEC81-AA75-4FA2-B75A-749ADD89E5A8}" destId="{32FAAAE0-BF87-40A6-ACFC-CD85892FB07A}" srcOrd="1" destOrd="0" presId="urn:microsoft.com/office/officeart/2018/5/layout/CenteredIconLabelDescriptionList"/>
    <dgm:cxn modelId="{156AEB78-8B92-2044-BD2D-596EFE0FBCB0}" type="presParOf" srcId="{B7EFEC81-AA75-4FA2-B75A-749ADD89E5A8}" destId="{42CB7D94-A1B3-4F84-AFBB-E8494B1A723C}" srcOrd="2" destOrd="0" presId="urn:microsoft.com/office/officeart/2018/5/layout/CenteredIconLabelDescriptionList"/>
    <dgm:cxn modelId="{6FADFCA1-4F34-6446-A440-E240ABFD0DC7}" type="presParOf" srcId="{B7EFEC81-AA75-4FA2-B75A-749ADD89E5A8}" destId="{B8F8FCD6-CF6E-41E2-9060-1FF2E5831103}" srcOrd="3" destOrd="0" presId="urn:microsoft.com/office/officeart/2018/5/layout/CenteredIconLabelDescriptionList"/>
    <dgm:cxn modelId="{480BB517-9806-8C42-82C4-1C2A3EB1FBB2}" type="presParOf" srcId="{B7EFEC81-AA75-4FA2-B75A-749ADD89E5A8}" destId="{5DA4EE3D-08FF-47D9-ABA5-C13D756FDED9}" srcOrd="4" destOrd="0" presId="urn:microsoft.com/office/officeart/2018/5/layout/CenteredIconLabelDescriptionList"/>
    <dgm:cxn modelId="{74426153-D897-6642-B3E0-3AA907E27208}" type="presParOf" srcId="{9130D85E-5328-46BA-B3E1-56358D8612F1}" destId="{12DAC706-EC68-4BC1-851B-7EAD346E6FDE}" srcOrd="1" destOrd="0" presId="urn:microsoft.com/office/officeart/2018/5/layout/CenteredIconLabelDescriptionList"/>
    <dgm:cxn modelId="{7F74A622-78B9-B248-82CB-EA5E013B617E}" type="presParOf" srcId="{9130D85E-5328-46BA-B3E1-56358D8612F1}" destId="{63C62542-2222-4CB8-A130-50E38E1240E9}" srcOrd="2" destOrd="0" presId="urn:microsoft.com/office/officeart/2018/5/layout/CenteredIconLabelDescriptionList"/>
    <dgm:cxn modelId="{4B0D307F-DF83-0245-A2D3-5550138F3A09}" type="presParOf" srcId="{63C62542-2222-4CB8-A130-50E38E1240E9}" destId="{DE8D554E-54DD-4993-AE8D-7C39D0C41CCC}" srcOrd="0" destOrd="0" presId="urn:microsoft.com/office/officeart/2018/5/layout/CenteredIconLabelDescriptionList"/>
    <dgm:cxn modelId="{B9345B04-8C93-7140-992D-5661C7FE42DC}" type="presParOf" srcId="{63C62542-2222-4CB8-A130-50E38E1240E9}" destId="{3C292B23-AA83-4C60-9A03-8601C87281E1}" srcOrd="1" destOrd="0" presId="urn:microsoft.com/office/officeart/2018/5/layout/CenteredIconLabelDescriptionList"/>
    <dgm:cxn modelId="{A6F0ABE7-5E2F-3C47-9F08-95FF7B5B9E81}" type="presParOf" srcId="{63C62542-2222-4CB8-A130-50E38E1240E9}" destId="{E52D9401-E394-4558-9C0B-FA1FBA3A9A86}" srcOrd="2" destOrd="0" presId="urn:microsoft.com/office/officeart/2018/5/layout/CenteredIconLabelDescriptionList"/>
    <dgm:cxn modelId="{21C0D34E-33F3-E64A-B774-756FA4E398F4}" type="presParOf" srcId="{63C62542-2222-4CB8-A130-50E38E1240E9}" destId="{15185ECB-B1B1-49A8-A5AB-9479B08C4034}" srcOrd="3" destOrd="0" presId="urn:microsoft.com/office/officeart/2018/5/layout/CenteredIconLabelDescriptionList"/>
    <dgm:cxn modelId="{48D51040-1655-1C41-AD39-84D9FBC8937C}" type="presParOf" srcId="{63C62542-2222-4CB8-A130-50E38E1240E9}" destId="{9B8EFEEE-19AC-47A4-9836-570346908F8A}" srcOrd="4" destOrd="0" presId="urn:microsoft.com/office/officeart/2018/5/layout/CenteredIconLabelDescriptionList"/>
    <dgm:cxn modelId="{F51C16B4-69FE-2142-B055-1392C48A8FBD}" type="presParOf" srcId="{9130D85E-5328-46BA-B3E1-56358D8612F1}" destId="{F40A34BC-8A68-4671-9CD8-0ECF6763FEA0}" srcOrd="3" destOrd="0" presId="urn:microsoft.com/office/officeart/2018/5/layout/CenteredIconLabelDescriptionList"/>
    <dgm:cxn modelId="{BC9FFB34-41AB-1A45-AF18-AF9B48F67A5E}" type="presParOf" srcId="{9130D85E-5328-46BA-B3E1-56358D8612F1}" destId="{6431ED21-456A-4BED-B8FE-0D64F583D4AD}" srcOrd="4" destOrd="0" presId="urn:microsoft.com/office/officeart/2018/5/layout/CenteredIconLabelDescriptionList"/>
    <dgm:cxn modelId="{C3A568AF-6F3A-2F41-89E1-311E4248A2FA}" type="presParOf" srcId="{6431ED21-456A-4BED-B8FE-0D64F583D4AD}" destId="{1FE1DD91-1192-4527-B770-11405628DCD0}" srcOrd="0" destOrd="0" presId="urn:microsoft.com/office/officeart/2018/5/layout/CenteredIconLabelDescriptionList"/>
    <dgm:cxn modelId="{0789CD60-0AFB-9848-95B1-39C1B2A62549}" type="presParOf" srcId="{6431ED21-456A-4BED-B8FE-0D64F583D4AD}" destId="{25F6A95D-30D0-425B-A8E1-3B466FBC1037}" srcOrd="1" destOrd="0" presId="urn:microsoft.com/office/officeart/2018/5/layout/CenteredIconLabelDescriptionList"/>
    <dgm:cxn modelId="{3C965D07-19A2-324D-89B2-2BA9A1568D3F}" type="presParOf" srcId="{6431ED21-456A-4BED-B8FE-0D64F583D4AD}" destId="{749D2AD9-0DA0-419A-A9C9-639828894660}" srcOrd="2" destOrd="0" presId="urn:microsoft.com/office/officeart/2018/5/layout/CenteredIconLabelDescriptionList"/>
    <dgm:cxn modelId="{B634C827-C77A-F94F-BE5C-FAFBA69B31A6}" type="presParOf" srcId="{6431ED21-456A-4BED-B8FE-0D64F583D4AD}" destId="{3E462BE6-3C03-4C78-8FFB-0427C1396F0D}" srcOrd="3" destOrd="0" presId="urn:microsoft.com/office/officeart/2018/5/layout/CenteredIconLabelDescriptionList"/>
    <dgm:cxn modelId="{32C59B32-6783-C64C-9A62-C2742B721447}" type="presParOf" srcId="{6431ED21-456A-4BED-B8FE-0D64F583D4AD}" destId="{DD4F4550-0AC0-4E20-920D-938FE439A3A4}"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831F0C0-BE30-4D20-8E2C-355FFBC19986}"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33803C93-B3B3-4A2E-9C6D-799D07BA7121}">
      <dgm:prSet/>
      <dgm:spPr/>
      <dgm:t>
        <a:bodyPr/>
        <a:lstStyle/>
        <a:p>
          <a:r>
            <a:rPr lang="en-US"/>
            <a:t>Start saving early</a:t>
          </a:r>
        </a:p>
      </dgm:t>
    </dgm:pt>
    <dgm:pt modelId="{4C8BD2B6-641E-4992-B6AC-E7B02C7485F8}" type="parTrans" cxnId="{FFD9A97B-16D8-4971-AE7B-EBDCFDBDB843}">
      <dgm:prSet/>
      <dgm:spPr/>
      <dgm:t>
        <a:bodyPr/>
        <a:lstStyle/>
        <a:p>
          <a:endParaRPr lang="en-US"/>
        </a:p>
      </dgm:t>
    </dgm:pt>
    <dgm:pt modelId="{C55DD9B0-7FF0-4630-8C80-4F6727999827}" type="sibTrans" cxnId="{FFD9A97B-16D8-4971-AE7B-EBDCFDBDB843}">
      <dgm:prSet phldrT="1" phldr="0"/>
      <dgm:spPr/>
      <dgm:t>
        <a:bodyPr/>
        <a:lstStyle/>
        <a:p>
          <a:r>
            <a:rPr lang="en-US"/>
            <a:t>1</a:t>
          </a:r>
        </a:p>
      </dgm:t>
    </dgm:pt>
    <dgm:pt modelId="{09069A5E-FF31-4A2E-BC79-D9019871DAC8}">
      <dgm:prSet/>
      <dgm:spPr/>
      <dgm:t>
        <a:bodyPr/>
        <a:lstStyle/>
        <a:p>
          <a:r>
            <a:rPr lang="en-US"/>
            <a:t>Track spending &amp; create a family budget</a:t>
          </a:r>
        </a:p>
      </dgm:t>
    </dgm:pt>
    <dgm:pt modelId="{B28D3971-325F-4105-9DEF-33C671672AB4}" type="parTrans" cxnId="{B7F8847B-A0EB-47C3-86CA-C435AC45667A}">
      <dgm:prSet/>
      <dgm:spPr/>
      <dgm:t>
        <a:bodyPr/>
        <a:lstStyle/>
        <a:p>
          <a:endParaRPr lang="en-US"/>
        </a:p>
      </dgm:t>
    </dgm:pt>
    <dgm:pt modelId="{B36C50CC-E570-4200-9A67-EBC362300F60}" type="sibTrans" cxnId="{B7F8847B-A0EB-47C3-86CA-C435AC45667A}">
      <dgm:prSet phldrT="2" phldr="0"/>
      <dgm:spPr/>
      <dgm:t>
        <a:bodyPr/>
        <a:lstStyle/>
        <a:p>
          <a:r>
            <a:rPr lang="en-US"/>
            <a:t>2</a:t>
          </a:r>
        </a:p>
      </dgm:t>
    </dgm:pt>
    <dgm:pt modelId="{311D5358-B207-4E2E-94D3-955E9AE0CF59}">
      <dgm:prSet/>
      <dgm:spPr/>
      <dgm:t>
        <a:bodyPr/>
        <a:lstStyle/>
        <a:p>
          <a:r>
            <a:rPr lang="en-US"/>
            <a:t>Research colleges &amp; programs</a:t>
          </a:r>
        </a:p>
      </dgm:t>
    </dgm:pt>
    <dgm:pt modelId="{0436CF17-A1E1-486E-B158-4B81D3624854}" type="parTrans" cxnId="{A131190B-8822-4DE6-B394-FB22E88888B3}">
      <dgm:prSet/>
      <dgm:spPr/>
      <dgm:t>
        <a:bodyPr/>
        <a:lstStyle/>
        <a:p>
          <a:endParaRPr lang="en-US"/>
        </a:p>
      </dgm:t>
    </dgm:pt>
    <dgm:pt modelId="{5D3C440C-045C-422B-B4BA-DA1303151D37}" type="sibTrans" cxnId="{A131190B-8822-4DE6-B394-FB22E88888B3}">
      <dgm:prSet phldrT="3" phldr="0"/>
      <dgm:spPr/>
      <dgm:t>
        <a:bodyPr/>
        <a:lstStyle/>
        <a:p>
          <a:r>
            <a:rPr lang="en-US"/>
            <a:t>3</a:t>
          </a:r>
        </a:p>
      </dgm:t>
    </dgm:pt>
    <dgm:pt modelId="{496284AD-B8C7-4D62-ABEC-EF310ED00707}">
      <dgm:prSet/>
      <dgm:spPr/>
      <dgm:t>
        <a:bodyPr/>
        <a:lstStyle/>
        <a:p>
          <a:r>
            <a:rPr lang="en-US"/>
            <a:t>File FAFSA every year</a:t>
          </a:r>
        </a:p>
      </dgm:t>
    </dgm:pt>
    <dgm:pt modelId="{9D539FFD-E24C-44B2-A35E-5E185CC41044}" type="parTrans" cxnId="{8D1953D3-5F19-4709-88BC-44AFD7FB0643}">
      <dgm:prSet/>
      <dgm:spPr/>
      <dgm:t>
        <a:bodyPr/>
        <a:lstStyle/>
        <a:p>
          <a:endParaRPr lang="en-US"/>
        </a:p>
      </dgm:t>
    </dgm:pt>
    <dgm:pt modelId="{0FB0E9B8-8D87-4F64-AA88-B8E265049BD2}" type="sibTrans" cxnId="{8D1953D3-5F19-4709-88BC-44AFD7FB0643}">
      <dgm:prSet phldrT="4" phldr="0"/>
      <dgm:spPr/>
      <dgm:t>
        <a:bodyPr/>
        <a:lstStyle/>
        <a:p>
          <a:r>
            <a:rPr lang="en-US"/>
            <a:t>4</a:t>
          </a:r>
        </a:p>
      </dgm:t>
    </dgm:pt>
    <dgm:pt modelId="{728D4D5D-FA63-41F9-AEA4-4578CCDB4189}">
      <dgm:prSet/>
      <dgm:spPr/>
      <dgm:t>
        <a:bodyPr/>
        <a:lstStyle/>
        <a:p>
          <a:r>
            <a:rPr lang="en-US"/>
            <a:t>Use federal aid before private loans</a:t>
          </a:r>
        </a:p>
      </dgm:t>
    </dgm:pt>
    <dgm:pt modelId="{515C42BA-C5A5-4794-B009-D970FB07C7AB}" type="parTrans" cxnId="{A09116F4-99E2-4114-81FA-530F907A51DE}">
      <dgm:prSet/>
      <dgm:spPr/>
      <dgm:t>
        <a:bodyPr/>
        <a:lstStyle/>
        <a:p>
          <a:endParaRPr lang="en-US"/>
        </a:p>
      </dgm:t>
    </dgm:pt>
    <dgm:pt modelId="{22F19203-59CE-4C4E-8938-D054D9AE6658}" type="sibTrans" cxnId="{A09116F4-99E2-4114-81FA-530F907A51DE}">
      <dgm:prSet phldrT="5" phldr="0"/>
      <dgm:spPr/>
      <dgm:t>
        <a:bodyPr/>
        <a:lstStyle/>
        <a:p>
          <a:r>
            <a:rPr lang="en-US"/>
            <a:t>5</a:t>
          </a:r>
        </a:p>
      </dgm:t>
    </dgm:pt>
    <dgm:pt modelId="{2802CC20-E9C5-42A5-829C-66CFDC65F2C7}">
      <dgm:prSet/>
      <dgm:spPr/>
      <dgm:t>
        <a:bodyPr/>
        <a:lstStyle/>
        <a:p>
          <a:r>
            <a:rPr lang="en-US"/>
            <a:t>Seek free community resources (counselors, workshops, financial aid offices)</a:t>
          </a:r>
        </a:p>
      </dgm:t>
    </dgm:pt>
    <dgm:pt modelId="{95AA5312-2CE9-40D5-AD2C-DFA2AE6A5D39}" type="parTrans" cxnId="{DC03BB10-954E-482F-BCC6-E09E801F892F}">
      <dgm:prSet/>
      <dgm:spPr/>
      <dgm:t>
        <a:bodyPr/>
        <a:lstStyle/>
        <a:p>
          <a:endParaRPr lang="en-US"/>
        </a:p>
      </dgm:t>
    </dgm:pt>
    <dgm:pt modelId="{D86A87F5-7CC8-4BA3-878F-2BB3EE5B73B7}" type="sibTrans" cxnId="{DC03BB10-954E-482F-BCC6-E09E801F892F}">
      <dgm:prSet phldrT="6" phldr="0"/>
      <dgm:spPr/>
      <dgm:t>
        <a:bodyPr/>
        <a:lstStyle/>
        <a:p>
          <a:r>
            <a:rPr lang="en-US"/>
            <a:t>6</a:t>
          </a:r>
        </a:p>
      </dgm:t>
    </dgm:pt>
    <dgm:pt modelId="{EE08F856-B602-DB4C-A707-6A67EA6D89EA}" type="pres">
      <dgm:prSet presAssocID="{A831F0C0-BE30-4D20-8E2C-355FFBC19986}" presName="Name0" presStyleCnt="0">
        <dgm:presLayoutVars>
          <dgm:animLvl val="lvl"/>
          <dgm:resizeHandles val="exact"/>
        </dgm:presLayoutVars>
      </dgm:prSet>
      <dgm:spPr/>
    </dgm:pt>
    <dgm:pt modelId="{417DDB51-A47B-A148-B2E8-B3D01E55403C}" type="pres">
      <dgm:prSet presAssocID="{33803C93-B3B3-4A2E-9C6D-799D07BA7121}" presName="compositeNode" presStyleCnt="0">
        <dgm:presLayoutVars>
          <dgm:bulletEnabled val="1"/>
        </dgm:presLayoutVars>
      </dgm:prSet>
      <dgm:spPr/>
    </dgm:pt>
    <dgm:pt modelId="{3018E1E5-DBB4-D845-8942-F211D4186981}" type="pres">
      <dgm:prSet presAssocID="{33803C93-B3B3-4A2E-9C6D-799D07BA7121}" presName="bgRect" presStyleLbl="bgAccFollowNode1" presStyleIdx="0" presStyleCnt="6"/>
      <dgm:spPr/>
    </dgm:pt>
    <dgm:pt modelId="{4D4532A5-8666-C94F-A318-0E9614894EB1}" type="pres">
      <dgm:prSet presAssocID="{C55DD9B0-7FF0-4630-8C80-4F6727999827}" presName="sibTransNodeCircle" presStyleLbl="alignNode1" presStyleIdx="0" presStyleCnt="12">
        <dgm:presLayoutVars>
          <dgm:chMax val="0"/>
          <dgm:bulletEnabled/>
        </dgm:presLayoutVars>
      </dgm:prSet>
      <dgm:spPr/>
    </dgm:pt>
    <dgm:pt modelId="{04097C81-54E7-F24A-B414-B2117D7F8464}" type="pres">
      <dgm:prSet presAssocID="{33803C93-B3B3-4A2E-9C6D-799D07BA7121}" presName="bottomLine" presStyleLbl="alignNode1" presStyleIdx="1" presStyleCnt="12">
        <dgm:presLayoutVars/>
      </dgm:prSet>
      <dgm:spPr/>
    </dgm:pt>
    <dgm:pt modelId="{F4BCE729-04E7-FB40-AB28-1D1E74E243E0}" type="pres">
      <dgm:prSet presAssocID="{33803C93-B3B3-4A2E-9C6D-799D07BA7121}" presName="nodeText" presStyleLbl="bgAccFollowNode1" presStyleIdx="0" presStyleCnt="6">
        <dgm:presLayoutVars>
          <dgm:bulletEnabled val="1"/>
        </dgm:presLayoutVars>
      </dgm:prSet>
      <dgm:spPr/>
    </dgm:pt>
    <dgm:pt modelId="{6087479C-171B-244E-AB1C-F0427B9DBCC4}" type="pres">
      <dgm:prSet presAssocID="{C55DD9B0-7FF0-4630-8C80-4F6727999827}" presName="sibTrans" presStyleCnt="0"/>
      <dgm:spPr/>
    </dgm:pt>
    <dgm:pt modelId="{6C3F6C66-855A-EA43-9CE9-988F295973E4}" type="pres">
      <dgm:prSet presAssocID="{09069A5E-FF31-4A2E-BC79-D9019871DAC8}" presName="compositeNode" presStyleCnt="0">
        <dgm:presLayoutVars>
          <dgm:bulletEnabled val="1"/>
        </dgm:presLayoutVars>
      </dgm:prSet>
      <dgm:spPr/>
    </dgm:pt>
    <dgm:pt modelId="{A0A3C7C9-5710-D644-93AC-CB8587777077}" type="pres">
      <dgm:prSet presAssocID="{09069A5E-FF31-4A2E-BC79-D9019871DAC8}" presName="bgRect" presStyleLbl="bgAccFollowNode1" presStyleIdx="1" presStyleCnt="6"/>
      <dgm:spPr/>
    </dgm:pt>
    <dgm:pt modelId="{527169C1-98A6-A243-80ED-60C260A02B94}" type="pres">
      <dgm:prSet presAssocID="{B36C50CC-E570-4200-9A67-EBC362300F60}" presName="sibTransNodeCircle" presStyleLbl="alignNode1" presStyleIdx="2" presStyleCnt="12">
        <dgm:presLayoutVars>
          <dgm:chMax val="0"/>
          <dgm:bulletEnabled/>
        </dgm:presLayoutVars>
      </dgm:prSet>
      <dgm:spPr/>
    </dgm:pt>
    <dgm:pt modelId="{945D02D0-9DBF-394D-A551-29309BB44711}" type="pres">
      <dgm:prSet presAssocID="{09069A5E-FF31-4A2E-BC79-D9019871DAC8}" presName="bottomLine" presStyleLbl="alignNode1" presStyleIdx="3" presStyleCnt="12">
        <dgm:presLayoutVars/>
      </dgm:prSet>
      <dgm:spPr/>
    </dgm:pt>
    <dgm:pt modelId="{E301EAE7-7336-6447-91C1-D0B6E28AE524}" type="pres">
      <dgm:prSet presAssocID="{09069A5E-FF31-4A2E-BC79-D9019871DAC8}" presName="nodeText" presStyleLbl="bgAccFollowNode1" presStyleIdx="1" presStyleCnt="6">
        <dgm:presLayoutVars>
          <dgm:bulletEnabled val="1"/>
        </dgm:presLayoutVars>
      </dgm:prSet>
      <dgm:spPr/>
    </dgm:pt>
    <dgm:pt modelId="{71DD2CB3-80B1-A04B-AF8F-A2992A2D02D4}" type="pres">
      <dgm:prSet presAssocID="{B36C50CC-E570-4200-9A67-EBC362300F60}" presName="sibTrans" presStyleCnt="0"/>
      <dgm:spPr/>
    </dgm:pt>
    <dgm:pt modelId="{E1C14334-954E-6D43-A84A-7C7239D5385B}" type="pres">
      <dgm:prSet presAssocID="{311D5358-B207-4E2E-94D3-955E9AE0CF59}" presName="compositeNode" presStyleCnt="0">
        <dgm:presLayoutVars>
          <dgm:bulletEnabled val="1"/>
        </dgm:presLayoutVars>
      </dgm:prSet>
      <dgm:spPr/>
    </dgm:pt>
    <dgm:pt modelId="{8B7938CB-2A07-FD42-8A7D-804ECE363CDB}" type="pres">
      <dgm:prSet presAssocID="{311D5358-B207-4E2E-94D3-955E9AE0CF59}" presName="bgRect" presStyleLbl="bgAccFollowNode1" presStyleIdx="2" presStyleCnt="6"/>
      <dgm:spPr/>
    </dgm:pt>
    <dgm:pt modelId="{CD66CFE0-525B-8F43-A4EB-5778CC9BC15D}" type="pres">
      <dgm:prSet presAssocID="{5D3C440C-045C-422B-B4BA-DA1303151D37}" presName="sibTransNodeCircle" presStyleLbl="alignNode1" presStyleIdx="4" presStyleCnt="12">
        <dgm:presLayoutVars>
          <dgm:chMax val="0"/>
          <dgm:bulletEnabled/>
        </dgm:presLayoutVars>
      </dgm:prSet>
      <dgm:spPr/>
    </dgm:pt>
    <dgm:pt modelId="{933C9594-DD65-DB4A-9A0D-426C282B46D9}" type="pres">
      <dgm:prSet presAssocID="{311D5358-B207-4E2E-94D3-955E9AE0CF59}" presName="bottomLine" presStyleLbl="alignNode1" presStyleIdx="5" presStyleCnt="12">
        <dgm:presLayoutVars/>
      </dgm:prSet>
      <dgm:spPr/>
    </dgm:pt>
    <dgm:pt modelId="{67537721-8ECC-C849-8B6E-7CC80F50EDE0}" type="pres">
      <dgm:prSet presAssocID="{311D5358-B207-4E2E-94D3-955E9AE0CF59}" presName="nodeText" presStyleLbl="bgAccFollowNode1" presStyleIdx="2" presStyleCnt="6">
        <dgm:presLayoutVars>
          <dgm:bulletEnabled val="1"/>
        </dgm:presLayoutVars>
      </dgm:prSet>
      <dgm:spPr/>
    </dgm:pt>
    <dgm:pt modelId="{5BA8B928-AFE1-ED48-A48A-1146F1AFBB8A}" type="pres">
      <dgm:prSet presAssocID="{5D3C440C-045C-422B-B4BA-DA1303151D37}" presName="sibTrans" presStyleCnt="0"/>
      <dgm:spPr/>
    </dgm:pt>
    <dgm:pt modelId="{1847BE92-DBE3-D84F-B1C7-A989223D868E}" type="pres">
      <dgm:prSet presAssocID="{496284AD-B8C7-4D62-ABEC-EF310ED00707}" presName="compositeNode" presStyleCnt="0">
        <dgm:presLayoutVars>
          <dgm:bulletEnabled val="1"/>
        </dgm:presLayoutVars>
      </dgm:prSet>
      <dgm:spPr/>
    </dgm:pt>
    <dgm:pt modelId="{3E47DDAD-57D5-7147-B533-ACFE66A7A095}" type="pres">
      <dgm:prSet presAssocID="{496284AD-B8C7-4D62-ABEC-EF310ED00707}" presName="bgRect" presStyleLbl="bgAccFollowNode1" presStyleIdx="3" presStyleCnt="6"/>
      <dgm:spPr/>
    </dgm:pt>
    <dgm:pt modelId="{478EEEC0-0E85-764E-8FC6-A33CD38DA60E}" type="pres">
      <dgm:prSet presAssocID="{0FB0E9B8-8D87-4F64-AA88-B8E265049BD2}" presName="sibTransNodeCircle" presStyleLbl="alignNode1" presStyleIdx="6" presStyleCnt="12">
        <dgm:presLayoutVars>
          <dgm:chMax val="0"/>
          <dgm:bulletEnabled/>
        </dgm:presLayoutVars>
      </dgm:prSet>
      <dgm:spPr/>
    </dgm:pt>
    <dgm:pt modelId="{A015F3A2-CDB7-464E-A96C-8979A21A90CA}" type="pres">
      <dgm:prSet presAssocID="{496284AD-B8C7-4D62-ABEC-EF310ED00707}" presName="bottomLine" presStyleLbl="alignNode1" presStyleIdx="7" presStyleCnt="12">
        <dgm:presLayoutVars/>
      </dgm:prSet>
      <dgm:spPr/>
    </dgm:pt>
    <dgm:pt modelId="{814B04C9-F644-304A-8BD1-E13E82388A40}" type="pres">
      <dgm:prSet presAssocID="{496284AD-B8C7-4D62-ABEC-EF310ED00707}" presName="nodeText" presStyleLbl="bgAccFollowNode1" presStyleIdx="3" presStyleCnt="6">
        <dgm:presLayoutVars>
          <dgm:bulletEnabled val="1"/>
        </dgm:presLayoutVars>
      </dgm:prSet>
      <dgm:spPr/>
    </dgm:pt>
    <dgm:pt modelId="{738B6DA1-D170-574F-A4FE-02D8B399B1A9}" type="pres">
      <dgm:prSet presAssocID="{0FB0E9B8-8D87-4F64-AA88-B8E265049BD2}" presName="sibTrans" presStyleCnt="0"/>
      <dgm:spPr/>
    </dgm:pt>
    <dgm:pt modelId="{E7960416-4D3C-2645-A388-A3177A240315}" type="pres">
      <dgm:prSet presAssocID="{728D4D5D-FA63-41F9-AEA4-4578CCDB4189}" presName="compositeNode" presStyleCnt="0">
        <dgm:presLayoutVars>
          <dgm:bulletEnabled val="1"/>
        </dgm:presLayoutVars>
      </dgm:prSet>
      <dgm:spPr/>
    </dgm:pt>
    <dgm:pt modelId="{69661BFF-7B51-9340-B194-5870E0197CE1}" type="pres">
      <dgm:prSet presAssocID="{728D4D5D-FA63-41F9-AEA4-4578CCDB4189}" presName="bgRect" presStyleLbl="bgAccFollowNode1" presStyleIdx="4" presStyleCnt="6"/>
      <dgm:spPr/>
    </dgm:pt>
    <dgm:pt modelId="{D9EC3930-C6F6-DD49-AAF5-F84A2A43DB44}" type="pres">
      <dgm:prSet presAssocID="{22F19203-59CE-4C4E-8938-D054D9AE6658}" presName="sibTransNodeCircle" presStyleLbl="alignNode1" presStyleIdx="8" presStyleCnt="12">
        <dgm:presLayoutVars>
          <dgm:chMax val="0"/>
          <dgm:bulletEnabled/>
        </dgm:presLayoutVars>
      </dgm:prSet>
      <dgm:spPr/>
    </dgm:pt>
    <dgm:pt modelId="{AE70A19A-BC49-FE45-90A0-6A562738339E}" type="pres">
      <dgm:prSet presAssocID="{728D4D5D-FA63-41F9-AEA4-4578CCDB4189}" presName="bottomLine" presStyleLbl="alignNode1" presStyleIdx="9" presStyleCnt="12">
        <dgm:presLayoutVars/>
      </dgm:prSet>
      <dgm:spPr/>
    </dgm:pt>
    <dgm:pt modelId="{D5193A1D-7DF8-7442-9E4C-729CACDCEB78}" type="pres">
      <dgm:prSet presAssocID="{728D4D5D-FA63-41F9-AEA4-4578CCDB4189}" presName="nodeText" presStyleLbl="bgAccFollowNode1" presStyleIdx="4" presStyleCnt="6">
        <dgm:presLayoutVars>
          <dgm:bulletEnabled val="1"/>
        </dgm:presLayoutVars>
      </dgm:prSet>
      <dgm:spPr/>
    </dgm:pt>
    <dgm:pt modelId="{54DE499F-9B3C-3342-9AB6-BF3425BD3DD1}" type="pres">
      <dgm:prSet presAssocID="{22F19203-59CE-4C4E-8938-D054D9AE6658}" presName="sibTrans" presStyleCnt="0"/>
      <dgm:spPr/>
    </dgm:pt>
    <dgm:pt modelId="{1EE0CCD5-E110-3F4C-B225-80549525DACD}" type="pres">
      <dgm:prSet presAssocID="{2802CC20-E9C5-42A5-829C-66CFDC65F2C7}" presName="compositeNode" presStyleCnt="0">
        <dgm:presLayoutVars>
          <dgm:bulletEnabled val="1"/>
        </dgm:presLayoutVars>
      </dgm:prSet>
      <dgm:spPr/>
    </dgm:pt>
    <dgm:pt modelId="{B5E50E8D-DF6B-5044-91B4-90539406100D}" type="pres">
      <dgm:prSet presAssocID="{2802CC20-E9C5-42A5-829C-66CFDC65F2C7}" presName="bgRect" presStyleLbl="bgAccFollowNode1" presStyleIdx="5" presStyleCnt="6"/>
      <dgm:spPr/>
    </dgm:pt>
    <dgm:pt modelId="{9D624AE7-8461-424C-BCEC-7D3C4FAA939B}" type="pres">
      <dgm:prSet presAssocID="{D86A87F5-7CC8-4BA3-878F-2BB3EE5B73B7}" presName="sibTransNodeCircle" presStyleLbl="alignNode1" presStyleIdx="10" presStyleCnt="12">
        <dgm:presLayoutVars>
          <dgm:chMax val="0"/>
          <dgm:bulletEnabled/>
        </dgm:presLayoutVars>
      </dgm:prSet>
      <dgm:spPr/>
    </dgm:pt>
    <dgm:pt modelId="{04C0B7CA-3697-8A40-8111-66867ECC19ED}" type="pres">
      <dgm:prSet presAssocID="{2802CC20-E9C5-42A5-829C-66CFDC65F2C7}" presName="bottomLine" presStyleLbl="alignNode1" presStyleIdx="11" presStyleCnt="12">
        <dgm:presLayoutVars/>
      </dgm:prSet>
      <dgm:spPr/>
    </dgm:pt>
    <dgm:pt modelId="{A1F9F6EE-5471-9043-95B8-923FB5CDE54D}" type="pres">
      <dgm:prSet presAssocID="{2802CC20-E9C5-42A5-829C-66CFDC65F2C7}" presName="nodeText" presStyleLbl="bgAccFollowNode1" presStyleIdx="5" presStyleCnt="6">
        <dgm:presLayoutVars>
          <dgm:bulletEnabled val="1"/>
        </dgm:presLayoutVars>
      </dgm:prSet>
      <dgm:spPr/>
    </dgm:pt>
  </dgm:ptLst>
  <dgm:cxnLst>
    <dgm:cxn modelId="{A131190B-8822-4DE6-B394-FB22E88888B3}" srcId="{A831F0C0-BE30-4D20-8E2C-355FFBC19986}" destId="{311D5358-B207-4E2E-94D3-955E9AE0CF59}" srcOrd="2" destOrd="0" parTransId="{0436CF17-A1E1-486E-B158-4B81D3624854}" sibTransId="{5D3C440C-045C-422B-B4BA-DA1303151D37}"/>
    <dgm:cxn modelId="{DC03BB10-954E-482F-BCC6-E09E801F892F}" srcId="{A831F0C0-BE30-4D20-8E2C-355FFBC19986}" destId="{2802CC20-E9C5-42A5-829C-66CFDC65F2C7}" srcOrd="5" destOrd="0" parTransId="{95AA5312-2CE9-40D5-AD2C-DFA2AE6A5D39}" sibTransId="{D86A87F5-7CC8-4BA3-878F-2BB3EE5B73B7}"/>
    <dgm:cxn modelId="{449E1D18-BF09-7E46-813A-D3B8D92A3BB1}" type="presOf" srcId="{5D3C440C-045C-422B-B4BA-DA1303151D37}" destId="{CD66CFE0-525B-8F43-A4EB-5778CC9BC15D}" srcOrd="0" destOrd="0" presId="urn:microsoft.com/office/officeart/2016/7/layout/BasicLinearProcessNumbered"/>
    <dgm:cxn modelId="{590AE520-5357-9849-B7B4-03E7B172E6E7}" type="presOf" srcId="{B36C50CC-E570-4200-9A67-EBC362300F60}" destId="{527169C1-98A6-A243-80ED-60C260A02B94}" srcOrd="0" destOrd="0" presId="urn:microsoft.com/office/officeart/2016/7/layout/BasicLinearProcessNumbered"/>
    <dgm:cxn modelId="{4CE4832E-0745-5046-BF6B-A8DCF4F36C39}" type="presOf" srcId="{09069A5E-FF31-4A2E-BC79-D9019871DAC8}" destId="{E301EAE7-7336-6447-91C1-D0B6E28AE524}" srcOrd="1" destOrd="0" presId="urn:microsoft.com/office/officeart/2016/7/layout/BasicLinearProcessNumbered"/>
    <dgm:cxn modelId="{C316CF45-8391-B34E-859D-1699807795F0}" type="presOf" srcId="{496284AD-B8C7-4D62-ABEC-EF310ED00707}" destId="{814B04C9-F644-304A-8BD1-E13E82388A40}" srcOrd="1" destOrd="0" presId="urn:microsoft.com/office/officeart/2016/7/layout/BasicLinearProcessNumbered"/>
    <dgm:cxn modelId="{5BB44F48-B611-8140-BFE9-F542B6530450}" type="presOf" srcId="{D86A87F5-7CC8-4BA3-878F-2BB3EE5B73B7}" destId="{9D624AE7-8461-424C-BCEC-7D3C4FAA939B}" srcOrd="0" destOrd="0" presId="urn:microsoft.com/office/officeart/2016/7/layout/BasicLinearProcessNumbered"/>
    <dgm:cxn modelId="{EADDD05C-4205-FA4C-A755-6D9FC4F5EB7B}" type="presOf" srcId="{09069A5E-FF31-4A2E-BC79-D9019871DAC8}" destId="{A0A3C7C9-5710-D644-93AC-CB8587777077}" srcOrd="0" destOrd="0" presId="urn:microsoft.com/office/officeart/2016/7/layout/BasicLinearProcessNumbered"/>
    <dgm:cxn modelId="{808F5463-CD55-044B-B150-2764A059FD7A}" type="presOf" srcId="{33803C93-B3B3-4A2E-9C6D-799D07BA7121}" destId="{F4BCE729-04E7-FB40-AB28-1D1E74E243E0}" srcOrd="1" destOrd="0" presId="urn:microsoft.com/office/officeart/2016/7/layout/BasicLinearProcessNumbered"/>
    <dgm:cxn modelId="{3C22CF73-BFD9-7B41-BEF8-6DB1ED6F3435}" type="presOf" srcId="{22F19203-59CE-4C4E-8938-D054D9AE6658}" destId="{D9EC3930-C6F6-DD49-AAF5-F84A2A43DB44}" srcOrd="0" destOrd="0" presId="urn:microsoft.com/office/officeart/2016/7/layout/BasicLinearProcessNumbered"/>
    <dgm:cxn modelId="{C5793475-ACE4-8147-9EAF-80383B1840A4}" type="presOf" srcId="{496284AD-B8C7-4D62-ABEC-EF310ED00707}" destId="{3E47DDAD-57D5-7147-B533-ACFE66A7A095}" srcOrd="0" destOrd="0" presId="urn:microsoft.com/office/officeart/2016/7/layout/BasicLinearProcessNumbered"/>
    <dgm:cxn modelId="{36948476-EAAA-5D4E-8F1F-B64BBA49963B}" type="presOf" srcId="{2802CC20-E9C5-42A5-829C-66CFDC65F2C7}" destId="{A1F9F6EE-5471-9043-95B8-923FB5CDE54D}" srcOrd="1" destOrd="0" presId="urn:microsoft.com/office/officeart/2016/7/layout/BasicLinearProcessNumbered"/>
    <dgm:cxn modelId="{5C262A78-AAD5-E745-96E1-30360B649AC6}" type="presOf" srcId="{33803C93-B3B3-4A2E-9C6D-799D07BA7121}" destId="{3018E1E5-DBB4-D845-8942-F211D4186981}" srcOrd="0" destOrd="0" presId="urn:microsoft.com/office/officeart/2016/7/layout/BasicLinearProcessNumbered"/>
    <dgm:cxn modelId="{B7F8847B-A0EB-47C3-86CA-C435AC45667A}" srcId="{A831F0C0-BE30-4D20-8E2C-355FFBC19986}" destId="{09069A5E-FF31-4A2E-BC79-D9019871DAC8}" srcOrd="1" destOrd="0" parTransId="{B28D3971-325F-4105-9DEF-33C671672AB4}" sibTransId="{B36C50CC-E570-4200-9A67-EBC362300F60}"/>
    <dgm:cxn modelId="{FFD9A97B-16D8-4971-AE7B-EBDCFDBDB843}" srcId="{A831F0C0-BE30-4D20-8E2C-355FFBC19986}" destId="{33803C93-B3B3-4A2E-9C6D-799D07BA7121}" srcOrd="0" destOrd="0" parTransId="{4C8BD2B6-641E-4992-B6AC-E7B02C7485F8}" sibTransId="{C55DD9B0-7FF0-4630-8C80-4F6727999827}"/>
    <dgm:cxn modelId="{1F00A394-7A73-EA49-9386-F9DF42C2AF11}" type="presOf" srcId="{311D5358-B207-4E2E-94D3-955E9AE0CF59}" destId="{8B7938CB-2A07-FD42-8A7D-804ECE363CDB}" srcOrd="0" destOrd="0" presId="urn:microsoft.com/office/officeart/2016/7/layout/BasicLinearProcessNumbered"/>
    <dgm:cxn modelId="{37192CB9-800B-1C4E-84B8-855DB94E39B1}" type="presOf" srcId="{2802CC20-E9C5-42A5-829C-66CFDC65F2C7}" destId="{B5E50E8D-DF6B-5044-91B4-90539406100D}" srcOrd="0" destOrd="0" presId="urn:microsoft.com/office/officeart/2016/7/layout/BasicLinearProcessNumbered"/>
    <dgm:cxn modelId="{8C0DBCB9-3284-0348-8882-8C31C10A4D8D}" type="presOf" srcId="{0FB0E9B8-8D87-4F64-AA88-B8E265049BD2}" destId="{478EEEC0-0E85-764E-8FC6-A33CD38DA60E}" srcOrd="0" destOrd="0" presId="urn:microsoft.com/office/officeart/2016/7/layout/BasicLinearProcessNumbered"/>
    <dgm:cxn modelId="{C3B342C1-5B26-2F43-B11D-35CB8DAFF213}" type="presOf" srcId="{A831F0C0-BE30-4D20-8E2C-355FFBC19986}" destId="{EE08F856-B602-DB4C-A707-6A67EA6D89EA}" srcOrd="0" destOrd="0" presId="urn:microsoft.com/office/officeart/2016/7/layout/BasicLinearProcessNumbered"/>
    <dgm:cxn modelId="{C56004C9-7658-6C4E-87A7-E73EE220F294}" type="presOf" srcId="{728D4D5D-FA63-41F9-AEA4-4578CCDB4189}" destId="{D5193A1D-7DF8-7442-9E4C-729CACDCEB78}" srcOrd="1" destOrd="0" presId="urn:microsoft.com/office/officeart/2016/7/layout/BasicLinearProcessNumbered"/>
    <dgm:cxn modelId="{8CB879C9-3F1C-464B-BC9D-BDA99EC69A23}" type="presOf" srcId="{728D4D5D-FA63-41F9-AEA4-4578CCDB4189}" destId="{69661BFF-7B51-9340-B194-5870E0197CE1}" srcOrd="0" destOrd="0" presId="urn:microsoft.com/office/officeart/2016/7/layout/BasicLinearProcessNumbered"/>
    <dgm:cxn modelId="{27D332CE-3F5D-D846-BD02-9E3ED94C29D0}" type="presOf" srcId="{311D5358-B207-4E2E-94D3-955E9AE0CF59}" destId="{67537721-8ECC-C849-8B6E-7CC80F50EDE0}" srcOrd="1" destOrd="0" presId="urn:microsoft.com/office/officeart/2016/7/layout/BasicLinearProcessNumbered"/>
    <dgm:cxn modelId="{8D1953D3-5F19-4709-88BC-44AFD7FB0643}" srcId="{A831F0C0-BE30-4D20-8E2C-355FFBC19986}" destId="{496284AD-B8C7-4D62-ABEC-EF310ED00707}" srcOrd="3" destOrd="0" parTransId="{9D539FFD-E24C-44B2-A35E-5E185CC41044}" sibTransId="{0FB0E9B8-8D87-4F64-AA88-B8E265049BD2}"/>
    <dgm:cxn modelId="{A09116F4-99E2-4114-81FA-530F907A51DE}" srcId="{A831F0C0-BE30-4D20-8E2C-355FFBC19986}" destId="{728D4D5D-FA63-41F9-AEA4-4578CCDB4189}" srcOrd="4" destOrd="0" parTransId="{515C42BA-C5A5-4794-B009-D970FB07C7AB}" sibTransId="{22F19203-59CE-4C4E-8938-D054D9AE6658}"/>
    <dgm:cxn modelId="{E29482FA-35B3-1A40-AE01-B6804B28D513}" type="presOf" srcId="{C55DD9B0-7FF0-4630-8C80-4F6727999827}" destId="{4D4532A5-8666-C94F-A318-0E9614894EB1}" srcOrd="0" destOrd="0" presId="urn:microsoft.com/office/officeart/2016/7/layout/BasicLinearProcessNumbered"/>
    <dgm:cxn modelId="{9D97A13F-A8CF-BD47-A456-2CB6749A69CA}" type="presParOf" srcId="{EE08F856-B602-DB4C-A707-6A67EA6D89EA}" destId="{417DDB51-A47B-A148-B2E8-B3D01E55403C}" srcOrd="0" destOrd="0" presId="urn:microsoft.com/office/officeart/2016/7/layout/BasicLinearProcessNumbered"/>
    <dgm:cxn modelId="{6D71C167-320C-AC42-AA4F-A39A49A8243F}" type="presParOf" srcId="{417DDB51-A47B-A148-B2E8-B3D01E55403C}" destId="{3018E1E5-DBB4-D845-8942-F211D4186981}" srcOrd="0" destOrd="0" presId="urn:microsoft.com/office/officeart/2016/7/layout/BasicLinearProcessNumbered"/>
    <dgm:cxn modelId="{9BE15DBA-FE5F-7A48-82B8-CFF45B888348}" type="presParOf" srcId="{417DDB51-A47B-A148-B2E8-B3D01E55403C}" destId="{4D4532A5-8666-C94F-A318-0E9614894EB1}" srcOrd="1" destOrd="0" presId="urn:microsoft.com/office/officeart/2016/7/layout/BasicLinearProcessNumbered"/>
    <dgm:cxn modelId="{F140B3CA-1C56-0F44-A925-BCB7C8F7B5C2}" type="presParOf" srcId="{417DDB51-A47B-A148-B2E8-B3D01E55403C}" destId="{04097C81-54E7-F24A-B414-B2117D7F8464}" srcOrd="2" destOrd="0" presId="urn:microsoft.com/office/officeart/2016/7/layout/BasicLinearProcessNumbered"/>
    <dgm:cxn modelId="{890DF899-D0E2-934E-9C86-B49A7C0CCC96}" type="presParOf" srcId="{417DDB51-A47B-A148-B2E8-B3D01E55403C}" destId="{F4BCE729-04E7-FB40-AB28-1D1E74E243E0}" srcOrd="3" destOrd="0" presId="urn:microsoft.com/office/officeart/2016/7/layout/BasicLinearProcessNumbered"/>
    <dgm:cxn modelId="{70B8AA8C-F2F8-2645-8AB7-63F29C0EFC88}" type="presParOf" srcId="{EE08F856-B602-DB4C-A707-6A67EA6D89EA}" destId="{6087479C-171B-244E-AB1C-F0427B9DBCC4}" srcOrd="1" destOrd="0" presId="urn:microsoft.com/office/officeart/2016/7/layout/BasicLinearProcessNumbered"/>
    <dgm:cxn modelId="{9060CE86-491C-1248-B6CC-7FE1A1481575}" type="presParOf" srcId="{EE08F856-B602-DB4C-A707-6A67EA6D89EA}" destId="{6C3F6C66-855A-EA43-9CE9-988F295973E4}" srcOrd="2" destOrd="0" presId="urn:microsoft.com/office/officeart/2016/7/layout/BasicLinearProcessNumbered"/>
    <dgm:cxn modelId="{30AC80F2-24E9-8E4D-A285-991C24477D96}" type="presParOf" srcId="{6C3F6C66-855A-EA43-9CE9-988F295973E4}" destId="{A0A3C7C9-5710-D644-93AC-CB8587777077}" srcOrd="0" destOrd="0" presId="urn:microsoft.com/office/officeart/2016/7/layout/BasicLinearProcessNumbered"/>
    <dgm:cxn modelId="{0576ED29-E9CB-FA4E-8078-D2AA019ED5AC}" type="presParOf" srcId="{6C3F6C66-855A-EA43-9CE9-988F295973E4}" destId="{527169C1-98A6-A243-80ED-60C260A02B94}" srcOrd="1" destOrd="0" presId="urn:microsoft.com/office/officeart/2016/7/layout/BasicLinearProcessNumbered"/>
    <dgm:cxn modelId="{35BC22C4-D14A-2A4E-BC4F-52B954BEEB45}" type="presParOf" srcId="{6C3F6C66-855A-EA43-9CE9-988F295973E4}" destId="{945D02D0-9DBF-394D-A551-29309BB44711}" srcOrd="2" destOrd="0" presId="urn:microsoft.com/office/officeart/2016/7/layout/BasicLinearProcessNumbered"/>
    <dgm:cxn modelId="{D3EBAEFD-7991-6F45-B6D3-C8C4C2751ADE}" type="presParOf" srcId="{6C3F6C66-855A-EA43-9CE9-988F295973E4}" destId="{E301EAE7-7336-6447-91C1-D0B6E28AE524}" srcOrd="3" destOrd="0" presId="urn:microsoft.com/office/officeart/2016/7/layout/BasicLinearProcessNumbered"/>
    <dgm:cxn modelId="{4F44C49A-F22F-E945-A74D-E65408E8EA41}" type="presParOf" srcId="{EE08F856-B602-DB4C-A707-6A67EA6D89EA}" destId="{71DD2CB3-80B1-A04B-AF8F-A2992A2D02D4}" srcOrd="3" destOrd="0" presId="urn:microsoft.com/office/officeart/2016/7/layout/BasicLinearProcessNumbered"/>
    <dgm:cxn modelId="{70561658-8443-3B40-AC5B-5920C4BDF027}" type="presParOf" srcId="{EE08F856-B602-DB4C-A707-6A67EA6D89EA}" destId="{E1C14334-954E-6D43-A84A-7C7239D5385B}" srcOrd="4" destOrd="0" presId="urn:microsoft.com/office/officeart/2016/7/layout/BasicLinearProcessNumbered"/>
    <dgm:cxn modelId="{C5335D1B-F85E-DB48-B14F-4A501ECE7D0F}" type="presParOf" srcId="{E1C14334-954E-6D43-A84A-7C7239D5385B}" destId="{8B7938CB-2A07-FD42-8A7D-804ECE363CDB}" srcOrd="0" destOrd="0" presId="urn:microsoft.com/office/officeart/2016/7/layout/BasicLinearProcessNumbered"/>
    <dgm:cxn modelId="{85466A1E-D414-E14F-90D3-C27FD67425EC}" type="presParOf" srcId="{E1C14334-954E-6D43-A84A-7C7239D5385B}" destId="{CD66CFE0-525B-8F43-A4EB-5778CC9BC15D}" srcOrd="1" destOrd="0" presId="urn:microsoft.com/office/officeart/2016/7/layout/BasicLinearProcessNumbered"/>
    <dgm:cxn modelId="{356CF74C-9000-2B48-A11B-393DF4245FA0}" type="presParOf" srcId="{E1C14334-954E-6D43-A84A-7C7239D5385B}" destId="{933C9594-DD65-DB4A-9A0D-426C282B46D9}" srcOrd="2" destOrd="0" presId="urn:microsoft.com/office/officeart/2016/7/layout/BasicLinearProcessNumbered"/>
    <dgm:cxn modelId="{90076538-86AD-924B-8D5D-1130B67D96DF}" type="presParOf" srcId="{E1C14334-954E-6D43-A84A-7C7239D5385B}" destId="{67537721-8ECC-C849-8B6E-7CC80F50EDE0}" srcOrd="3" destOrd="0" presId="urn:microsoft.com/office/officeart/2016/7/layout/BasicLinearProcessNumbered"/>
    <dgm:cxn modelId="{1612A754-BEB9-6C4B-A62B-8E6DEBBBD226}" type="presParOf" srcId="{EE08F856-B602-DB4C-A707-6A67EA6D89EA}" destId="{5BA8B928-AFE1-ED48-A48A-1146F1AFBB8A}" srcOrd="5" destOrd="0" presId="urn:microsoft.com/office/officeart/2016/7/layout/BasicLinearProcessNumbered"/>
    <dgm:cxn modelId="{D5814601-5121-1D40-9F58-F3A0DF486FBA}" type="presParOf" srcId="{EE08F856-B602-DB4C-A707-6A67EA6D89EA}" destId="{1847BE92-DBE3-D84F-B1C7-A989223D868E}" srcOrd="6" destOrd="0" presId="urn:microsoft.com/office/officeart/2016/7/layout/BasicLinearProcessNumbered"/>
    <dgm:cxn modelId="{1475E317-4834-8648-8A40-8551DC4D77B7}" type="presParOf" srcId="{1847BE92-DBE3-D84F-B1C7-A989223D868E}" destId="{3E47DDAD-57D5-7147-B533-ACFE66A7A095}" srcOrd="0" destOrd="0" presId="urn:microsoft.com/office/officeart/2016/7/layout/BasicLinearProcessNumbered"/>
    <dgm:cxn modelId="{489A6632-E510-634D-B58E-3B39F2005542}" type="presParOf" srcId="{1847BE92-DBE3-D84F-B1C7-A989223D868E}" destId="{478EEEC0-0E85-764E-8FC6-A33CD38DA60E}" srcOrd="1" destOrd="0" presId="urn:microsoft.com/office/officeart/2016/7/layout/BasicLinearProcessNumbered"/>
    <dgm:cxn modelId="{6A7125B3-2D8D-0146-8B6E-B5E3B42DC15B}" type="presParOf" srcId="{1847BE92-DBE3-D84F-B1C7-A989223D868E}" destId="{A015F3A2-CDB7-464E-A96C-8979A21A90CA}" srcOrd="2" destOrd="0" presId="urn:microsoft.com/office/officeart/2016/7/layout/BasicLinearProcessNumbered"/>
    <dgm:cxn modelId="{28AA9E37-1CC2-EE48-AD15-13AA272ADE64}" type="presParOf" srcId="{1847BE92-DBE3-D84F-B1C7-A989223D868E}" destId="{814B04C9-F644-304A-8BD1-E13E82388A40}" srcOrd="3" destOrd="0" presId="urn:microsoft.com/office/officeart/2016/7/layout/BasicLinearProcessNumbered"/>
    <dgm:cxn modelId="{07513625-E711-1B41-B8B5-DA7E244873FD}" type="presParOf" srcId="{EE08F856-B602-DB4C-A707-6A67EA6D89EA}" destId="{738B6DA1-D170-574F-A4FE-02D8B399B1A9}" srcOrd="7" destOrd="0" presId="urn:microsoft.com/office/officeart/2016/7/layout/BasicLinearProcessNumbered"/>
    <dgm:cxn modelId="{23B1C206-C91B-2140-9690-09D5CF5CABDD}" type="presParOf" srcId="{EE08F856-B602-DB4C-A707-6A67EA6D89EA}" destId="{E7960416-4D3C-2645-A388-A3177A240315}" srcOrd="8" destOrd="0" presId="urn:microsoft.com/office/officeart/2016/7/layout/BasicLinearProcessNumbered"/>
    <dgm:cxn modelId="{9C7B9F05-658B-E044-86D0-28C18F8629BD}" type="presParOf" srcId="{E7960416-4D3C-2645-A388-A3177A240315}" destId="{69661BFF-7B51-9340-B194-5870E0197CE1}" srcOrd="0" destOrd="0" presId="urn:microsoft.com/office/officeart/2016/7/layout/BasicLinearProcessNumbered"/>
    <dgm:cxn modelId="{20977272-5FCE-4941-8C97-0B91D1160749}" type="presParOf" srcId="{E7960416-4D3C-2645-A388-A3177A240315}" destId="{D9EC3930-C6F6-DD49-AAF5-F84A2A43DB44}" srcOrd="1" destOrd="0" presId="urn:microsoft.com/office/officeart/2016/7/layout/BasicLinearProcessNumbered"/>
    <dgm:cxn modelId="{29FC60F9-85B3-574D-9EC7-D4EB1361079D}" type="presParOf" srcId="{E7960416-4D3C-2645-A388-A3177A240315}" destId="{AE70A19A-BC49-FE45-90A0-6A562738339E}" srcOrd="2" destOrd="0" presId="urn:microsoft.com/office/officeart/2016/7/layout/BasicLinearProcessNumbered"/>
    <dgm:cxn modelId="{9E1861F8-7CEE-A646-8589-52BB98A3D2EA}" type="presParOf" srcId="{E7960416-4D3C-2645-A388-A3177A240315}" destId="{D5193A1D-7DF8-7442-9E4C-729CACDCEB78}" srcOrd="3" destOrd="0" presId="urn:microsoft.com/office/officeart/2016/7/layout/BasicLinearProcessNumbered"/>
    <dgm:cxn modelId="{F4920792-8187-4A43-8197-EBE36D96BD20}" type="presParOf" srcId="{EE08F856-B602-DB4C-A707-6A67EA6D89EA}" destId="{54DE499F-9B3C-3342-9AB6-BF3425BD3DD1}" srcOrd="9" destOrd="0" presId="urn:microsoft.com/office/officeart/2016/7/layout/BasicLinearProcessNumbered"/>
    <dgm:cxn modelId="{082A794A-36F2-264B-AC8C-B7749E1FF773}" type="presParOf" srcId="{EE08F856-B602-DB4C-A707-6A67EA6D89EA}" destId="{1EE0CCD5-E110-3F4C-B225-80549525DACD}" srcOrd="10" destOrd="0" presId="urn:microsoft.com/office/officeart/2016/7/layout/BasicLinearProcessNumbered"/>
    <dgm:cxn modelId="{5908096A-EF5B-DC4A-8415-DE74300DA18F}" type="presParOf" srcId="{1EE0CCD5-E110-3F4C-B225-80549525DACD}" destId="{B5E50E8D-DF6B-5044-91B4-90539406100D}" srcOrd="0" destOrd="0" presId="urn:microsoft.com/office/officeart/2016/7/layout/BasicLinearProcessNumbered"/>
    <dgm:cxn modelId="{0CBA0F82-5E26-7A49-ACEC-6BF2D01B0E51}" type="presParOf" srcId="{1EE0CCD5-E110-3F4C-B225-80549525DACD}" destId="{9D624AE7-8461-424C-BCEC-7D3C4FAA939B}" srcOrd="1" destOrd="0" presId="urn:microsoft.com/office/officeart/2016/7/layout/BasicLinearProcessNumbered"/>
    <dgm:cxn modelId="{61F2A596-E0C9-5A42-ADE1-994259194BFC}" type="presParOf" srcId="{1EE0CCD5-E110-3F4C-B225-80549525DACD}" destId="{04C0B7CA-3697-8A40-8111-66867ECC19ED}" srcOrd="2" destOrd="0" presId="urn:microsoft.com/office/officeart/2016/7/layout/BasicLinearProcessNumbered"/>
    <dgm:cxn modelId="{921994F8-F568-E049-B3A5-C0058147EDF5}" type="presParOf" srcId="{1EE0CCD5-E110-3F4C-B225-80549525DACD}" destId="{A1F9F6EE-5471-9043-95B8-923FB5CDE54D}"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3FA77-2758-CC40-9680-9D031410F7F6}">
      <dsp:nvSpPr>
        <dsp:cNvPr id="0" name=""/>
        <dsp:cNvSpPr/>
      </dsp:nvSpPr>
      <dsp:spPr>
        <a:xfrm>
          <a:off x="0" y="190288"/>
          <a:ext cx="6245265" cy="1474199"/>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4702" tIns="249936" rIns="48470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Explore interests/majors</a:t>
          </a:r>
        </a:p>
        <a:p>
          <a:pPr marL="171450" lvl="1" indent="-171450" algn="l" defTabSz="800100">
            <a:lnSpc>
              <a:spcPct val="90000"/>
            </a:lnSpc>
            <a:spcBef>
              <a:spcPct val="0"/>
            </a:spcBef>
            <a:spcAft>
              <a:spcPct val="15000"/>
            </a:spcAft>
            <a:buChar char="•"/>
          </a:pPr>
          <a:r>
            <a:rPr lang="en-US" sz="1800" kern="1200" dirty="0"/>
            <a:t>build academic profile/ engage in extracurricular activities</a:t>
          </a:r>
        </a:p>
        <a:p>
          <a:pPr marL="171450" lvl="1" indent="-171450" algn="l" defTabSz="800100">
            <a:lnSpc>
              <a:spcPct val="90000"/>
            </a:lnSpc>
            <a:spcBef>
              <a:spcPct val="0"/>
            </a:spcBef>
            <a:spcAft>
              <a:spcPct val="15000"/>
            </a:spcAft>
            <a:buChar char="•"/>
          </a:pPr>
          <a:r>
            <a:rPr lang="en-US" sz="1800" kern="1200" dirty="0"/>
            <a:t>Focus on GPA, course rigor</a:t>
          </a:r>
        </a:p>
      </dsp:txBody>
      <dsp:txXfrm>
        <a:off x="0" y="190288"/>
        <a:ext cx="6245265" cy="1474199"/>
      </dsp:txXfrm>
    </dsp:sp>
    <dsp:sp modelId="{6383CAA7-07F0-A94D-8A51-69403913942A}">
      <dsp:nvSpPr>
        <dsp:cNvPr id="0" name=""/>
        <dsp:cNvSpPr/>
      </dsp:nvSpPr>
      <dsp:spPr>
        <a:xfrm>
          <a:off x="312263" y="13168"/>
          <a:ext cx="4371685" cy="3542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239" tIns="0" rIns="165239" bIns="0" numCol="1" spcCol="1270" anchor="ctr" anchorCtr="0">
          <a:noAutofit/>
        </a:bodyPr>
        <a:lstStyle/>
        <a:p>
          <a:pPr marL="0" lvl="0" indent="0" algn="l" defTabSz="711200">
            <a:lnSpc>
              <a:spcPct val="90000"/>
            </a:lnSpc>
            <a:spcBef>
              <a:spcPct val="0"/>
            </a:spcBef>
            <a:spcAft>
              <a:spcPct val="35000"/>
            </a:spcAft>
            <a:buNone/>
          </a:pPr>
          <a:r>
            <a:rPr lang="en-US" sz="1600" kern="1200" dirty="0"/>
            <a:t>9th–10th grade</a:t>
          </a:r>
        </a:p>
      </dsp:txBody>
      <dsp:txXfrm>
        <a:off x="329556" y="30461"/>
        <a:ext cx="4337099" cy="319654"/>
      </dsp:txXfrm>
    </dsp:sp>
    <dsp:sp modelId="{409FB516-09C1-FB42-9632-8F52A7B7607E}">
      <dsp:nvSpPr>
        <dsp:cNvPr id="0" name=""/>
        <dsp:cNvSpPr/>
      </dsp:nvSpPr>
      <dsp:spPr>
        <a:xfrm>
          <a:off x="0" y="1906408"/>
          <a:ext cx="6245265" cy="1814399"/>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4702" tIns="249936" rIns="48470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Begin applying for scholarships </a:t>
          </a:r>
        </a:p>
        <a:p>
          <a:pPr marL="342900" lvl="2" indent="-171450" algn="l" defTabSz="800100">
            <a:lnSpc>
              <a:spcPct val="90000"/>
            </a:lnSpc>
            <a:spcBef>
              <a:spcPct val="0"/>
            </a:spcBef>
            <a:spcAft>
              <a:spcPct val="15000"/>
            </a:spcAft>
            <a:buChar char="•"/>
          </a:pPr>
          <a:r>
            <a:rPr lang="en-US" sz="1800" u="sng" kern="1200" dirty="0">
              <a:hlinkClick xmlns:r="http://schemas.openxmlformats.org/officeDocument/2006/relationships" r:id="rId1"/>
            </a:rPr>
            <a:t>https://www.fastweb.com</a:t>
          </a:r>
          <a:endParaRPr lang="en-US" sz="1800" kern="1200" dirty="0"/>
        </a:p>
        <a:p>
          <a:pPr marL="342900" lvl="2" indent="-171450" algn="l" defTabSz="800100">
            <a:lnSpc>
              <a:spcPct val="90000"/>
            </a:lnSpc>
            <a:spcBef>
              <a:spcPct val="0"/>
            </a:spcBef>
            <a:spcAft>
              <a:spcPct val="15000"/>
            </a:spcAft>
            <a:buChar char="•"/>
          </a:pPr>
          <a:r>
            <a:rPr lang="en-US" sz="1800" u="sng" kern="1200" dirty="0">
              <a:hlinkClick xmlns:r="http://schemas.openxmlformats.org/officeDocument/2006/relationships" r:id="rId2"/>
            </a:rPr>
            <a:t>https://www.scholarships.com</a:t>
          </a:r>
          <a:endParaRPr lang="en-US" sz="1800" kern="1200" dirty="0"/>
        </a:p>
        <a:p>
          <a:pPr marL="342900" lvl="2" indent="-171450" algn="l" defTabSz="800100">
            <a:lnSpc>
              <a:spcPct val="90000"/>
            </a:lnSpc>
            <a:spcBef>
              <a:spcPct val="0"/>
            </a:spcBef>
            <a:spcAft>
              <a:spcPct val="15000"/>
            </a:spcAft>
            <a:buChar char="•"/>
          </a:pPr>
          <a:r>
            <a:rPr lang="en-US" sz="1800" u="sng" kern="1200" dirty="0">
              <a:hlinkClick xmlns:r="http://schemas.openxmlformats.org/officeDocument/2006/relationships" r:id="rId3"/>
            </a:rPr>
            <a:t>https://bigfuture.collegeboard.org</a:t>
          </a:r>
          <a:endParaRPr lang="en-US" sz="1800" kern="1200" dirty="0"/>
        </a:p>
        <a:p>
          <a:pPr marL="171450" lvl="1" indent="-171450" algn="l" defTabSz="800100">
            <a:lnSpc>
              <a:spcPct val="90000"/>
            </a:lnSpc>
            <a:spcBef>
              <a:spcPct val="0"/>
            </a:spcBef>
            <a:spcAft>
              <a:spcPct val="15000"/>
            </a:spcAft>
            <a:buChar char="•"/>
          </a:pPr>
          <a:r>
            <a:rPr lang="en-US" sz="1800" kern="1200" dirty="0"/>
            <a:t>Application Tips</a:t>
          </a:r>
        </a:p>
      </dsp:txBody>
      <dsp:txXfrm>
        <a:off x="0" y="1906408"/>
        <a:ext cx="6245265" cy="1814399"/>
      </dsp:txXfrm>
    </dsp:sp>
    <dsp:sp modelId="{83B8E8BC-3A71-4244-8D11-6AAAA3BBEA26}">
      <dsp:nvSpPr>
        <dsp:cNvPr id="0" name=""/>
        <dsp:cNvSpPr/>
      </dsp:nvSpPr>
      <dsp:spPr>
        <a:xfrm>
          <a:off x="312263" y="1729288"/>
          <a:ext cx="4371685" cy="35424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239" tIns="0" rIns="165239" bIns="0" numCol="1" spcCol="1270" anchor="ctr" anchorCtr="0">
          <a:noAutofit/>
        </a:bodyPr>
        <a:lstStyle/>
        <a:p>
          <a:pPr marL="0" lvl="0" indent="0" algn="l" defTabSz="800100">
            <a:lnSpc>
              <a:spcPct val="90000"/>
            </a:lnSpc>
            <a:spcBef>
              <a:spcPct val="0"/>
            </a:spcBef>
            <a:spcAft>
              <a:spcPct val="35000"/>
            </a:spcAft>
            <a:buNone/>
          </a:pPr>
          <a:r>
            <a:rPr lang="en-US" sz="1800" kern="1200"/>
            <a:t>11</a:t>
          </a:r>
          <a:r>
            <a:rPr lang="en-US" sz="1800" kern="1200" baseline="30000"/>
            <a:t>th</a:t>
          </a:r>
          <a:r>
            <a:rPr lang="en-US" sz="1800" kern="1200"/>
            <a:t>-12</a:t>
          </a:r>
          <a:r>
            <a:rPr lang="en-US" sz="1800" kern="1200" baseline="30000"/>
            <a:t>th</a:t>
          </a:r>
          <a:r>
            <a:rPr lang="en-US" sz="1800" kern="1200"/>
            <a:t> grade</a:t>
          </a:r>
        </a:p>
      </dsp:txBody>
      <dsp:txXfrm>
        <a:off x="329556" y="1746581"/>
        <a:ext cx="4337099" cy="319654"/>
      </dsp:txXfrm>
    </dsp:sp>
    <dsp:sp modelId="{81B284CC-ACCB-4F4F-812D-C7DBBFD47702}">
      <dsp:nvSpPr>
        <dsp:cNvPr id="0" name=""/>
        <dsp:cNvSpPr/>
      </dsp:nvSpPr>
      <dsp:spPr>
        <a:xfrm>
          <a:off x="0" y="4056290"/>
          <a:ext cx="6245265" cy="850499"/>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4702" tIns="249936" rIns="48470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SAT Prep – Free resource: </a:t>
          </a:r>
          <a:r>
            <a:rPr lang="en-US" sz="1600" u="sng" kern="1200" dirty="0">
              <a:hlinkClick xmlns:r="http://schemas.openxmlformats.org/officeDocument/2006/relationships" r:id="rId4"/>
            </a:rPr>
            <a:t>https://www.</a:t>
          </a:r>
          <a:r>
            <a:rPr lang="en-US" sz="1800" u="sng" kern="1200" dirty="0">
              <a:hlinkClick xmlns:r="http://schemas.openxmlformats.org/officeDocument/2006/relationships" r:id="rId4"/>
            </a:rPr>
            <a:t>khanacademy</a:t>
          </a:r>
          <a:r>
            <a:rPr lang="en-US" sz="1600" u="sng" kern="1200" dirty="0">
              <a:hlinkClick xmlns:r="http://schemas.openxmlformats.org/officeDocument/2006/relationships" r:id="rId4"/>
            </a:rPr>
            <a:t>.org/</a:t>
          </a:r>
          <a:endParaRPr lang="en-US" sz="1600" kern="1200" dirty="0"/>
        </a:p>
      </dsp:txBody>
      <dsp:txXfrm>
        <a:off x="0" y="4056290"/>
        <a:ext cx="6245265" cy="850499"/>
      </dsp:txXfrm>
    </dsp:sp>
    <dsp:sp modelId="{3FBD9DE1-80D5-694D-B875-4F67F88D997A}">
      <dsp:nvSpPr>
        <dsp:cNvPr id="0" name=""/>
        <dsp:cNvSpPr/>
      </dsp:nvSpPr>
      <dsp:spPr>
        <a:xfrm>
          <a:off x="241079" y="3832499"/>
          <a:ext cx="4917971" cy="447801"/>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239" tIns="0" rIns="165239" bIns="0" numCol="1" spcCol="1270" anchor="ctr" anchorCtr="0">
          <a:noAutofit/>
        </a:bodyPr>
        <a:lstStyle/>
        <a:p>
          <a:pPr marL="0" lvl="0" indent="0" algn="l" defTabSz="711200">
            <a:lnSpc>
              <a:spcPct val="90000"/>
            </a:lnSpc>
            <a:spcBef>
              <a:spcPct val="0"/>
            </a:spcBef>
            <a:spcAft>
              <a:spcPct val="35000"/>
            </a:spcAft>
            <a:buNone/>
          </a:pPr>
          <a:r>
            <a:rPr lang="en-US" sz="1600" kern="1200" dirty="0"/>
            <a:t>Create a College Board account to register for the SAT, send AP or SAT scores</a:t>
          </a:r>
        </a:p>
      </dsp:txBody>
      <dsp:txXfrm>
        <a:off x="262939" y="3854359"/>
        <a:ext cx="4874251" cy="404081"/>
      </dsp:txXfrm>
    </dsp:sp>
    <dsp:sp modelId="{920E666F-6C52-D446-B6EF-78D5DF153604}">
      <dsp:nvSpPr>
        <dsp:cNvPr id="0" name=""/>
        <dsp:cNvSpPr/>
      </dsp:nvSpPr>
      <dsp:spPr>
        <a:xfrm>
          <a:off x="0" y="5148710"/>
          <a:ext cx="6245265" cy="9261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4702" tIns="249936" rIns="48470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Compare in-state vs out-of-state tuition</a:t>
          </a:r>
        </a:p>
        <a:p>
          <a:pPr marL="171450" lvl="1" indent="-171450" algn="l" defTabSz="800100">
            <a:lnSpc>
              <a:spcPct val="90000"/>
            </a:lnSpc>
            <a:spcBef>
              <a:spcPct val="0"/>
            </a:spcBef>
            <a:spcAft>
              <a:spcPct val="15000"/>
            </a:spcAft>
            <a:buChar char="•"/>
          </a:pPr>
          <a:r>
            <a:rPr lang="en-US" sz="1800" kern="1200" dirty="0"/>
            <a:t>Find the right fit: academic, social, financial</a:t>
          </a:r>
        </a:p>
      </dsp:txBody>
      <dsp:txXfrm>
        <a:off x="0" y="5148710"/>
        <a:ext cx="6245265" cy="926100"/>
      </dsp:txXfrm>
    </dsp:sp>
    <dsp:sp modelId="{27A9947C-1DCA-FA49-9D24-BD54648E3667}">
      <dsp:nvSpPr>
        <dsp:cNvPr id="0" name=""/>
        <dsp:cNvSpPr/>
      </dsp:nvSpPr>
      <dsp:spPr>
        <a:xfrm>
          <a:off x="312263" y="4971590"/>
          <a:ext cx="4371685" cy="35424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239" tIns="0" rIns="165239" bIns="0" numCol="1" spcCol="1270" anchor="ctr" anchorCtr="0">
          <a:noAutofit/>
        </a:bodyPr>
        <a:lstStyle/>
        <a:p>
          <a:pPr marL="0" lvl="0" indent="0" algn="l" defTabSz="711200">
            <a:lnSpc>
              <a:spcPct val="90000"/>
            </a:lnSpc>
            <a:spcBef>
              <a:spcPct val="0"/>
            </a:spcBef>
            <a:spcAft>
              <a:spcPct val="35000"/>
            </a:spcAft>
            <a:buNone/>
          </a:pPr>
          <a:r>
            <a:rPr lang="en-US" sz="1600" b="1" kern="1200" dirty="0"/>
            <a:t>B. Build a College List</a:t>
          </a:r>
          <a:endParaRPr lang="en-US" sz="1600" kern="1200" dirty="0"/>
        </a:p>
      </dsp:txBody>
      <dsp:txXfrm>
        <a:off x="329556" y="4988883"/>
        <a:ext cx="4337099"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842270-1D3D-44A5-ACE2-385293D50A7D}">
      <dsp:nvSpPr>
        <dsp:cNvPr id="0" name=""/>
        <dsp:cNvSpPr/>
      </dsp:nvSpPr>
      <dsp:spPr>
        <a:xfrm>
          <a:off x="402269" y="648858"/>
          <a:ext cx="1235250" cy="1235250"/>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880CEF-E9F6-4F4C-9B1A-8FB3AF35194B}">
      <dsp:nvSpPr>
        <dsp:cNvPr id="0" name=""/>
        <dsp:cNvSpPr/>
      </dsp:nvSpPr>
      <dsp:spPr>
        <a:xfrm>
          <a:off x="665519" y="912108"/>
          <a:ext cx="708750" cy="7087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DB4A81-BBC4-4747-8F95-DA4D29774457}">
      <dsp:nvSpPr>
        <dsp:cNvPr id="0" name=""/>
        <dsp:cNvSpPr/>
      </dsp:nvSpPr>
      <dsp:spPr>
        <a:xfrm>
          <a:off x="7394" y="2268858"/>
          <a:ext cx="2025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College Savings: Start early</a:t>
          </a:r>
        </a:p>
      </dsp:txBody>
      <dsp:txXfrm>
        <a:off x="7394" y="2268858"/>
        <a:ext cx="2025000" cy="787500"/>
      </dsp:txXfrm>
    </dsp:sp>
    <dsp:sp modelId="{75348BB3-9081-4E09-837F-94CA81A4A003}">
      <dsp:nvSpPr>
        <dsp:cNvPr id="0" name=""/>
        <dsp:cNvSpPr/>
      </dsp:nvSpPr>
      <dsp:spPr>
        <a:xfrm>
          <a:off x="2781644" y="648858"/>
          <a:ext cx="1235250" cy="1235250"/>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AF9044-DA05-433F-A4C8-F7CF11FFFC1A}">
      <dsp:nvSpPr>
        <dsp:cNvPr id="0" name=""/>
        <dsp:cNvSpPr/>
      </dsp:nvSpPr>
      <dsp:spPr>
        <a:xfrm>
          <a:off x="3044894" y="912108"/>
          <a:ext cx="708750" cy="7087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79F06A-F9CD-496F-969B-6FA9D34086BD}">
      <dsp:nvSpPr>
        <dsp:cNvPr id="0" name=""/>
        <dsp:cNvSpPr/>
      </dsp:nvSpPr>
      <dsp:spPr>
        <a:xfrm>
          <a:off x="2386769" y="2268858"/>
          <a:ext cx="2025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College Savings Calculator </a:t>
          </a:r>
          <a:r>
            <a:rPr lang="en-US" sz="1100" u="sng" kern="1200">
              <a:hlinkClick xmlns:r="http://schemas.openxmlformats.org/officeDocument/2006/relationships" r:id="rId5"/>
            </a:rPr>
            <a:t>https://www.collegeinvest.org/college-savings-calculator/</a:t>
          </a:r>
          <a:endParaRPr lang="en-US" sz="1100" kern="1200"/>
        </a:p>
      </dsp:txBody>
      <dsp:txXfrm>
        <a:off x="2386769" y="2268858"/>
        <a:ext cx="2025000" cy="787500"/>
      </dsp:txXfrm>
    </dsp:sp>
    <dsp:sp modelId="{4978DB3F-460B-478F-9C2B-EBAB50B2430E}">
      <dsp:nvSpPr>
        <dsp:cNvPr id="0" name=""/>
        <dsp:cNvSpPr/>
      </dsp:nvSpPr>
      <dsp:spPr>
        <a:xfrm>
          <a:off x="5161019" y="648858"/>
          <a:ext cx="1235250" cy="1235250"/>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89025-1609-4262-87F9-FD917DDEC0B3}">
      <dsp:nvSpPr>
        <dsp:cNvPr id="0" name=""/>
        <dsp:cNvSpPr/>
      </dsp:nvSpPr>
      <dsp:spPr>
        <a:xfrm>
          <a:off x="5424269" y="912108"/>
          <a:ext cx="708750" cy="708750"/>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61C415-48C4-4C24-A195-4C7768F80770}">
      <dsp:nvSpPr>
        <dsp:cNvPr id="0" name=""/>
        <dsp:cNvSpPr/>
      </dsp:nvSpPr>
      <dsp:spPr>
        <a:xfrm>
          <a:off x="4766144" y="2268858"/>
          <a:ext cx="2025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How much do I need to save right now? </a:t>
          </a:r>
          <a:r>
            <a:rPr lang="en-US" sz="1100" u="sng" kern="1200">
              <a:hlinkClick xmlns:r="http://schemas.openxmlformats.org/officeDocument/2006/relationships" r:id="rId8"/>
            </a:rPr>
            <a:t>https://educationsavings.nga.finra.org/calculator/</a:t>
          </a:r>
          <a:endParaRPr lang="en-US" sz="1100" kern="1200"/>
        </a:p>
      </dsp:txBody>
      <dsp:txXfrm>
        <a:off x="4766144" y="2268858"/>
        <a:ext cx="2025000" cy="787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24BDD-AE48-0747-AC94-42CC1DCD9965}">
      <dsp:nvSpPr>
        <dsp:cNvPr id="0" name=""/>
        <dsp:cNvSpPr/>
      </dsp:nvSpPr>
      <dsp:spPr>
        <a:xfrm>
          <a:off x="0" y="0"/>
          <a:ext cx="8412480" cy="9572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A. Emergency Fund</a:t>
          </a:r>
          <a:endParaRPr lang="en-US" sz="2300" kern="1200"/>
        </a:p>
      </dsp:txBody>
      <dsp:txXfrm>
        <a:off x="28038" y="28038"/>
        <a:ext cx="7298593" cy="901218"/>
      </dsp:txXfrm>
    </dsp:sp>
    <dsp:sp modelId="{8B53A99E-EB2D-124D-9BB1-5BDAD9454157}">
      <dsp:nvSpPr>
        <dsp:cNvPr id="0" name=""/>
        <dsp:cNvSpPr/>
      </dsp:nvSpPr>
      <dsp:spPr>
        <a:xfrm>
          <a:off x="704545" y="1131347"/>
          <a:ext cx="8412480" cy="95729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B. Monitor Credit Regularly</a:t>
          </a:r>
          <a:endParaRPr lang="en-US" sz="2300" kern="1200"/>
        </a:p>
      </dsp:txBody>
      <dsp:txXfrm>
        <a:off x="732583" y="1159385"/>
        <a:ext cx="7029617" cy="901218"/>
      </dsp:txXfrm>
    </dsp:sp>
    <dsp:sp modelId="{8B91C775-59B5-2A4D-A2E3-644C3A05FFAC}">
      <dsp:nvSpPr>
        <dsp:cNvPr id="0" name=""/>
        <dsp:cNvSpPr/>
      </dsp:nvSpPr>
      <dsp:spPr>
        <a:xfrm>
          <a:off x="1398574" y="2262695"/>
          <a:ext cx="8412480" cy="957294"/>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C. Maintain Adequate Insurance</a:t>
          </a:r>
          <a:endParaRPr lang="en-US" sz="2300" kern="1200"/>
        </a:p>
      </dsp:txBody>
      <dsp:txXfrm>
        <a:off x="1426612" y="2290733"/>
        <a:ext cx="7040133" cy="901218"/>
      </dsp:txXfrm>
    </dsp:sp>
    <dsp:sp modelId="{9257C731-CFA0-114C-9DBB-59601E83BD2A}">
      <dsp:nvSpPr>
        <dsp:cNvPr id="0" name=""/>
        <dsp:cNvSpPr/>
      </dsp:nvSpPr>
      <dsp:spPr>
        <a:xfrm>
          <a:off x="2103119" y="3394043"/>
          <a:ext cx="8412480" cy="95729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D. Estate Planning</a:t>
          </a:r>
          <a:endParaRPr lang="en-US" sz="2300" kern="1200"/>
        </a:p>
        <a:p>
          <a:pPr marL="171450" lvl="1" indent="-171450" algn="l" defTabSz="800100">
            <a:lnSpc>
              <a:spcPct val="90000"/>
            </a:lnSpc>
            <a:spcBef>
              <a:spcPct val="0"/>
            </a:spcBef>
            <a:spcAft>
              <a:spcPct val="15000"/>
            </a:spcAft>
            <a:buChar char="•"/>
          </a:pPr>
          <a:r>
            <a:rPr lang="en-US" sz="1800" kern="1200"/>
            <a:t>Will, trust, beneficiary protections</a:t>
          </a:r>
        </a:p>
      </dsp:txBody>
      <dsp:txXfrm>
        <a:off x="2131157" y="3422081"/>
        <a:ext cx="7029617" cy="901218"/>
      </dsp:txXfrm>
    </dsp:sp>
    <dsp:sp modelId="{25129260-0E50-C244-B10E-A96504C5323A}">
      <dsp:nvSpPr>
        <dsp:cNvPr id="0" name=""/>
        <dsp:cNvSpPr/>
      </dsp:nvSpPr>
      <dsp:spPr>
        <a:xfrm>
          <a:off x="7790238" y="733200"/>
          <a:ext cx="622241" cy="622241"/>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930242" y="733200"/>
        <a:ext cx="342233" cy="468236"/>
      </dsp:txXfrm>
    </dsp:sp>
    <dsp:sp modelId="{21821C11-A6D5-634C-93B1-186D370F0D14}">
      <dsp:nvSpPr>
        <dsp:cNvPr id="0" name=""/>
        <dsp:cNvSpPr/>
      </dsp:nvSpPr>
      <dsp:spPr>
        <a:xfrm>
          <a:off x="8494783" y="1864548"/>
          <a:ext cx="622241" cy="622241"/>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634787" y="1864548"/>
        <a:ext cx="342233" cy="468236"/>
      </dsp:txXfrm>
    </dsp:sp>
    <dsp:sp modelId="{D8C47327-3F08-F749-A106-9A49EDBFD4F7}">
      <dsp:nvSpPr>
        <dsp:cNvPr id="0" name=""/>
        <dsp:cNvSpPr/>
      </dsp:nvSpPr>
      <dsp:spPr>
        <a:xfrm>
          <a:off x="9188813" y="2995896"/>
          <a:ext cx="622241" cy="622241"/>
        </a:xfrm>
        <a:prstGeom prst="downArrow">
          <a:avLst>
            <a:gd name="adj1" fmla="val 55000"/>
            <a:gd name="adj2" fmla="val 45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328817" y="2995896"/>
        <a:ext cx="342233" cy="4682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A215D-F528-4524-AFBD-8498C108AEEC}">
      <dsp:nvSpPr>
        <dsp:cNvPr id="0" name=""/>
        <dsp:cNvSpPr/>
      </dsp:nvSpPr>
      <dsp:spPr>
        <a:xfrm>
          <a:off x="1024625" y="212297"/>
          <a:ext cx="1097489" cy="9903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CB7D94-A1B3-4F84-AFBB-E8494B1A723C}">
      <dsp:nvSpPr>
        <dsp:cNvPr id="0" name=""/>
        <dsp:cNvSpPr/>
      </dsp:nvSpPr>
      <dsp:spPr>
        <a:xfrm>
          <a:off x="5527" y="1371546"/>
          <a:ext cx="3135684" cy="424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100000"/>
            </a:lnSpc>
            <a:spcBef>
              <a:spcPct val="0"/>
            </a:spcBef>
            <a:spcAft>
              <a:spcPct val="35000"/>
            </a:spcAft>
            <a:buNone/>
            <a:defRPr b="1"/>
          </a:pPr>
          <a:r>
            <a:rPr lang="en-US" sz="2700" b="1" kern="1200"/>
            <a:t>Private Loans:</a:t>
          </a:r>
          <a:endParaRPr lang="en-US" sz="2700" kern="1200"/>
        </a:p>
      </dsp:txBody>
      <dsp:txXfrm>
        <a:off x="5527" y="1371546"/>
        <a:ext cx="3135684" cy="424456"/>
      </dsp:txXfrm>
    </dsp:sp>
    <dsp:sp modelId="{5DA4EE3D-08FF-47D9-ABA5-C13D756FDED9}">
      <dsp:nvSpPr>
        <dsp:cNvPr id="0" name=""/>
        <dsp:cNvSpPr/>
      </dsp:nvSpPr>
      <dsp:spPr>
        <a:xfrm>
          <a:off x="5527" y="1874537"/>
          <a:ext cx="3135684" cy="2264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Higher interest</a:t>
          </a:r>
        </a:p>
        <a:p>
          <a:pPr marL="0" lvl="0" indent="0" algn="ctr" defTabSz="755650">
            <a:lnSpc>
              <a:spcPct val="100000"/>
            </a:lnSpc>
            <a:spcBef>
              <a:spcPct val="0"/>
            </a:spcBef>
            <a:spcAft>
              <a:spcPct val="35000"/>
            </a:spcAft>
            <a:buNone/>
          </a:pPr>
          <a:r>
            <a:rPr lang="en-US" sz="1700" kern="1200"/>
            <a:t>Issued by private institutions </a:t>
          </a:r>
        </a:p>
        <a:p>
          <a:pPr marL="0" lvl="0" indent="0" algn="ctr" defTabSz="755650">
            <a:lnSpc>
              <a:spcPct val="100000"/>
            </a:lnSpc>
            <a:spcBef>
              <a:spcPct val="0"/>
            </a:spcBef>
            <a:spcAft>
              <a:spcPct val="35000"/>
            </a:spcAft>
            <a:buNone/>
          </a:pPr>
          <a:r>
            <a:rPr lang="en-US" sz="1700" kern="1200"/>
            <a:t>Rates can be fixed or variable</a:t>
          </a:r>
        </a:p>
        <a:p>
          <a:pPr marL="0" lvl="0" indent="0" algn="ctr" defTabSz="755650">
            <a:lnSpc>
              <a:spcPct val="100000"/>
            </a:lnSpc>
            <a:spcBef>
              <a:spcPct val="0"/>
            </a:spcBef>
            <a:spcAft>
              <a:spcPct val="35000"/>
            </a:spcAft>
            <a:buNone/>
          </a:pPr>
          <a:r>
            <a:rPr lang="en-US" sz="1700" kern="1200"/>
            <a:t>Fewer protections</a:t>
          </a:r>
        </a:p>
      </dsp:txBody>
      <dsp:txXfrm>
        <a:off x="5527" y="1874537"/>
        <a:ext cx="3135684" cy="2264503"/>
      </dsp:txXfrm>
    </dsp:sp>
    <dsp:sp modelId="{DE8D554E-54DD-4993-AE8D-7C39D0C41CCC}">
      <dsp:nvSpPr>
        <dsp:cNvPr id="0" name=""/>
        <dsp:cNvSpPr/>
      </dsp:nvSpPr>
      <dsp:spPr>
        <a:xfrm>
          <a:off x="4709055" y="212297"/>
          <a:ext cx="1097489" cy="9903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2D9401-E394-4558-9C0B-FA1FBA3A9A86}">
      <dsp:nvSpPr>
        <dsp:cNvPr id="0" name=""/>
        <dsp:cNvSpPr/>
      </dsp:nvSpPr>
      <dsp:spPr>
        <a:xfrm>
          <a:off x="3689957" y="1371546"/>
          <a:ext cx="3135684" cy="424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100000"/>
            </a:lnSpc>
            <a:spcBef>
              <a:spcPct val="0"/>
            </a:spcBef>
            <a:spcAft>
              <a:spcPct val="35000"/>
            </a:spcAft>
            <a:buNone/>
            <a:defRPr b="1"/>
          </a:pPr>
          <a:r>
            <a:rPr lang="en-US" sz="2700" b="1" kern="1200"/>
            <a:t>Federal Loans:</a:t>
          </a:r>
          <a:endParaRPr lang="en-US" sz="2700" kern="1200"/>
        </a:p>
      </dsp:txBody>
      <dsp:txXfrm>
        <a:off x="3689957" y="1371546"/>
        <a:ext cx="3135684" cy="424456"/>
      </dsp:txXfrm>
    </dsp:sp>
    <dsp:sp modelId="{9B8EFEEE-19AC-47A4-9836-570346908F8A}">
      <dsp:nvSpPr>
        <dsp:cNvPr id="0" name=""/>
        <dsp:cNvSpPr/>
      </dsp:nvSpPr>
      <dsp:spPr>
        <a:xfrm>
          <a:off x="3689957" y="1874537"/>
          <a:ext cx="3135684" cy="2264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Issued by the U.S. Department of Education </a:t>
          </a:r>
        </a:p>
        <a:p>
          <a:pPr marL="0" lvl="0" indent="0" algn="l" defTabSz="755650">
            <a:lnSpc>
              <a:spcPct val="100000"/>
            </a:lnSpc>
            <a:spcBef>
              <a:spcPct val="0"/>
            </a:spcBef>
            <a:spcAft>
              <a:spcPct val="35000"/>
            </a:spcAft>
            <a:buNone/>
          </a:pPr>
          <a:r>
            <a:rPr lang="en-US" sz="1700" kern="1200"/>
            <a:t>Fixed rates, flexible repayment, potential for forgiveness</a:t>
          </a:r>
        </a:p>
        <a:p>
          <a:pPr marL="0" lvl="0" indent="0" algn="l" defTabSz="755650">
            <a:lnSpc>
              <a:spcPct val="100000"/>
            </a:lnSpc>
            <a:spcBef>
              <a:spcPct val="0"/>
            </a:spcBef>
            <a:spcAft>
              <a:spcPct val="35000"/>
            </a:spcAft>
            <a:buNone/>
          </a:pPr>
          <a:r>
            <a:rPr lang="en-US" sz="1700" kern="1200"/>
            <a:t>Must complete the FAFSA!!</a:t>
          </a:r>
        </a:p>
        <a:p>
          <a:pPr marL="0" lvl="0" indent="0" algn="l" defTabSz="755650">
            <a:lnSpc>
              <a:spcPct val="100000"/>
            </a:lnSpc>
            <a:spcBef>
              <a:spcPct val="0"/>
            </a:spcBef>
            <a:spcAft>
              <a:spcPct val="35000"/>
            </a:spcAft>
            <a:buNone/>
          </a:pPr>
          <a:r>
            <a:rPr lang="en-US" sz="1700" kern="1200"/>
            <a:t>Official Servicer of Federal Student Aid</a:t>
          </a:r>
        </a:p>
        <a:p>
          <a:pPr marL="171450" lvl="1" indent="-171450" algn="l" defTabSz="755650">
            <a:lnSpc>
              <a:spcPct val="90000"/>
            </a:lnSpc>
            <a:spcBef>
              <a:spcPct val="0"/>
            </a:spcBef>
            <a:spcAft>
              <a:spcPct val="15000"/>
            </a:spcAft>
            <a:buChar char="•"/>
          </a:pPr>
          <a:r>
            <a:rPr lang="en-US" sz="1700" kern="1200" dirty="0">
              <a:hlinkClick xmlns:r="http://schemas.openxmlformats.org/officeDocument/2006/relationships" r:id="rId5"/>
            </a:rPr>
            <a:t>https://nelnet.studentaid.gov/content/understandingstudentloans</a:t>
          </a:r>
          <a:endParaRPr lang="en-US" sz="1700" kern="1200" dirty="0"/>
        </a:p>
      </dsp:txBody>
      <dsp:txXfrm>
        <a:off x="3689957" y="1874537"/>
        <a:ext cx="3135684" cy="2264503"/>
      </dsp:txXfrm>
    </dsp:sp>
    <dsp:sp modelId="{1FE1DD91-1192-4527-B770-11405628DCD0}">
      <dsp:nvSpPr>
        <dsp:cNvPr id="0" name=""/>
        <dsp:cNvSpPr/>
      </dsp:nvSpPr>
      <dsp:spPr>
        <a:xfrm>
          <a:off x="8393484" y="212297"/>
          <a:ext cx="1097489" cy="990398"/>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9D2AD9-0DA0-419A-A9C9-639828894660}">
      <dsp:nvSpPr>
        <dsp:cNvPr id="0" name=""/>
        <dsp:cNvSpPr/>
      </dsp:nvSpPr>
      <dsp:spPr>
        <a:xfrm>
          <a:off x="7374387" y="1371546"/>
          <a:ext cx="3135684" cy="424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100000"/>
            </a:lnSpc>
            <a:spcBef>
              <a:spcPct val="0"/>
            </a:spcBef>
            <a:spcAft>
              <a:spcPct val="35000"/>
            </a:spcAft>
            <a:buNone/>
            <a:defRPr b="1"/>
          </a:pPr>
          <a:r>
            <a:rPr lang="en-US" sz="2700" b="0" kern="1200"/>
            <a:t>Important statistics:</a:t>
          </a:r>
        </a:p>
      </dsp:txBody>
      <dsp:txXfrm>
        <a:off x="7374387" y="1371546"/>
        <a:ext cx="3135684" cy="424456"/>
      </dsp:txXfrm>
    </dsp:sp>
    <dsp:sp modelId="{DD4F4550-0AC0-4E20-920D-938FE439A3A4}">
      <dsp:nvSpPr>
        <dsp:cNvPr id="0" name=""/>
        <dsp:cNvSpPr/>
      </dsp:nvSpPr>
      <dsp:spPr>
        <a:xfrm>
          <a:off x="7374387" y="1874537"/>
          <a:ext cx="3135684" cy="2264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43 million borrowers owe $1.6 trillion</a:t>
          </a:r>
        </a:p>
        <a:p>
          <a:pPr marL="0" lvl="0" indent="0" algn="ctr" defTabSz="755650">
            <a:lnSpc>
              <a:spcPct val="100000"/>
            </a:lnSpc>
            <a:spcBef>
              <a:spcPct val="0"/>
            </a:spcBef>
            <a:spcAft>
              <a:spcPct val="35000"/>
            </a:spcAft>
            <a:buNone/>
          </a:pPr>
          <a:r>
            <a:rPr lang="en-US" sz="1700" kern="1200"/>
            <a:t>Avg repayment: 20 years</a:t>
          </a:r>
        </a:p>
        <a:p>
          <a:pPr marL="0" lvl="0" indent="0" algn="ctr" defTabSz="755650">
            <a:lnSpc>
              <a:spcPct val="100000"/>
            </a:lnSpc>
            <a:spcBef>
              <a:spcPct val="0"/>
            </a:spcBef>
            <a:spcAft>
              <a:spcPct val="35000"/>
            </a:spcAft>
            <a:buNone/>
          </a:pPr>
          <a:r>
            <a:rPr lang="en-US" sz="1700" kern="1200"/>
            <a:t>Loans not easily discharged</a:t>
          </a:r>
        </a:p>
        <a:p>
          <a:pPr marL="0" lvl="0" indent="0" algn="ctr" defTabSz="755650">
            <a:lnSpc>
              <a:spcPct val="100000"/>
            </a:lnSpc>
            <a:spcBef>
              <a:spcPct val="0"/>
            </a:spcBef>
            <a:spcAft>
              <a:spcPct val="35000"/>
            </a:spcAft>
            <a:buNone/>
          </a:pPr>
          <a:r>
            <a:rPr lang="en-US" sz="1700" kern="1200"/>
            <a:t>No statute of limitations</a:t>
          </a:r>
        </a:p>
        <a:p>
          <a:pPr marL="0" lvl="0" indent="0" algn="ctr" defTabSz="755650">
            <a:lnSpc>
              <a:spcPct val="100000"/>
            </a:lnSpc>
            <a:spcBef>
              <a:spcPct val="0"/>
            </a:spcBef>
            <a:spcAft>
              <a:spcPct val="35000"/>
            </a:spcAft>
            <a:buNone/>
          </a:pPr>
          <a:r>
            <a:rPr lang="en-US" sz="1700" kern="1200" dirty="0"/>
            <a:t>Gov can garnish wages/taxes without court order</a:t>
          </a:r>
        </a:p>
      </dsp:txBody>
      <dsp:txXfrm>
        <a:off x="7374387" y="1874537"/>
        <a:ext cx="3135684" cy="22645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8E1E5-DBB4-D845-8942-F211D4186981}">
      <dsp:nvSpPr>
        <dsp:cNvPr id="0" name=""/>
        <dsp:cNvSpPr/>
      </dsp:nvSpPr>
      <dsp:spPr>
        <a:xfrm>
          <a:off x="1283" y="1043496"/>
          <a:ext cx="1617389" cy="2264345"/>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6098" tIns="330200" rIns="126098" bIns="330200" numCol="1" spcCol="1270" anchor="t" anchorCtr="0">
          <a:noAutofit/>
        </a:bodyPr>
        <a:lstStyle/>
        <a:p>
          <a:pPr marL="0" lvl="0" indent="0" algn="l" defTabSz="488950">
            <a:lnSpc>
              <a:spcPct val="90000"/>
            </a:lnSpc>
            <a:spcBef>
              <a:spcPct val="0"/>
            </a:spcBef>
            <a:spcAft>
              <a:spcPct val="35000"/>
            </a:spcAft>
            <a:buNone/>
          </a:pPr>
          <a:r>
            <a:rPr lang="en-US" sz="1100" kern="1200"/>
            <a:t>Start saving early</a:t>
          </a:r>
        </a:p>
      </dsp:txBody>
      <dsp:txXfrm>
        <a:off x="1283" y="1903947"/>
        <a:ext cx="1617389" cy="1358607"/>
      </dsp:txXfrm>
    </dsp:sp>
    <dsp:sp modelId="{4D4532A5-8666-C94F-A318-0E9614894EB1}">
      <dsp:nvSpPr>
        <dsp:cNvPr id="0" name=""/>
        <dsp:cNvSpPr/>
      </dsp:nvSpPr>
      <dsp:spPr>
        <a:xfrm>
          <a:off x="470326" y="1269930"/>
          <a:ext cx="679303" cy="679303"/>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61" tIns="12700" rIns="52961" bIns="12700" numCol="1" spcCol="1270" anchor="ctr" anchorCtr="0">
          <a:noAutofit/>
        </a:bodyPr>
        <a:lstStyle/>
        <a:p>
          <a:pPr marL="0" lvl="0" indent="0" algn="ctr" defTabSz="1422400">
            <a:lnSpc>
              <a:spcPct val="90000"/>
            </a:lnSpc>
            <a:spcBef>
              <a:spcPct val="0"/>
            </a:spcBef>
            <a:spcAft>
              <a:spcPct val="35000"/>
            </a:spcAft>
            <a:buNone/>
          </a:pPr>
          <a:r>
            <a:rPr lang="en-US" sz="3200" kern="1200"/>
            <a:t>1</a:t>
          </a:r>
        </a:p>
      </dsp:txBody>
      <dsp:txXfrm>
        <a:off x="569808" y="1369412"/>
        <a:ext cx="480339" cy="480339"/>
      </dsp:txXfrm>
    </dsp:sp>
    <dsp:sp modelId="{04097C81-54E7-F24A-B414-B2117D7F8464}">
      <dsp:nvSpPr>
        <dsp:cNvPr id="0" name=""/>
        <dsp:cNvSpPr/>
      </dsp:nvSpPr>
      <dsp:spPr>
        <a:xfrm>
          <a:off x="1283" y="3307769"/>
          <a:ext cx="1617389" cy="72"/>
        </a:xfrm>
        <a:prstGeom prst="rect">
          <a:avLst/>
        </a:prstGeom>
        <a:solidFill>
          <a:schemeClr val="accent2">
            <a:hueOff val="585783"/>
            <a:satOff val="-1681"/>
            <a:lumOff val="-2692"/>
            <a:alphaOff val="0"/>
          </a:schemeClr>
        </a:solidFill>
        <a:ln w="19050" cap="flat" cmpd="sng" algn="ctr">
          <a:solidFill>
            <a:schemeClr val="accent2">
              <a:hueOff val="585783"/>
              <a:satOff val="-1681"/>
              <a:lumOff val="-26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A3C7C9-5710-D644-93AC-CB8587777077}">
      <dsp:nvSpPr>
        <dsp:cNvPr id="0" name=""/>
        <dsp:cNvSpPr/>
      </dsp:nvSpPr>
      <dsp:spPr>
        <a:xfrm>
          <a:off x="1780412" y="1043496"/>
          <a:ext cx="1617389" cy="2264345"/>
        </a:xfrm>
        <a:prstGeom prst="rect">
          <a:avLst/>
        </a:prstGeom>
        <a:solidFill>
          <a:schemeClr val="accent2">
            <a:tint val="40000"/>
            <a:alpha val="90000"/>
            <a:hueOff val="1346945"/>
            <a:satOff val="-12446"/>
            <a:lumOff val="-1403"/>
            <a:alphaOff val="0"/>
          </a:schemeClr>
        </a:solidFill>
        <a:ln w="19050" cap="flat" cmpd="sng" algn="ctr">
          <a:solidFill>
            <a:schemeClr val="accent2">
              <a:tint val="40000"/>
              <a:alpha val="90000"/>
              <a:hueOff val="1346945"/>
              <a:satOff val="-12446"/>
              <a:lumOff val="-140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6098" tIns="330200" rIns="126098" bIns="330200" numCol="1" spcCol="1270" anchor="t" anchorCtr="0">
          <a:noAutofit/>
        </a:bodyPr>
        <a:lstStyle/>
        <a:p>
          <a:pPr marL="0" lvl="0" indent="0" algn="l" defTabSz="488950">
            <a:lnSpc>
              <a:spcPct val="90000"/>
            </a:lnSpc>
            <a:spcBef>
              <a:spcPct val="0"/>
            </a:spcBef>
            <a:spcAft>
              <a:spcPct val="35000"/>
            </a:spcAft>
            <a:buNone/>
          </a:pPr>
          <a:r>
            <a:rPr lang="en-US" sz="1100" kern="1200"/>
            <a:t>Track spending &amp; create a family budget</a:t>
          </a:r>
        </a:p>
      </dsp:txBody>
      <dsp:txXfrm>
        <a:off x="1780412" y="1903947"/>
        <a:ext cx="1617389" cy="1358607"/>
      </dsp:txXfrm>
    </dsp:sp>
    <dsp:sp modelId="{527169C1-98A6-A243-80ED-60C260A02B94}">
      <dsp:nvSpPr>
        <dsp:cNvPr id="0" name=""/>
        <dsp:cNvSpPr/>
      </dsp:nvSpPr>
      <dsp:spPr>
        <a:xfrm>
          <a:off x="2249455" y="1269930"/>
          <a:ext cx="679303" cy="679303"/>
        </a:xfrm>
        <a:prstGeom prst="ellipse">
          <a:avLst/>
        </a:prstGeom>
        <a:solidFill>
          <a:schemeClr val="accent2">
            <a:hueOff val="1171566"/>
            <a:satOff val="-3362"/>
            <a:lumOff val="-5383"/>
            <a:alphaOff val="0"/>
          </a:schemeClr>
        </a:solidFill>
        <a:ln w="19050" cap="flat" cmpd="sng" algn="ctr">
          <a:solidFill>
            <a:schemeClr val="accent2">
              <a:hueOff val="1171566"/>
              <a:satOff val="-3362"/>
              <a:lumOff val="-53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61" tIns="12700" rIns="52961" bIns="12700" numCol="1" spcCol="1270" anchor="ctr" anchorCtr="0">
          <a:noAutofit/>
        </a:bodyPr>
        <a:lstStyle/>
        <a:p>
          <a:pPr marL="0" lvl="0" indent="0" algn="ctr" defTabSz="1422400">
            <a:lnSpc>
              <a:spcPct val="90000"/>
            </a:lnSpc>
            <a:spcBef>
              <a:spcPct val="0"/>
            </a:spcBef>
            <a:spcAft>
              <a:spcPct val="35000"/>
            </a:spcAft>
            <a:buNone/>
          </a:pPr>
          <a:r>
            <a:rPr lang="en-US" sz="3200" kern="1200"/>
            <a:t>2</a:t>
          </a:r>
        </a:p>
      </dsp:txBody>
      <dsp:txXfrm>
        <a:off x="2348937" y="1369412"/>
        <a:ext cx="480339" cy="480339"/>
      </dsp:txXfrm>
    </dsp:sp>
    <dsp:sp modelId="{945D02D0-9DBF-394D-A551-29309BB44711}">
      <dsp:nvSpPr>
        <dsp:cNvPr id="0" name=""/>
        <dsp:cNvSpPr/>
      </dsp:nvSpPr>
      <dsp:spPr>
        <a:xfrm>
          <a:off x="1780412" y="3307769"/>
          <a:ext cx="1617389" cy="72"/>
        </a:xfrm>
        <a:prstGeom prst="rect">
          <a:avLst/>
        </a:prstGeom>
        <a:solidFill>
          <a:schemeClr val="accent2">
            <a:hueOff val="1757349"/>
            <a:satOff val="-5044"/>
            <a:lumOff val="-8075"/>
            <a:alphaOff val="0"/>
          </a:schemeClr>
        </a:solidFill>
        <a:ln w="19050" cap="flat" cmpd="sng" algn="ctr">
          <a:solidFill>
            <a:schemeClr val="accent2">
              <a:hueOff val="1757349"/>
              <a:satOff val="-5044"/>
              <a:lumOff val="-80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7938CB-2A07-FD42-8A7D-804ECE363CDB}">
      <dsp:nvSpPr>
        <dsp:cNvPr id="0" name=""/>
        <dsp:cNvSpPr/>
      </dsp:nvSpPr>
      <dsp:spPr>
        <a:xfrm>
          <a:off x="3559540" y="1043496"/>
          <a:ext cx="1617389" cy="2264345"/>
        </a:xfrm>
        <a:prstGeom prst="rect">
          <a:avLst/>
        </a:prstGeom>
        <a:solidFill>
          <a:schemeClr val="accent2">
            <a:tint val="40000"/>
            <a:alpha val="90000"/>
            <a:hueOff val="2693890"/>
            <a:satOff val="-24893"/>
            <a:lumOff val="-2806"/>
            <a:alphaOff val="0"/>
          </a:schemeClr>
        </a:solidFill>
        <a:ln w="19050" cap="flat" cmpd="sng" algn="ctr">
          <a:solidFill>
            <a:schemeClr val="accent2">
              <a:tint val="40000"/>
              <a:alpha val="90000"/>
              <a:hueOff val="2693890"/>
              <a:satOff val="-24893"/>
              <a:lumOff val="-28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6098" tIns="330200" rIns="126098" bIns="330200" numCol="1" spcCol="1270" anchor="t" anchorCtr="0">
          <a:noAutofit/>
        </a:bodyPr>
        <a:lstStyle/>
        <a:p>
          <a:pPr marL="0" lvl="0" indent="0" algn="l" defTabSz="488950">
            <a:lnSpc>
              <a:spcPct val="90000"/>
            </a:lnSpc>
            <a:spcBef>
              <a:spcPct val="0"/>
            </a:spcBef>
            <a:spcAft>
              <a:spcPct val="35000"/>
            </a:spcAft>
            <a:buNone/>
          </a:pPr>
          <a:r>
            <a:rPr lang="en-US" sz="1100" kern="1200"/>
            <a:t>Research colleges &amp; programs</a:t>
          </a:r>
        </a:p>
      </dsp:txBody>
      <dsp:txXfrm>
        <a:off x="3559540" y="1903947"/>
        <a:ext cx="1617389" cy="1358607"/>
      </dsp:txXfrm>
    </dsp:sp>
    <dsp:sp modelId="{CD66CFE0-525B-8F43-A4EB-5778CC9BC15D}">
      <dsp:nvSpPr>
        <dsp:cNvPr id="0" name=""/>
        <dsp:cNvSpPr/>
      </dsp:nvSpPr>
      <dsp:spPr>
        <a:xfrm>
          <a:off x="4028583" y="1269930"/>
          <a:ext cx="679303" cy="679303"/>
        </a:xfrm>
        <a:prstGeom prst="ellipse">
          <a:avLst/>
        </a:prstGeom>
        <a:solidFill>
          <a:schemeClr val="accent2">
            <a:hueOff val="2343132"/>
            <a:satOff val="-6725"/>
            <a:lumOff val="-10767"/>
            <a:alphaOff val="0"/>
          </a:schemeClr>
        </a:solidFill>
        <a:ln w="19050" cap="flat" cmpd="sng" algn="ctr">
          <a:solidFill>
            <a:schemeClr val="accent2">
              <a:hueOff val="2343132"/>
              <a:satOff val="-6725"/>
              <a:lumOff val="-1076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61" tIns="12700" rIns="52961" bIns="12700" numCol="1" spcCol="1270" anchor="ctr" anchorCtr="0">
          <a:noAutofit/>
        </a:bodyPr>
        <a:lstStyle/>
        <a:p>
          <a:pPr marL="0" lvl="0" indent="0" algn="ctr" defTabSz="1422400">
            <a:lnSpc>
              <a:spcPct val="90000"/>
            </a:lnSpc>
            <a:spcBef>
              <a:spcPct val="0"/>
            </a:spcBef>
            <a:spcAft>
              <a:spcPct val="35000"/>
            </a:spcAft>
            <a:buNone/>
          </a:pPr>
          <a:r>
            <a:rPr lang="en-US" sz="3200" kern="1200"/>
            <a:t>3</a:t>
          </a:r>
        </a:p>
      </dsp:txBody>
      <dsp:txXfrm>
        <a:off x="4128065" y="1369412"/>
        <a:ext cx="480339" cy="480339"/>
      </dsp:txXfrm>
    </dsp:sp>
    <dsp:sp modelId="{933C9594-DD65-DB4A-9A0D-426C282B46D9}">
      <dsp:nvSpPr>
        <dsp:cNvPr id="0" name=""/>
        <dsp:cNvSpPr/>
      </dsp:nvSpPr>
      <dsp:spPr>
        <a:xfrm>
          <a:off x="3559540" y="3307769"/>
          <a:ext cx="1617389" cy="72"/>
        </a:xfrm>
        <a:prstGeom prst="rect">
          <a:avLst/>
        </a:prstGeom>
        <a:solidFill>
          <a:schemeClr val="accent2">
            <a:hueOff val="2928915"/>
            <a:satOff val="-8406"/>
            <a:lumOff val="-13459"/>
            <a:alphaOff val="0"/>
          </a:schemeClr>
        </a:solidFill>
        <a:ln w="19050" cap="flat" cmpd="sng" algn="ctr">
          <a:solidFill>
            <a:schemeClr val="accent2">
              <a:hueOff val="2928915"/>
              <a:satOff val="-8406"/>
              <a:lumOff val="-134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47DDAD-57D5-7147-B533-ACFE66A7A095}">
      <dsp:nvSpPr>
        <dsp:cNvPr id="0" name=""/>
        <dsp:cNvSpPr/>
      </dsp:nvSpPr>
      <dsp:spPr>
        <a:xfrm>
          <a:off x="5338669" y="1043496"/>
          <a:ext cx="1617389" cy="2264345"/>
        </a:xfrm>
        <a:prstGeom prst="rect">
          <a:avLst/>
        </a:prstGeom>
        <a:solidFill>
          <a:schemeClr val="accent2">
            <a:tint val="40000"/>
            <a:alpha val="90000"/>
            <a:hueOff val="4040835"/>
            <a:satOff val="-37339"/>
            <a:lumOff val="-4209"/>
            <a:alphaOff val="0"/>
          </a:schemeClr>
        </a:solidFill>
        <a:ln w="19050" cap="flat" cmpd="sng" algn="ctr">
          <a:solidFill>
            <a:schemeClr val="accent2">
              <a:tint val="40000"/>
              <a:alpha val="90000"/>
              <a:hueOff val="4040835"/>
              <a:satOff val="-37339"/>
              <a:lumOff val="-42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6098" tIns="330200" rIns="126098" bIns="330200" numCol="1" spcCol="1270" anchor="t" anchorCtr="0">
          <a:noAutofit/>
        </a:bodyPr>
        <a:lstStyle/>
        <a:p>
          <a:pPr marL="0" lvl="0" indent="0" algn="l" defTabSz="488950">
            <a:lnSpc>
              <a:spcPct val="90000"/>
            </a:lnSpc>
            <a:spcBef>
              <a:spcPct val="0"/>
            </a:spcBef>
            <a:spcAft>
              <a:spcPct val="35000"/>
            </a:spcAft>
            <a:buNone/>
          </a:pPr>
          <a:r>
            <a:rPr lang="en-US" sz="1100" kern="1200"/>
            <a:t>File FAFSA every year</a:t>
          </a:r>
        </a:p>
      </dsp:txBody>
      <dsp:txXfrm>
        <a:off x="5338669" y="1903947"/>
        <a:ext cx="1617389" cy="1358607"/>
      </dsp:txXfrm>
    </dsp:sp>
    <dsp:sp modelId="{478EEEC0-0E85-764E-8FC6-A33CD38DA60E}">
      <dsp:nvSpPr>
        <dsp:cNvPr id="0" name=""/>
        <dsp:cNvSpPr/>
      </dsp:nvSpPr>
      <dsp:spPr>
        <a:xfrm>
          <a:off x="5807712" y="1269930"/>
          <a:ext cx="679303" cy="679303"/>
        </a:xfrm>
        <a:prstGeom prst="ellipse">
          <a:avLst/>
        </a:prstGeom>
        <a:solidFill>
          <a:schemeClr val="accent2">
            <a:hueOff val="3514698"/>
            <a:satOff val="-10087"/>
            <a:lumOff val="-16150"/>
            <a:alphaOff val="0"/>
          </a:schemeClr>
        </a:solidFill>
        <a:ln w="19050" cap="flat" cmpd="sng" algn="ctr">
          <a:solidFill>
            <a:schemeClr val="accent2">
              <a:hueOff val="3514698"/>
              <a:satOff val="-10087"/>
              <a:lumOff val="-161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61" tIns="12700" rIns="52961" bIns="12700" numCol="1" spcCol="1270" anchor="ctr" anchorCtr="0">
          <a:noAutofit/>
        </a:bodyPr>
        <a:lstStyle/>
        <a:p>
          <a:pPr marL="0" lvl="0" indent="0" algn="ctr" defTabSz="1422400">
            <a:lnSpc>
              <a:spcPct val="90000"/>
            </a:lnSpc>
            <a:spcBef>
              <a:spcPct val="0"/>
            </a:spcBef>
            <a:spcAft>
              <a:spcPct val="35000"/>
            </a:spcAft>
            <a:buNone/>
          </a:pPr>
          <a:r>
            <a:rPr lang="en-US" sz="3200" kern="1200"/>
            <a:t>4</a:t>
          </a:r>
        </a:p>
      </dsp:txBody>
      <dsp:txXfrm>
        <a:off x="5907194" y="1369412"/>
        <a:ext cx="480339" cy="480339"/>
      </dsp:txXfrm>
    </dsp:sp>
    <dsp:sp modelId="{A015F3A2-CDB7-464E-A96C-8979A21A90CA}">
      <dsp:nvSpPr>
        <dsp:cNvPr id="0" name=""/>
        <dsp:cNvSpPr/>
      </dsp:nvSpPr>
      <dsp:spPr>
        <a:xfrm>
          <a:off x="5338669" y="3307769"/>
          <a:ext cx="1617389" cy="72"/>
        </a:xfrm>
        <a:prstGeom prst="rect">
          <a:avLst/>
        </a:prstGeom>
        <a:solidFill>
          <a:schemeClr val="accent2">
            <a:hueOff val="4100480"/>
            <a:satOff val="-11768"/>
            <a:lumOff val="-18842"/>
            <a:alphaOff val="0"/>
          </a:schemeClr>
        </a:solidFill>
        <a:ln w="19050" cap="flat" cmpd="sng" algn="ctr">
          <a:solidFill>
            <a:schemeClr val="accent2">
              <a:hueOff val="4100480"/>
              <a:satOff val="-11768"/>
              <a:lumOff val="-188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661BFF-7B51-9340-B194-5870E0197CE1}">
      <dsp:nvSpPr>
        <dsp:cNvPr id="0" name=""/>
        <dsp:cNvSpPr/>
      </dsp:nvSpPr>
      <dsp:spPr>
        <a:xfrm>
          <a:off x="7117798" y="1043496"/>
          <a:ext cx="1617389" cy="2264345"/>
        </a:xfrm>
        <a:prstGeom prst="rect">
          <a:avLst/>
        </a:prstGeom>
        <a:solidFill>
          <a:schemeClr val="accent2">
            <a:tint val="40000"/>
            <a:alpha val="90000"/>
            <a:hueOff val="5387779"/>
            <a:satOff val="-49786"/>
            <a:lumOff val="-5612"/>
            <a:alphaOff val="0"/>
          </a:schemeClr>
        </a:solidFill>
        <a:ln w="19050" cap="flat" cmpd="sng" algn="ctr">
          <a:solidFill>
            <a:schemeClr val="accent2">
              <a:tint val="40000"/>
              <a:alpha val="90000"/>
              <a:hueOff val="5387779"/>
              <a:satOff val="-49786"/>
              <a:lumOff val="-56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6098" tIns="330200" rIns="126098" bIns="330200" numCol="1" spcCol="1270" anchor="t" anchorCtr="0">
          <a:noAutofit/>
        </a:bodyPr>
        <a:lstStyle/>
        <a:p>
          <a:pPr marL="0" lvl="0" indent="0" algn="l" defTabSz="488950">
            <a:lnSpc>
              <a:spcPct val="90000"/>
            </a:lnSpc>
            <a:spcBef>
              <a:spcPct val="0"/>
            </a:spcBef>
            <a:spcAft>
              <a:spcPct val="35000"/>
            </a:spcAft>
            <a:buNone/>
          </a:pPr>
          <a:r>
            <a:rPr lang="en-US" sz="1100" kern="1200"/>
            <a:t>Use federal aid before private loans</a:t>
          </a:r>
        </a:p>
      </dsp:txBody>
      <dsp:txXfrm>
        <a:off x="7117798" y="1903947"/>
        <a:ext cx="1617389" cy="1358607"/>
      </dsp:txXfrm>
    </dsp:sp>
    <dsp:sp modelId="{D9EC3930-C6F6-DD49-AAF5-F84A2A43DB44}">
      <dsp:nvSpPr>
        <dsp:cNvPr id="0" name=""/>
        <dsp:cNvSpPr/>
      </dsp:nvSpPr>
      <dsp:spPr>
        <a:xfrm>
          <a:off x="7586841" y="1269930"/>
          <a:ext cx="679303" cy="679303"/>
        </a:xfrm>
        <a:prstGeom prst="ellipse">
          <a:avLst/>
        </a:prstGeom>
        <a:solidFill>
          <a:schemeClr val="accent2">
            <a:hueOff val="4686264"/>
            <a:satOff val="-13449"/>
            <a:lumOff val="-21534"/>
            <a:alphaOff val="0"/>
          </a:schemeClr>
        </a:solidFill>
        <a:ln w="19050" cap="flat" cmpd="sng" algn="ctr">
          <a:solidFill>
            <a:schemeClr val="accent2">
              <a:hueOff val="4686264"/>
              <a:satOff val="-13449"/>
              <a:lumOff val="-2153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61" tIns="12700" rIns="52961" bIns="12700" numCol="1" spcCol="1270" anchor="ctr" anchorCtr="0">
          <a:noAutofit/>
        </a:bodyPr>
        <a:lstStyle/>
        <a:p>
          <a:pPr marL="0" lvl="0" indent="0" algn="ctr" defTabSz="1422400">
            <a:lnSpc>
              <a:spcPct val="90000"/>
            </a:lnSpc>
            <a:spcBef>
              <a:spcPct val="0"/>
            </a:spcBef>
            <a:spcAft>
              <a:spcPct val="35000"/>
            </a:spcAft>
            <a:buNone/>
          </a:pPr>
          <a:r>
            <a:rPr lang="en-US" sz="3200" kern="1200"/>
            <a:t>5</a:t>
          </a:r>
        </a:p>
      </dsp:txBody>
      <dsp:txXfrm>
        <a:off x="7686323" y="1369412"/>
        <a:ext cx="480339" cy="480339"/>
      </dsp:txXfrm>
    </dsp:sp>
    <dsp:sp modelId="{AE70A19A-BC49-FE45-90A0-6A562738339E}">
      <dsp:nvSpPr>
        <dsp:cNvPr id="0" name=""/>
        <dsp:cNvSpPr/>
      </dsp:nvSpPr>
      <dsp:spPr>
        <a:xfrm>
          <a:off x="7117798" y="3307769"/>
          <a:ext cx="1617389" cy="72"/>
        </a:xfrm>
        <a:prstGeom prst="rect">
          <a:avLst/>
        </a:prstGeom>
        <a:solidFill>
          <a:schemeClr val="accent2">
            <a:hueOff val="5272046"/>
            <a:satOff val="-15131"/>
            <a:lumOff val="-24226"/>
            <a:alphaOff val="0"/>
          </a:schemeClr>
        </a:solidFill>
        <a:ln w="19050" cap="flat" cmpd="sng" algn="ctr">
          <a:solidFill>
            <a:schemeClr val="accent2">
              <a:hueOff val="5272046"/>
              <a:satOff val="-15131"/>
              <a:lumOff val="-242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E50E8D-DF6B-5044-91B4-90539406100D}">
      <dsp:nvSpPr>
        <dsp:cNvPr id="0" name=""/>
        <dsp:cNvSpPr/>
      </dsp:nvSpPr>
      <dsp:spPr>
        <a:xfrm>
          <a:off x="8896926" y="1043496"/>
          <a:ext cx="1617389" cy="2264345"/>
        </a:xfrm>
        <a:prstGeom prst="rect">
          <a:avLst/>
        </a:prstGeom>
        <a:solidFill>
          <a:schemeClr val="accent2">
            <a:tint val="40000"/>
            <a:alpha val="90000"/>
            <a:hueOff val="6734724"/>
            <a:satOff val="-62232"/>
            <a:lumOff val="-7015"/>
            <a:alphaOff val="0"/>
          </a:schemeClr>
        </a:solidFill>
        <a:ln w="19050" cap="flat" cmpd="sng" algn="ctr">
          <a:solidFill>
            <a:schemeClr val="accent2">
              <a:tint val="40000"/>
              <a:alpha val="90000"/>
              <a:hueOff val="6734724"/>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6098" tIns="330200" rIns="126098" bIns="330200" numCol="1" spcCol="1270" anchor="t" anchorCtr="0">
          <a:noAutofit/>
        </a:bodyPr>
        <a:lstStyle/>
        <a:p>
          <a:pPr marL="0" lvl="0" indent="0" algn="l" defTabSz="488950">
            <a:lnSpc>
              <a:spcPct val="90000"/>
            </a:lnSpc>
            <a:spcBef>
              <a:spcPct val="0"/>
            </a:spcBef>
            <a:spcAft>
              <a:spcPct val="35000"/>
            </a:spcAft>
            <a:buNone/>
          </a:pPr>
          <a:r>
            <a:rPr lang="en-US" sz="1100" kern="1200"/>
            <a:t>Seek free community resources (counselors, workshops, financial aid offices)</a:t>
          </a:r>
        </a:p>
      </dsp:txBody>
      <dsp:txXfrm>
        <a:off x="8896926" y="1903947"/>
        <a:ext cx="1617389" cy="1358607"/>
      </dsp:txXfrm>
    </dsp:sp>
    <dsp:sp modelId="{9D624AE7-8461-424C-BCEC-7D3C4FAA939B}">
      <dsp:nvSpPr>
        <dsp:cNvPr id="0" name=""/>
        <dsp:cNvSpPr/>
      </dsp:nvSpPr>
      <dsp:spPr>
        <a:xfrm>
          <a:off x="9365969" y="1269930"/>
          <a:ext cx="679303" cy="679303"/>
        </a:xfrm>
        <a:prstGeom prst="ellipse">
          <a:avLst/>
        </a:prstGeom>
        <a:solidFill>
          <a:schemeClr val="accent2">
            <a:hueOff val="5857830"/>
            <a:satOff val="-16812"/>
            <a:lumOff val="-26917"/>
            <a:alphaOff val="0"/>
          </a:schemeClr>
        </a:solidFill>
        <a:ln w="19050" cap="flat" cmpd="sng" algn="ctr">
          <a:solidFill>
            <a:schemeClr val="accent2">
              <a:hueOff val="5857830"/>
              <a:satOff val="-16812"/>
              <a:lumOff val="-269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961" tIns="12700" rIns="52961" bIns="12700" numCol="1" spcCol="1270" anchor="ctr" anchorCtr="0">
          <a:noAutofit/>
        </a:bodyPr>
        <a:lstStyle/>
        <a:p>
          <a:pPr marL="0" lvl="0" indent="0" algn="ctr" defTabSz="1422400">
            <a:lnSpc>
              <a:spcPct val="90000"/>
            </a:lnSpc>
            <a:spcBef>
              <a:spcPct val="0"/>
            </a:spcBef>
            <a:spcAft>
              <a:spcPct val="35000"/>
            </a:spcAft>
            <a:buNone/>
          </a:pPr>
          <a:r>
            <a:rPr lang="en-US" sz="3200" kern="1200"/>
            <a:t>6</a:t>
          </a:r>
        </a:p>
      </dsp:txBody>
      <dsp:txXfrm>
        <a:off x="9465451" y="1369412"/>
        <a:ext cx="480339" cy="480339"/>
      </dsp:txXfrm>
    </dsp:sp>
    <dsp:sp modelId="{04C0B7CA-3697-8A40-8111-66867ECC19ED}">
      <dsp:nvSpPr>
        <dsp:cNvPr id="0" name=""/>
        <dsp:cNvSpPr/>
      </dsp:nvSpPr>
      <dsp:spPr>
        <a:xfrm>
          <a:off x="8896926" y="3307769"/>
          <a:ext cx="1617389" cy="72"/>
        </a:xfrm>
        <a:prstGeom prst="rect">
          <a:avLst/>
        </a:prstGeom>
        <a:solidFill>
          <a:schemeClr val="accent2">
            <a:hueOff val="6443612"/>
            <a:satOff val="-18493"/>
            <a:lumOff val="-29609"/>
            <a:alphaOff val="0"/>
          </a:schemeClr>
        </a:solidFill>
        <a:ln w="19050" cap="flat" cmpd="sng" algn="ctr">
          <a:solidFill>
            <a:schemeClr val="accent2">
              <a:hueOff val="6443612"/>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5B63E-6C83-6744-8DED-5C403FB2EC1E}" type="datetimeFigureOut">
              <a:rPr lang="en-US" smtClean="0"/>
              <a:t>12/10/25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FCDC2C-438E-D34D-A85E-CCD2FF6B7A96}" type="slidenum">
              <a:rPr lang="en-US" smtClean="0"/>
              <a:t>‹#›</a:t>
            </a:fld>
            <a:endParaRPr lang="en-US"/>
          </a:p>
        </p:txBody>
      </p:sp>
    </p:spTree>
    <p:extLst>
      <p:ext uri="{BB962C8B-B14F-4D97-AF65-F5344CB8AC3E}">
        <p14:creationId xmlns:p14="http://schemas.microsoft.com/office/powerpoint/2010/main" val="1583236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ollegeinvest.org/apprenticeships-trade-schools/"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finra.org/investors/investing/investment-accounts/college-savings-accounts#types" TargetMode="External"/><Relationship Id="rId4" Type="http://schemas.openxmlformats.org/officeDocument/2006/relationships/hyperlink" Target="https://www.collegeinvest.org/compare-529-plan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entrustfinancial.com/wp-content/uploads/2023/03/MoneyQuiz.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discover.com/personal-loans/resources/consolidate-debt/50-30-20-rul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1</a:t>
            </a:fld>
            <a:endParaRPr lang="en-US"/>
          </a:p>
        </p:txBody>
      </p:sp>
    </p:spTree>
    <p:extLst>
      <p:ext uri="{BB962C8B-B14F-4D97-AF65-F5344CB8AC3E}">
        <p14:creationId xmlns:p14="http://schemas.microsoft.com/office/powerpoint/2010/main" val="343614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Hello everyone,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My name is Iris Gullatte,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want you to start thinking about where you are right now, where you want to be, and where you want your children to be.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all know money can be emotional. It can be stressful, overwhelming, or even embarrassing to talk about. And the truth is, most of us were never actually taught how to manage it in the first place.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Before we get started, I want to share something important.</a:t>
            </a:r>
          </a:p>
          <a:p>
            <a:r>
              <a:rPr lang="en-US" sz="1200" kern="1200" dirty="0">
                <a:solidFill>
                  <a:schemeClr val="tx1"/>
                </a:solidFill>
                <a:effectLst/>
                <a:latin typeface="+mn-lt"/>
                <a:ea typeface="+mn-ea"/>
                <a:cs typeface="+mn-cs"/>
              </a:rPr>
              <a:t>This class is </a:t>
            </a:r>
            <a:r>
              <a:rPr lang="en-US" sz="1200" i="1" kern="1200" dirty="0">
                <a:solidFill>
                  <a:schemeClr val="tx1"/>
                </a:solidFill>
                <a:effectLst/>
                <a:latin typeface="+mn-lt"/>
                <a:ea typeface="+mn-ea"/>
                <a:cs typeface="+mn-cs"/>
              </a:rPr>
              <a:t>purely educational</a:t>
            </a:r>
            <a:r>
              <a:rPr lang="en-US" sz="1200" kern="1200" dirty="0">
                <a:solidFill>
                  <a:schemeClr val="tx1"/>
                </a:solidFill>
                <a:effectLst/>
                <a:latin typeface="+mn-lt"/>
                <a:ea typeface="+mn-ea"/>
                <a:cs typeface="+mn-cs"/>
              </a:rPr>
              <a:t>. I don’t sell insurance. I don’t sell investment products. I don’t receive commissions of any kind. My role is simply to give you clear financial education, practical guidance, and accountability support. You and your family remain in full control of every decision you make — and everything you share is completely confidential.</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a little bit about 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was born in Puerto Rico, so Spanish is my first language. I came from humble beginnings, and I also made some dumb mistakes. I dropped out of high school when I was 16 years old to go work at McDonald's. I ended up going back to school through an alternative high school that was attached to a Kmart parking lot. One day an AF recruiter came to my school and gave us a presentation which changed my life. I joined the AF upon graduation. Thanks to the AF, I was able to use the GI Bill and tuition assistance to earn two associates degrees, a Bachelor of Science in Finance, and I recently got accepted into a Master of Science in Quantitative Finance through the University of Denver. But honestly? Most of my education came from the school of hard knocks — learning through mistakes, learning what </a:t>
            </a:r>
            <a:r>
              <a:rPr lang="en-US" sz="1200" i="1"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to do, and deciding that I wanted something different for my family and my future.</a:t>
            </a:r>
          </a:p>
          <a:p>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an NCO you are responsible for the well-being of young adults. I learned quickly these kids needed a lot of guidance.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helped them build budgets, fix their credit, escape predatory loans, build a debt management plan and turn their credit around. I became obsessed with financial education — first with Dave Ramsey, Clark Howard, and Suze Orman, then later with books like </a:t>
            </a:r>
            <a:r>
              <a:rPr lang="en-US" sz="1200" i="1" kern="1200" dirty="0">
                <a:solidFill>
                  <a:schemeClr val="tx1"/>
                </a:solidFill>
                <a:effectLst/>
                <a:latin typeface="+mn-lt"/>
                <a:ea typeface="+mn-ea"/>
                <a:cs typeface="+mn-cs"/>
              </a:rPr>
              <a:t>The Psychology of Money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Power of Broke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Millionaire Next Door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Rich Dad Poor Dad</a:t>
            </a:r>
            <a:r>
              <a:rPr lang="en-US" sz="1200" kern="1200" dirty="0">
                <a:solidFill>
                  <a:schemeClr val="tx1"/>
                </a:solidFill>
                <a:effectLst/>
                <a:latin typeface="+mn-lt"/>
                <a:ea typeface="+mn-ea"/>
                <a:cs typeface="+mn-cs"/>
              </a:rPr>
              <a:t>, and many more.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started the IRG Foundation: to give back to our community and to make sure families — just like mine, just like yours — are able to reach their full potential and become the best version of themselves.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2</a:t>
            </a:fld>
            <a:endParaRPr lang="en-US"/>
          </a:p>
        </p:txBody>
      </p:sp>
    </p:spTree>
    <p:extLst>
      <p:ext uri="{BB962C8B-B14F-4D97-AF65-F5344CB8AC3E}">
        <p14:creationId xmlns:p14="http://schemas.microsoft.com/office/powerpoint/2010/main" val="1066351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are going to talk about how these principles will be tied directly to college planning.</a:t>
            </a: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4</a:t>
            </a:fld>
            <a:endParaRPr lang="en-US"/>
          </a:p>
        </p:txBody>
      </p:sp>
    </p:spTree>
    <p:extLst>
      <p:ext uri="{BB962C8B-B14F-4D97-AF65-F5344CB8AC3E}">
        <p14:creationId xmlns:p14="http://schemas.microsoft.com/office/powerpoint/2010/main" val="2462686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that we understand why education impacts earnings, let’s talk about preparing for college.”</a:t>
            </a: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7</a:t>
            </a:fld>
            <a:endParaRPr lang="en-US"/>
          </a:p>
        </p:txBody>
      </p:sp>
    </p:spTree>
    <p:extLst>
      <p:ext uri="{BB962C8B-B14F-4D97-AF65-F5344CB8AC3E}">
        <p14:creationId xmlns:p14="http://schemas.microsoft.com/office/powerpoint/2010/main" val="3364898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 schoolers have extra homework if they want to get ready for college. Here is the suggested timeline they should be following in terms of preparing for college.  From 9</a:t>
            </a:r>
            <a:r>
              <a:rPr lang="en-US" baseline="30000" dirty="0"/>
              <a:t>th</a:t>
            </a:r>
            <a:r>
              <a:rPr lang="en-US" dirty="0"/>
              <a:t> to 10</a:t>
            </a:r>
            <a:r>
              <a:rPr lang="en-US" baseline="30000" dirty="0"/>
              <a:t>th</a:t>
            </a:r>
            <a:r>
              <a:rPr lang="en-US" dirty="0"/>
              <a:t> grade, they should be exploring. Getting involved in different clubs, extra curriculum activities, learning what spikes their interest. This is will be helpful when choosing a major. </a:t>
            </a:r>
          </a:p>
          <a:p>
            <a:endParaRPr lang="en-US" dirty="0"/>
          </a:p>
          <a:p>
            <a:r>
              <a:rPr lang="en-US" dirty="0"/>
              <a:t>By 11</a:t>
            </a:r>
            <a:r>
              <a:rPr lang="en-US" baseline="30000" dirty="0"/>
              <a:t>th</a:t>
            </a:r>
            <a:r>
              <a:rPr lang="en-US" dirty="0"/>
              <a:t> grade, they need to be familiar with College Board and taking the SAT. At this point, they have an idea of what they would like to major in and have spent quite a bit of time researching colleges based on their interests. Applying for scholarships is now their part time job.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Application Tips</a:t>
            </a:r>
          </a:p>
          <a:p>
            <a:pPr lvl="2"/>
            <a:r>
              <a:rPr lang="en-US" sz="1200" kern="1200" dirty="0">
                <a:solidFill>
                  <a:schemeClr val="tx1"/>
                </a:solidFill>
                <a:effectLst/>
                <a:latin typeface="+mn-lt"/>
                <a:ea typeface="+mn-ea"/>
                <a:cs typeface="+mn-cs"/>
              </a:rPr>
              <a:t>Give yourself enough time</a:t>
            </a:r>
          </a:p>
          <a:p>
            <a:pPr lvl="2"/>
            <a:r>
              <a:rPr lang="en-US" sz="1200" kern="1200" dirty="0">
                <a:solidFill>
                  <a:schemeClr val="tx1"/>
                </a:solidFill>
                <a:effectLst/>
                <a:latin typeface="+mn-lt"/>
                <a:ea typeface="+mn-ea"/>
                <a:cs typeface="+mn-cs"/>
              </a:rPr>
              <a:t>Meet all application deadlines</a:t>
            </a:r>
          </a:p>
          <a:p>
            <a:pPr lvl="2"/>
            <a:r>
              <a:rPr lang="en-US" sz="1200" kern="1200" dirty="0">
                <a:solidFill>
                  <a:schemeClr val="tx1"/>
                </a:solidFill>
                <a:effectLst/>
                <a:latin typeface="+mn-lt"/>
                <a:ea typeface="+mn-ea"/>
                <a:cs typeface="+mn-cs"/>
              </a:rPr>
              <a:t>Gather materials early (transcripts, letters of recommendation)</a:t>
            </a:r>
          </a:p>
          <a:p>
            <a:pPr lvl="2"/>
            <a:r>
              <a:rPr lang="en-US" sz="1200" kern="1200" dirty="0">
                <a:solidFill>
                  <a:schemeClr val="tx1"/>
                </a:solidFill>
                <a:effectLst/>
                <a:latin typeface="+mn-lt"/>
                <a:ea typeface="+mn-ea"/>
                <a:cs typeface="+mn-cs"/>
              </a:rPr>
              <a:t>Make sure you meet eligibility criteria (ex. GPA) </a:t>
            </a:r>
          </a:p>
          <a:p>
            <a:pPr lvl="2"/>
            <a:r>
              <a:rPr lang="en-US" sz="1200" kern="1200" dirty="0">
                <a:solidFill>
                  <a:schemeClr val="tx1"/>
                </a:solidFill>
                <a:effectLst/>
                <a:latin typeface="+mn-lt"/>
                <a:ea typeface="+mn-ea"/>
                <a:cs typeface="+mn-cs"/>
              </a:rPr>
              <a:t>Answer all required questions/submit all requested materials</a:t>
            </a:r>
          </a:p>
          <a:p>
            <a:pPr lvl="2"/>
            <a:r>
              <a:rPr lang="en-US" sz="1200" kern="1200" dirty="0">
                <a:solidFill>
                  <a:schemeClr val="tx1"/>
                </a:solidFill>
                <a:effectLst/>
                <a:latin typeface="+mn-lt"/>
                <a:ea typeface="+mn-ea"/>
                <a:cs typeface="+mn-cs"/>
              </a:rPr>
              <a:t>Keep track of activities and affiliations</a:t>
            </a:r>
          </a:p>
          <a:p>
            <a:pPr lvl="2"/>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Transition: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“Once you know where you’re heading, the next step is preparing financially.”</a:t>
            </a:r>
          </a:p>
          <a:p>
            <a:pPr lvl="2"/>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8</a:t>
            </a:fld>
            <a:endParaRPr lang="en-US"/>
          </a:p>
        </p:txBody>
      </p:sp>
    </p:spTree>
    <p:extLst>
      <p:ext uri="{BB962C8B-B14F-4D97-AF65-F5344CB8AC3E}">
        <p14:creationId xmlns:p14="http://schemas.microsoft.com/office/powerpoint/2010/main" val="164372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that we understand the Financial principle of earning and its importance, we can skip the rest of the lesson, right? Wrong!</a:t>
            </a:r>
          </a:p>
          <a:p>
            <a:endParaRPr lang="en-US" dirty="0"/>
          </a:p>
          <a:p>
            <a:r>
              <a:rPr lang="en-US" dirty="0"/>
              <a:t>Here is a young lady who at one point of her career was making $600K a year, and had a net worth of about $1 Million dollars as a social media influencer, and other gigs. </a:t>
            </a:r>
          </a:p>
          <a:p>
            <a:endParaRPr lang="en-US" dirty="0"/>
          </a:p>
          <a:p>
            <a:r>
              <a:rPr lang="en-US" dirty="0"/>
              <a:t>This is funny, but it is reality. It is important to know how to make money, but it is equality important understanding how to make your money work for you and how to keep it.  This is why the next financial principle we are going to cover is ”Save and Invest”. </a:t>
            </a:r>
          </a:p>
        </p:txBody>
      </p:sp>
      <p:sp>
        <p:nvSpPr>
          <p:cNvPr id="4" name="Slide Number Placeholder 3"/>
          <p:cNvSpPr>
            <a:spLocks noGrp="1"/>
          </p:cNvSpPr>
          <p:nvPr>
            <p:ph type="sldNum" sz="quarter" idx="5"/>
          </p:nvPr>
        </p:nvSpPr>
        <p:spPr/>
        <p:txBody>
          <a:bodyPr/>
          <a:lstStyle/>
          <a:p>
            <a:fld id="{15FCDC2C-438E-D34D-A85E-CCD2FF6B7A96}" type="slidenum">
              <a:rPr lang="en-US" smtClean="0"/>
              <a:t>9</a:t>
            </a:fld>
            <a:endParaRPr lang="en-US"/>
          </a:p>
        </p:txBody>
      </p:sp>
    </p:spTree>
    <p:extLst>
      <p:ext uri="{BB962C8B-B14F-4D97-AF65-F5344CB8AC3E}">
        <p14:creationId xmlns:p14="http://schemas.microsoft.com/office/powerpoint/2010/main" val="13923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700" dirty="0"/>
              <a:t>Always Pay yourself first! Treat your savings as your most important bill </a:t>
            </a:r>
          </a:p>
          <a:p>
            <a:pPr lvl="1"/>
            <a:r>
              <a:rPr lang="en-US" sz="1700" dirty="0"/>
              <a:t>Build an emergency fund of three to six months’ worth of expenses</a:t>
            </a:r>
          </a:p>
          <a:p>
            <a:pPr lvl="1"/>
            <a:r>
              <a:rPr lang="en-US" sz="1700" dirty="0"/>
              <a:t>High yield savings accounts, money market accounts,  Go to </a:t>
            </a:r>
            <a:r>
              <a:rPr lang="en-US" sz="1700" dirty="0" err="1"/>
              <a:t>bankrate.com</a:t>
            </a:r>
            <a:r>
              <a:rPr lang="en-US" sz="1700" dirty="0"/>
              <a:t> for the latest rates</a:t>
            </a:r>
          </a:p>
          <a:p>
            <a:endParaRPr lang="en-US" dirty="0"/>
          </a:p>
          <a:p>
            <a:pPr marL="0" lvl="0" indent="0">
              <a:buNone/>
            </a:pPr>
            <a:r>
              <a:rPr lang="en-US" sz="1700" b="1" dirty="0"/>
              <a:t>Investments:</a:t>
            </a:r>
            <a:endParaRPr lang="en-US" sz="1700" dirty="0"/>
          </a:p>
          <a:p>
            <a:pPr marL="0" lvl="0" indent="0">
              <a:buNone/>
            </a:pPr>
            <a:r>
              <a:rPr lang="en-US" sz="1700" dirty="0"/>
              <a:t>Put on your own oxygen mask first!! Protecting Your Future, Protect Theirs</a:t>
            </a:r>
          </a:p>
          <a:p>
            <a:pPr marL="0" lvl="0" indent="0">
              <a:buNone/>
            </a:pPr>
            <a:r>
              <a:rPr lang="en-US" sz="1700" dirty="0"/>
              <a:t>Save for Retirement before college!</a:t>
            </a:r>
          </a:p>
          <a:p>
            <a:pPr marL="0" lvl="0" indent="0">
              <a:buNone/>
            </a:pPr>
            <a:r>
              <a:rPr lang="en-US" sz="1700" dirty="0"/>
              <a:t>- You can borrow for college or apply for scholarships but that doesn’t work for retirement </a:t>
            </a:r>
          </a:p>
          <a:p>
            <a:pPr marL="0" lvl="0" indent="0">
              <a:buNone/>
            </a:pPr>
            <a:endParaRPr lang="en-US" sz="17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When it comes to investment, it doesn’t have to be super complicated. In this case, Time is your most valuable resource! Warren Buffet calls compound interest “the 8</a:t>
            </a:r>
            <a:r>
              <a:rPr lang="en-US" sz="1700" baseline="30000" dirty="0"/>
              <a:t>th</a:t>
            </a:r>
            <a:r>
              <a:rPr lang="en-US" sz="1700" dirty="0"/>
              <a:t> wonder of the world”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Open an account if you don’t have one, fidelity or Charles Schwab are good options to start. You can choose simple mutual funds, or ETFs to get you started. The key here is diversification. Single stocks can be a good idea, but they required a lot more research on your part.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You do not need to be a high earner to be a good investor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Jesse Livermore -</a:t>
            </a:r>
            <a:r>
              <a:rPr lang="en-US" sz="1200" b="0" i="0" u="none" strike="noStrike" kern="1200" dirty="0">
                <a:solidFill>
                  <a:schemeClr val="tx1"/>
                </a:solidFill>
                <a:effectLst/>
                <a:latin typeface="+mn-lt"/>
                <a:ea typeface="+mn-ea"/>
                <a:cs typeface="+mn-cs"/>
              </a:rPr>
              <a:t> known as the original "Wolf of Wall Street," was a legendary stock trader in the early 20th century, famous for his massive fortunes and equally large losses, particularly making millions during the 1929 crash by shorting the market, though he also went broke multiple times before his suicide in 1940</a:t>
            </a:r>
            <a:endParaRPr lang="en-US" sz="1700" dirty="0"/>
          </a:p>
          <a:p>
            <a:pPr marL="0" lvl="0" indent="0">
              <a:buNone/>
            </a:pPr>
            <a:endParaRPr lang="en-US" sz="17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Ronald Reed – Janitor who died with over $8M in the bank and left a legacy</a:t>
            </a:r>
          </a:p>
          <a:p>
            <a:pPr marL="0" lvl="0" indent="0">
              <a:buNone/>
            </a:pPr>
            <a:endParaRPr lang="en-US" sz="1700" dirty="0"/>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10</a:t>
            </a:fld>
            <a:endParaRPr lang="en-US"/>
          </a:p>
        </p:txBody>
      </p:sp>
    </p:spTree>
    <p:extLst>
      <p:ext uri="{BB962C8B-B14F-4D97-AF65-F5344CB8AC3E}">
        <p14:creationId xmlns:p14="http://schemas.microsoft.com/office/powerpoint/2010/main" val="444454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According to a recent Gallup poll approximately 37% of Americans do not own stock through either individual stock, mutual funds, or retirement accounts such as an IRA’s or 401k. The numbers are more alarming for those without a college educations and minorities such as African Americans and Hispanics.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Now that we have put on our own oxygen mask, lets talk about college savings for our kids. </a:t>
            </a:r>
          </a:p>
          <a:p>
            <a:endParaRPr lang="en-US" dirty="0"/>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11</a:t>
            </a:fld>
            <a:endParaRPr lang="en-US"/>
          </a:p>
        </p:txBody>
      </p:sp>
    </p:spTree>
    <p:extLst>
      <p:ext uri="{BB962C8B-B14F-4D97-AF65-F5344CB8AC3E}">
        <p14:creationId xmlns:p14="http://schemas.microsoft.com/office/powerpoint/2010/main" val="1616550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2000" dirty="0"/>
              <a:t>A 529 is an educational savings plan where your money grows tax-free as long as it’s used for specific expenses, ranging from tuition to room and board to laptops, printers, and more. </a:t>
            </a:r>
          </a:p>
          <a:p>
            <a:pPr fontAlgn="base"/>
            <a:endParaRPr lang="en-US" sz="2000" dirty="0"/>
          </a:p>
          <a:p>
            <a:pPr fontAlgn="base"/>
            <a:r>
              <a:rPr lang="en-US" sz="2000" dirty="0"/>
              <a:t>529s can be used at eligible schools across the country, including </a:t>
            </a:r>
            <a:r>
              <a:rPr lang="en-US" sz="2000" u="sng" dirty="0">
                <a:hlinkClick r:id="rId3"/>
              </a:rPr>
              <a:t>trade schools</a:t>
            </a:r>
            <a:r>
              <a:rPr lang="en-US" sz="2000" dirty="0"/>
              <a:t>, community colleges, and even </a:t>
            </a:r>
            <a:r>
              <a:rPr lang="en-US" sz="2000" u="sng" dirty="0">
                <a:hlinkClick r:id="rId3"/>
              </a:rPr>
              <a:t>apprenticeships</a:t>
            </a:r>
            <a:endParaRPr lang="en-US" sz="2000" u="sng" dirty="0"/>
          </a:p>
          <a:p>
            <a:pPr fontAlgn="base"/>
            <a:endParaRPr lang="en-US" sz="2000" dirty="0"/>
          </a:p>
          <a:p>
            <a:pPr fontAlgn="base"/>
            <a:r>
              <a:rPr lang="en-US" sz="2000" dirty="0"/>
              <a:t>The </a:t>
            </a:r>
            <a:r>
              <a:rPr lang="en-US" sz="2000" dirty="0" err="1"/>
              <a:t>CollegeInvest</a:t>
            </a:r>
            <a:r>
              <a:rPr lang="en-US" sz="2000" dirty="0"/>
              <a:t> 529 Plan is the only 529 plan to offer a state tax deduction for contributions by Colorado taxpayers. </a:t>
            </a:r>
          </a:p>
          <a:p>
            <a:pPr fontAlgn="base"/>
            <a:endParaRPr lang="en-US" sz="2000" dirty="0"/>
          </a:p>
          <a:p>
            <a:pPr fontAlgn="base"/>
            <a:r>
              <a:rPr lang="en-US" sz="2000" dirty="0"/>
              <a:t>The State of Colorado Offers 4 different choices:</a:t>
            </a:r>
          </a:p>
          <a:p>
            <a:pPr lvl="1" fontAlgn="base"/>
            <a:r>
              <a:rPr lang="en-US" sz="1600" u="sng" dirty="0">
                <a:hlinkClick r:id="rId4"/>
              </a:rPr>
              <a:t>https://www.collegeinvest.org/compare-529-plans/</a:t>
            </a:r>
            <a:endParaRPr lang="en-US" sz="1600" dirty="0"/>
          </a:p>
          <a:p>
            <a:pPr fontAlgn="base"/>
            <a:r>
              <a:rPr lang="en-US" sz="2000" dirty="0"/>
              <a:t> </a:t>
            </a:r>
          </a:p>
          <a:p>
            <a:pPr fontAlgn="base"/>
            <a:r>
              <a:rPr lang="en-US" sz="2000" dirty="0"/>
              <a:t>Recent legislation allows parents to roll over up to $35K of an unused 529 funds into a Roth IRA account for the beneficiary </a:t>
            </a:r>
          </a:p>
          <a:p>
            <a:pPr fontAlgn="base"/>
            <a:r>
              <a:rPr lang="en-US" sz="1600" u="sng" dirty="0">
                <a:hlinkClick r:id="rId5"/>
              </a:rPr>
              <a:t>https://www.finra.org/investors/investing/investment-accounts/college-savings-accounts#types</a:t>
            </a:r>
            <a:endParaRPr lang="en-US" sz="1600" u="sng" dirty="0"/>
          </a:p>
          <a:p>
            <a:pPr fontAlgn="base"/>
            <a:endParaRPr lang="en-US" sz="1600" u="sng" dirty="0"/>
          </a:p>
          <a:p>
            <a:pPr fontAlgn="base"/>
            <a:r>
              <a:rPr lang="en-US" dirty="0"/>
              <a:t>Custodial accounts (UTMA, UGMA) </a:t>
            </a:r>
          </a:p>
          <a:p>
            <a:pPr lvl="2"/>
            <a:r>
              <a:rPr lang="en-US" dirty="0"/>
              <a:t>UTMA accounts can hold a wider variety of assets like real estate and intellectual property, while </a:t>
            </a:r>
          </a:p>
          <a:p>
            <a:pPr lvl="2"/>
            <a:r>
              <a:rPr lang="en-US" dirty="0"/>
              <a:t>UGMA is limited to gifts like money and securities. In both cases, a custodian manages the account until the child reaches the age of 21</a:t>
            </a:r>
          </a:p>
          <a:p>
            <a:pPr lvl="1"/>
            <a:endParaRPr lang="en-US" dirty="0"/>
          </a:p>
          <a:p>
            <a:pPr lvl="0"/>
            <a:r>
              <a:rPr lang="en-US" dirty="0"/>
              <a:t>Coverdell Education Savings Accounts (ESA) - you can make tax-free withdrawals to pay for eligible elementary and high school expenses (</a:t>
            </a:r>
            <a:r>
              <a:rPr lang="en-US" i="1" dirty="0"/>
              <a:t>e.g.</a:t>
            </a:r>
            <a:r>
              <a:rPr lang="en-US" dirty="0"/>
              <a:t>, special needs services, tutoring and private school tuition), as well as post-secondary school expenses. Limited contribution limit. 2K per beneficiary a year. </a:t>
            </a:r>
          </a:p>
          <a:p>
            <a:pPr lvl="1"/>
            <a:endParaRPr lang="en-US" dirty="0"/>
          </a:p>
          <a:p>
            <a:pPr lvl="0"/>
            <a:r>
              <a:rPr lang="en-US" dirty="0"/>
              <a:t>Whole Life Insurance Policies – High cost, low return, and slow cash value accumulation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“Saving is important, but protecting what you save is even more important.”</a:t>
            </a: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13</a:t>
            </a:fld>
            <a:endParaRPr lang="en-US"/>
          </a:p>
        </p:txBody>
      </p:sp>
    </p:spTree>
    <p:extLst>
      <p:ext uri="{BB962C8B-B14F-4D97-AF65-F5344CB8AC3E}">
        <p14:creationId xmlns:p14="http://schemas.microsoft.com/office/powerpoint/2010/main" val="1003801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If your assets are not protected, an emergency can derail your entire plan</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Build an Emergency Fund (3-6 months of expenses)</a:t>
            </a:r>
          </a:p>
          <a:p>
            <a:pPr lvl="0"/>
            <a:r>
              <a:rPr lang="en-US" sz="1200" kern="1200" dirty="0">
                <a:solidFill>
                  <a:schemeClr val="tx1"/>
                </a:solidFill>
                <a:effectLst/>
                <a:latin typeface="+mn-lt"/>
                <a:ea typeface="+mn-ea"/>
                <a:cs typeface="+mn-cs"/>
              </a:rPr>
              <a:t>Check your credit often to ensure everything is accurate and up to date</a:t>
            </a:r>
          </a:p>
          <a:p>
            <a:pPr lvl="0"/>
            <a:r>
              <a:rPr lang="en-US" sz="1200" kern="1200" dirty="0">
                <a:solidFill>
                  <a:schemeClr val="tx1"/>
                </a:solidFill>
                <a:effectLst/>
                <a:latin typeface="+mn-lt"/>
                <a:ea typeface="+mn-ea"/>
                <a:cs typeface="+mn-cs"/>
              </a:rPr>
              <a:t>Insurance (car, auto, homeowner’s, etc.) – Check your rates often </a:t>
            </a:r>
          </a:p>
          <a:p>
            <a:pPr lvl="0"/>
            <a:r>
              <a:rPr lang="en-US" sz="1200" kern="1200" dirty="0">
                <a:solidFill>
                  <a:schemeClr val="tx1"/>
                </a:solidFill>
                <a:effectLst/>
                <a:latin typeface="+mn-lt"/>
                <a:ea typeface="+mn-ea"/>
                <a:cs typeface="+mn-cs"/>
              </a:rPr>
              <a:t>Protect your beneficiaries – consult a Estate Planning Lawyer to set up appropriate accounts (Trust, Will, Reduce Tax burden to beneficiaries) </a:t>
            </a: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14</a:t>
            </a:fld>
            <a:endParaRPr lang="en-US"/>
          </a:p>
        </p:txBody>
      </p:sp>
    </p:spTree>
    <p:extLst>
      <p:ext uri="{BB962C8B-B14F-4D97-AF65-F5344CB8AC3E}">
        <p14:creationId xmlns:p14="http://schemas.microsoft.com/office/powerpoint/2010/main" val="3549276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500" u="sng" dirty="0">
                <a:solidFill>
                  <a:schemeClr val="tx2"/>
                </a:solidFill>
                <a:hlinkClick r:id="rId3"/>
              </a:rPr>
              <a:t>https://www.entrustfinancial.com/wp-content/uploads/2023/03/MoneyQuiz.pdf</a:t>
            </a:r>
            <a:endParaRPr lang="en-US" sz="1500" dirty="0">
              <a:solidFill>
                <a:schemeClr val="tx2"/>
              </a:solidFill>
            </a:endParaRPr>
          </a:p>
          <a:p>
            <a:pPr lvl="0"/>
            <a:endParaRPr lang="en-US" sz="1500" dirty="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tx2"/>
                </a:solidFill>
              </a:rPr>
              <a:t>Budgeting basics</a:t>
            </a:r>
          </a:p>
          <a:p>
            <a:pPr lvl="0"/>
            <a:r>
              <a:rPr lang="en-US" sz="1500" dirty="0">
                <a:solidFill>
                  <a:schemeClr val="tx2"/>
                </a:solidFill>
              </a:rPr>
              <a:t>- 5 Basic elements of a budget: Income, Fixed Expenses, Debt, Flexible/Unplanned Expenses, and Savings</a:t>
            </a:r>
          </a:p>
          <a:p>
            <a:pPr lvl="0"/>
            <a:r>
              <a:rPr lang="en-US" sz="1500" dirty="0">
                <a:solidFill>
                  <a:schemeClr val="tx2"/>
                </a:solidFill>
              </a:rPr>
              <a:t>- 86% of people use a budget, but less than 25% actually stick to it</a:t>
            </a:r>
          </a:p>
          <a:p>
            <a:pPr lvl="1"/>
            <a:r>
              <a:rPr lang="en-US" sz="1500" dirty="0">
                <a:solidFill>
                  <a:schemeClr val="tx2"/>
                </a:solidFill>
              </a:rPr>
              <a:t>Be realistic with your budget – track spending for at least 3 months to get a clear picture of what is going where</a:t>
            </a:r>
          </a:p>
          <a:p>
            <a:pPr lvl="1"/>
            <a:r>
              <a:rPr lang="en-US" sz="1500" dirty="0">
                <a:solidFill>
                  <a:schemeClr val="tx2"/>
                </a:solidFill>
              </a:rPr>
              <a:t>Things that can derail your budget: overspending, increasing expenses, debt, and unrealistic goals</a:t>
            </a:r>
          </a:p>
          <a:p>
            <a:pPr lvl="1"/>
            <a:endParaRPr lang="en-US" sz="1500" dirty="0">
              <a:solidFill>
                <a:schemeClr val="tx2"/>
              </a:solidFill>
            </a:endParaRPr>
          </a:p>
          <a:p>
            <a:pPr lvl="0"/>
            <a:r>
              <a:rPr lang="en-US" sz="1500" dirty="0">
                <a:solidFill>
                  <a:schemeClr val="tx2"/>
                </a:solidFill>
              </a:rPr>
              <a:t>Budget Rules</a:t>
            </a:r>
          </a:p>
          <a:p>
            <a:pPr lvl="0"/>
            <a:endParaRPr lang="en-US" sz="1500" dirty="0">
              <a:solidFill>
                <a:schemeClr val="tx2"/>
              </a:solidFill>
            </a:endParaRPr>
          </a:p>
          <a:p>
            <a:pPr lvl="0"/>
            <a:r>
              <a:rPr lang="en-US" sz="1500" dirty="0">
                <a:solidFill>
                  <a:schemeClr val="tx2"/>
                </a:solidFill>
              </a:rPr>
              <a:t>-50/30/20 Rule</a:t>
            </a:r>
          </a:p>
          <a:p>
            <a:pPr lvl="1"/>
            <a:endParaRPr lang="en-US" sz="1500" dirty="0">
              <a:solidFill>
                <a:schemeClr val="tx2"/>
              </a:solidFill>
            </a:endParaRPr>
          </a:p>
          <a:p>
            <a:pPr lvl="0"/>
            <a:r>
              <a:rPr lang="en-US" sz="2000" dirty="0"/>
              <a:t>-28/36 Debt-to-income ratio</a:t>
            </a:r>
          </a:p>
          <a:p>
            <a:pPr lvl="0"/>
            <a:r>
              <a:rPr lang="en-US" sz="2000" dirty="0"/>
              <a:t>This is the formula many lenders use to determine how much debt a consumer can safely assume based on their income, other debts, and financial needs. (In addition to credit score and income)</a:t>
            </a:r>
          </a:p>
          <a:p>
            <a:pPr lvl="0"/>
            <a:endParaRPr lang="en-US" sz="2000" dirty="0"/>
          </a:p>
          <a:p>
            <a:pPr lvl="0"/>
            <a:r>
              <a:rPr lang="en-US" sz="2000" dirty="0"/>
              <a:t>Housing- No more than 28% of your gross monthly income</a:t>
            </a:r>
          </a:p>
          <a:p>
            <a:pPr lvl="0"/>
            <a:r>
              <a:rPr lang="en-US" sz="2000" dirty="0"/>
              <a:t>Total monthly debt payment, including housing 36% (auto loans, student loans, credit card minimum payments)</a:t>
            </a:r>
          </a:p>
          <a:p>
            <a:pPr lvl="0"/>
            <a:endParaRPr lang="en-US" sz="2000" dirty="0"/>
          </a:p>
          <a:p>
            <a:pPr lvl="0"/>
            <a:r>
              <a:rPr lang="en-US" sz="2000" dirty="0"/>
              <a:t>10-15% should be set aside for food (groceries and dining 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“Smart spending keeps you from falling into unnecessary debt — especially when planning for college.”</a:t>
            </a:r>
          </a:p>
          <a:p>
            <a:pPr lvl="0"/>
            <a:endParaRPr lang="en-US" sz="1500" dirty="0">
              <a:solidFill>
                <a:schemeClr val="tx2"/>
              </a:solidFill>
            </a:endParaRPr>
          </a:p>
        </p:txBody>
      </p:sp>
      <p:sp>
        <p:nvSpPr>
          <p:cNvPr id="4" name="Slide Number Placeholder 3"/>
          <p:cNvSpPr>
            <a:spLocks noGrp="1"/>
          </p:cNvSpPr>
          <p:nvPr>
            <p:ph type="sldNum" sz="quarter" idx="5"/>
          </p:nvPr>
        </p:nvSpPr>
        <p:spPr/>
        <p:txBody>
          <a:bodyPr/>
          <a:lstStyle/>
          <a:p>
            <a:fld id="{15FCDC2C-438E-D34D-A85E-CCD2FF6B7A96}" type="slidenum">
              <a:rPr lang="en-US" smtClean="0"/>
              <a:t>15</a:t>
            </a:fld>
            <a:endParaRPr lang="en-US"/>
          </a:p>
        </p:txBody>
      </p:sp>
    </p:spTree>
    <p:extLst>
      <p:ext uri="{BB962C8B-B14F-4D97-AF65-F5344CB8AC3E}">
        <p14:creationId xmlns:p14="http://schemas.microsoft.com/office/powerpoint/2010/main" val="1307152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 </a:t>
            </a:r>
            <a:r>
              <a:rPr lang="en-US" dirty="0">
                <a:hlinkClick r:id="rId3"/>
              </a:rPr>
              <a:t>50/30/20 rule</a:t>
            </a:r>
            <a:r>
              <a:rPr lang="en-US" dirty="0"/>
              <a:t> offers one approach that combines paying off debt and saving. Here’s how it works.</a:t>
            </a:r>
          </a:p>
          <a:p>
            <a:pPr lvl="1"/>
            <a:r>
              <a:rPr lang="en-US" dirty="0"/>
              <a:t>Spend 50% of your budget on necessary expenses like rent, groceries, and utilities</a:t>
            </a:r>
          </a:p>
          <a:p>
            <a:pPr lvl="1"/>
            <a:r>
              <a:rPr lang="en-US" dirty="0"/>
              <a:t>Spend 30% on nonessentials such as travel, restaurants, or concert tickets</a:t>
            </a:r>
          </a:p>
          <a:p>
            <a:pPr lvl="1"/>
            <a:r>
              <a:rPr lang="en-US" dirty="0"/>
              <a:t>Direct 20% of your budget toward savings goals and paying down debt</a:t>
            </a: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16</a:t>
            </a:fld>
            <a:endParaRPr lang="en-US"/>
          </a:p>
        </p:txBody>
      </p:sp>
    </p:spTree>
    <p:extLst>
      <p:ext uri="{BB962C8B-B14F-4D97-AF65-F5344CB8AC3E}">
        <p14:creationId xmlns:p14="http://schemas.microsoft.com/office/powerpoint/2010/main" val="48652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open and honest with your teen when coming up with a plan</a:t>
            </a:r>
          </a:p>
          <a:p>
            <a:endParaRPr lang="en-US" dirty="0"/>
          </a:p>
          <a:p>
            <a:r>
              <a:rPr lang="en-US" sz="1200" b="1" kern="1200" dirty="0">
                <a:solidFill>
                  <a:schemeClr val="tx1"/>
                </a:solidFill>
                <a:effectLst/>
                <a:latin typeface="+mn-lt"/>
                <a:ea typeface="+mn-ea"/>
                <a:cs typeface="+mn-cs"/>
              </a:rPr>
              <a:t>Family Money Boundaries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Clear expectations reduce conflict and fear.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“Here’s what I can cover.”</a:t>
            </a:r>
          </a:p>
          <a:p>
            <a:r>
              <a:rPr lang="en-US" sz="1200" kern="1200" dirty="0">
                <a:solidFill>
                  <a:schemeClr val="tx1"/>
                </a:solidFill>
                <a:effectLst/>
                <a:latin typeface="+mn-lt"/>
                <a:ea typeface="+mn-ea"/>
                <a:cs typeface="+mn-cs"/>
              </a:rPr>
              <a:t>“Here’s what you’ll need to cover.”</a:t>
            </a:r>
          </a:p>
          <a:p>
            <a:r>
              <a:rPr lang="en-US" sz="1200" kern="1200" dirty="0">
                <a:solidFill>
                  <a:schemeClr val="tx1"/>
                </a:solidFill>
                <a:effectLst/>
                <a:latin typeface="+mn-lt"/>
                <a:ea typeface="+mn-ea"/>
                <a:cs typeface="+mn-cs"/>
              </a:rPr>
              <a:t>“No shame. No lecture. Just clarity.”</a:t>
            </a:r>
          </a:p>
          <a:p>
            <a:endParaRPr lang="en-US" dirty="0"/>
          </a:p>
          <a:p>
            <a:r>
              <a:rPr lang="en-US" sz="1200" kern="1200" dirty="0">
                <a:solidFill>
                  <a:schemeClr val="tx1"/>
                </a:solidFill>
                <a:effectLst/>
                <a:latin typeface="+mn-lt"/>
                <a:ea typeface="+mn-ea"/>
                <a:cs typeface="+mn-cs"/>
              </a:rPr>
              <a:t>You do </a:t>
            </a:r>
            <a:r>
              <a:rPr lang="en-US" sz="1200" b="1"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sacrifice your retirement or dreams for your child’s early adulthood.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teach them to </a:t>
            </a:r>
            <a:r>
              <a:rPr lang="en-US" sz="1200" b="1" kern="1200" dirty="0">
                <a:solidFill>
                  <a:schemeClr val="tx1"/>
                </a:solidFill>
                <a:effectLst/>
                <a:latin typeface="+mn-lt"/>
                <a:ea typeface="+mn-ea"/>
                <a:cs typeface="+mn-cs"/>
              </a:rPr>
              <a:t>stand</a:t>
            </a:r>
            <a:r>
              <a:rPr lang="en-US" sz="1200" kern="1200" dirty="0">
                <a:solidFill>
                  <a:schemeClr val="tx1"/>
                </a:solidFill>
                <a:effectLst/>
                <a:latin typeface="+mn-lt"/>
                <a:ea typeface="+mn-ea"/>
                <a:cs typeface="+mn-cs"/>
              </a:rPr>
              <a:t> — we don’t carry them forever.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Choosing between community college, trade school, and 4-year programs</a:t>
            </a:r>
          </a:p>
          <a:p>
            <a:r>
              <a:rPr lang="en-US" dirty="0"/>
              <a:t>The GI Bill and the military as an option</a:t>
            </a: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17</a:t>
            </a:fld>
            <a:endParaRPr lang="en-US"/>
          </a:p>
        </p:txBody>
      </p:sp>
    </p:spTree>
    <p:extLst>
      <p:ext uri="{BB962C8B-B14F-4D97-AF65-F5344CB8AC3E}">
        <p14:creationId xmlns:p14="http://schemas.microsoft.com/office/powerpoint/2010/main" val="1326368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dirty="0">
                <a:solidFill>
                  <a:schemeClr val="tx2"/>
                </a:solidFill>
              </a:rPr>
              <a:t>Good Debt vs Bad Debt</a:t>
            </a:r>
          </a:p>
          <a:p>
            <a:pPr lvl="1"/>
            <a:r>
              <a:rPr lang="en-US" sz="1100" dirty="0">
                <a:solidFill>
                  <a:schemeClr val="tx2"/>
                </a:solidFill>
              </a:rPr>
              <a:t>Good debt potentially increases your net worth or future income and can offer tax advantages (student loans fall under this category)</a:t>
            </a:r>
          </a:p>
          <a:p>
            <a:pPr lvl="1"/>
            <a:r>
              <a:rPr lang="en-US" sz="1100" dirty="0">
                <a:solidFill>
                  <a:schemeClr val="tx2"/>
                </a:solidFill>
              </a:rPr>
              <a:t>Bad debt hinders your financial progress (credit cards, payday loans, auto loans) </a:t>
            </a:r>
          </a:p>
          <a:p>
            <a:pPr lvl="1"/>
            <a:r>
              <a:rPr lang="en-US" sz="1100" dirty="0">
                <a:solidFill>
                  <a:schemeClr val="tx2"/>
                </a:solidFill>
              </a:rPr>
              <a:t>Reminder: Debt-to-Income ratio should be less than 36% </a:t>
            </a:r>
          </a:p>
          <a:p>
            <a:pPr lvl="0"/>
            <a:r>
              <a:rPr lang="en-US" sz="1100" dirty="0">
                <a:solidFill>
                  <a:schemeClr val="tx2"/>
                </a:solidFill>
              </a:rPr>
              <a:t>FICO score – the score lenders use to assess your credit risk</a:t>
            </a:r>
          </a:p>
          <a:p>
            <a:pPr lvl="1"/>
            <a:r>
              <a:rPr lang="en-US" sz="1100" dirty="0">
                <a:solidFill>
                  <a:schemeClr val="tx2"/>
                </a:solidFill>
              </a:rPr>
              <a:t>Review Credit Report often (free report every month)</a:t>
            </a:r>
          </a:p>
          <a:p>
            <a:pPr lvl="1"/>
            <a:r>
              <a:rPr lang="en-US" sz="1100" dirty="0">
                <a:solidFill>
                  <a:schemeClr val="tx2"/>
                </a:solidFill>
              </a:rPr>
              <a:t>Understand what factors are affecting your score</a:t>
            </a:r>
          </a:p>
          <a:p>
            <a:pPr lvl="2"/>
            <a:r>
              <a:rPr lang="en-US" sz="1100" dirty="0">
                <a:solidFill>
                  <a:schemeClr val="tx2"/>
                </a:solidFill>
              </a:rPr>
              <a:t>Length of credit history (this is where you can help your child)</a:t>
            </a:r>
          </a:p>
          <a:p>
            <a:pPr lvl="2"/>
            <a:r>
              <a:rPr lang="en-US" sz="1100" dirty="0">
                <a:solidFill>
                  <a:schemeClr val="tx2"/>
                </a:solidFill>
              </a:rPr>
              <a:t>Payment History</a:t>
            </a:r>
          </a:p>
          <a:p>
            <a:pPr lvl="2"/>
            <a:r>
              <a:rPr lang="en-US" sz="1100" dirty="0">
                <a:solidFill>
                  <a:schemeClr val="tx2"/>
                </a:solidFill>
              </a:rPr>
              <a:t>Credit Utilization Ratio</a:t>
            </a:r>
          </a:p>
          <a:p>
            <a:pPr lvl="3"/>
            <a:r>
              <a:rPr lang="en-US" sz="1100" dirty="0">
                <a:solidFill>
                  <a:schemeClr val="tx2"/>
                </a:solidFill>
              </a:rPr>
              <a:t>Ideally less than 30%</a:t>
            </a:r>
          </a:p>
          <a:p>
            <a:pPr lvl="2"/>
            <a:r>
              <a:rPr lang="en-US" sz="1100" dirty="0">
                <a:solidFill>
                  <a:schemeClr val="tx2"/>
                </a:solidFill>
              </a:rPr>
              <a:t>Hard inquiries/new debt </a:t>
            </a: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18</a:t>
            </a:fld>
            <a:endParaRPr lang="en-US"/>
          </a:p>
        </p:txBody>
      </p:sp>
    </p:spTree>
    <p:extLst>
      <p:ext uri="{BB962C8B-B14F-4D97-AF65-F5344CB8AC3E}">
        <p14:creationId xmlns:p14="http://schemas.microsoft.com/office/powerpoint/2010/main" val="3124070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speaking of federal loans… let’s talk about the key that unlocks </a:t>
            </a:r>
            <a:r>
              <a:rPr lang="en-US" sz="1200" i="1" kern="1200" dirty="0">
                <a:solidFill>
                  <a:schemeClr val="tx1"/>
                </a:solidFill>
                <a:effectLst/>
                <a:latin typeface="+mn-lt"/>
                <a:ea typeface="+mn-ea"/>
                <a:cs typeface="+mn-cs"/>
              </a:rPr>
              <a:t>all</a:t>
            </a:r>
            <a:r>
              <a:rPr lang="en-US" sz="1200" kern="1200" dirty="0">
                <a:solidFill>
                  <a:schemeClr val="tx1"/>
                </a:solidFill>
                <a:effectLst/>
                <a:latin typeface="+mn-lt"/>
                <a:ea typeface="+mn-ea"/>
                <a:cs typeface="+mn-cs"/>
              </a:rPr>
              <a:t> federal aid.”</a:t>
            </a: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20</a:t>
            </a:fld>
            <a:endParaRPr lang="en-US"/>
          </a:p>
        </p:txBody>
      </p:sp>
    </p:spTree>
    <p:extLst>
      <p:ext uri="{BB962C8B-B14F-4D97-AF65-F5344CB8AC3E}">
        <p14:creationId xmlns:p14="http://schemas.microsoft.com/office/powerpoint/2010/main" val="1256167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““My role today isn’t to walk you through every FAFSA field or regulation — there are great resources and counselors who specialize in that. My goal is to help you understand the </a:t>
            </a:r>
            <a:r>
              <a:rPr lang="en-US" sz="1200" i="1" kern="1200" dirty="0">
                <a:solidFill>
                  <a:schemeClr val="tx1"/>
                </a:solidFill>
                <a:effectLst/>
                <a:latin typeface="+mn-lt"/>
                <a:ea typeface="+mn-ea"/>
                <a:cs typeface="+mn-cs"/>
              </a:rPr>
              <a:t>bigger picture</a:t>
            </a:r>
            <a:r>
              <a:rPr lang="en-US" sz="1200" kern="1200" dirty="0">
                <a:solidFill>
                  <a:schemeClr val="tx1"/>
                </a:solidFill>
                <a:effectLst/>
                <a:latin typeface="+mn-lt"/>
                <a:ea typeface="+mn-ea"/>
                <a:cs typeface="+mn-cs"/>
              </a:rPr>
              <a:t>: how to prepare financially for college, where the money comes from, and how to make informed decisions that protect your long-term financial wellness.”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21</a:t>
            </a:fld>
            <a:endParaRPr lang="en-US"/>
          </a:p>
        </p:txBody>
      </p:sp>
    </p:spTree>
    <p:extLst>
      <p:ext uri="{BB962C8B-B14F-4D97-AF65-F5344CB8AC3E}">
        <p14:creationId xmlns:p14="http://schemas.microsoft.com/office/powerpoint/2010/main" val="925446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Without the FAFSA, your student </a:t>
            </a:r>
            <a:r>
              <a:rPr lang="en-US" sz="1200" b="1" kern="1200" dirty="0">
                <a:solidFill>
                  <a:schemeClr val="tx1"/>
                </a:solidFill>
                <a:effectLst/>
                <a:latin typeface="+mn-lt"/>
                <a:ea typeface="+mn-ea"/>
                <a:cs typeface="+mn-cs"/>
              </a:rPr>
              <a:t>cannot access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	Federal grants (free money)</a:t>
            </a:r>
          </a:p>
          <a:p>
            <a:r>
              <a:rPr lang="en-US" sz="1200" kern="1200" dirty="0">
                <a:solidFill>
                  <a:schemeClr val="tx1"/>
                </a:solidFill>
                <a:effectLst/>
                <a:latin typeface="+mn-lt"/>
                <a:ea typeface="+mn-ea"/>
                <a:cs typeface="+mn-cs"/>
              </a:rPr>
              <a:t>	•	Federal student loans (lower interest, safer terms)</a:t>
            </a:r>
          </a:p>
          <a:p>
            <a:r>
              <a:rPr lang="en-US" sz="1200" kern="1200" dirty="0">
                <a:solidFill>
                  <a:schemeClr val="tx1"/>
                </a:solidFill>
                <a:effectLst/>
                <a:latin typeface="+mn-lt"/>
                <a:ea typeface="+mn-ea"/>
                <a:cs typeface="+mn-cs"/>
              </a:rPr>
              <a:t>	•	Work-study</a:t>
            </a:r>
          </a:p>
          <a:p>
            <a:r>
              <a:rPr lang="en-US" sz="1200" kern="1200" dirty="0">
                <a:solidFill>
                  <a:schemeClr val="tx1"/>
                </a:solidFill>
                <a:effectLst/>
                <a:latin typeface="+mn-lt"/>
                <a:ea typeface="+mn-ea"/>
                <a:cs typeface="+mn-cs"/>
              </a:rPr>
              <a:t>	•	Many State grants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Even if you think you make “too much,” you’re shutting the door to everything by not filing.</a:t>
            </a:r>
          </a:p>
          <a:p>
            <a:endParaRPr lang="en-US" dirty="0"/>
          </a:p>
          <a:p>
            <a:r>
              <a:rPr lang="en-US" sz="1200" kern="1200" dirty="0">
                <a:solidFill>
                  <a:schemeClr val="tx1"/>
                </a:solidFill>
                <a:effectLst/>
                <a:latin typeface="+mn-lt"/>
                <a:ea typeface="+mn-ea"/>
                <a:cs typeface="+mn-cs"/>
              </a:rPr>
              <a:t>Many schools require FAFSA to award:</a:t>
            </a:r>
          </a:p>
          <a:p>
            <a:r>
              <a:rPr lang="en-US" sz="1200" kern="1200" dirty="0">
                <a:solidFill>
                  <a:schemeClr val="tx1"/>
                </a:solidFill>
                <a:effectLst/>
                <a:latin typeface="+mn-lt"/>
                <a:ea typeface="+mn-ea"/>
                <a:cs typeface="+mn-cs"/>
              </a:rPr>
              <a:t>	•	Merit scholarships</a:t>
            </a:r>
          </a:p>
          <a:p>
            <a:r>
              <a:rPr lang="en-US" sz="1200" kern="1200" dirty="0">
                <a:solidFill>
                  <a:schemeClr val="tx1"/>
                </a:solidFill>
                <a:effectLst/>
                <a:latin typeface="+mn-lt"/>
                <a:ea typeface="+mn-ea"/>
                <a:cs typeface="+mn-cs"/>
              </a:rPr>
              <a:t>	•	Need-based scholarships</a:t>
            </a:r>
          </a:p>
          <a:p>
            <a:r>
              <a:rPr lang="en-US" sz="1200" kern="1200" dirty="0">
                <a:solidFill>
                  <a:schemeClr val="tx1"/>
                </a:solidFill>
                <a:effectLst/>
                <a:latin typeface="+mn-lt"/>
                <a:ea typeface="+mn-ea"/>
                <a:cs typeface="+mn-cs"/>
              </a:rPr>
              <a:t>	•	Institutional grants</a:t>
            </a:r>
          </a:p>
          <a:p>
            <a:r>
              <a:rPr lang="en-US" sz="1200" kern="1200" dirty="0">
                <a:solidFill>
                  <a:schemeClr val="tx1"/>
                </a:solidFill>
                <a:effectLst/>
                <a:latin typeface="+mn-lt"/>
                <a:ea typeface="+mn-ea"/>
                <a:cs typeface="+mn-cs"/>
              </a:rPr>
              <a:t>	•	Special programs</a:t>
            </a:r>
          </a:p>
          <a:p>
            <a:r>
              <a:rPr lang="en-US" sz="1200" kern="1200" dirty="0">
                <a:solidFill>
                  <a:schemeClr val="tx1"/>
                </a:solidFill>
                <a:effectLst/>
                <a:latin typeface="+mn-lt"/>
                <a:ea typeface="+mn-ea"/>
                <a:cs typeface="+mn-cs"/>
              </a:rPr>
              <a:t>	•	Tuition discounts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Some private colleges give tens of thousands per year — but only if a FAFSA is on file.</a:t>
            </a:r>
          </a:p>
          <a:p>
            <a:endParaRPr lang="en-US" dirty="0"/>
          </a:p>
          <a:p>
            <a:r>
              <a:rPr lang="en-US" sz="1200" kern="1200" dirty="0">
                <a:solidFill>
                  <a:schemeClr val="tx1"/>
                </a:solidFill>
                <a:effectLst/>
                <a:latin typeface="+mn-lt"/>
                <a:ea typeface="+mn-ea"/>
                <a:cs typeface="+mn-cs"/>
              </a:rPr>
              <a:t>Federal loans are </a:t>
            </a:r>
            <a:r>
              <a:rPr lang="en-US" sz="1200" b="1" kern="1200" dirty="0">
                <a:solidFill>
                  <a:schemeClr val="tx1"/>
                </a:solidFill>
                <a:effectLst/>
                <a:latin typeface="+mn-lt"/>
                <a:ea typeface="+mn-ea"/>
                <a:cs typeface="+mn-cs"/>
              </a:rPr>
              <a:t>significantly safer</a:t>
            </a:r>
            <a:r>
              <a:rPr lang="en-US" sz="1200" kern="1200" dirty="0">
                <a:solidFill>
                  <a:schemeClr val="tx1"/>
                </a:solidFill>
                <a:effectLst/>
                <a:latin typeface="+mn-lt"/>
                <a:ea typeface="+mn-ea"/>
                <a:cs typeface="+mn-cs"/>
              </a:rPr>
              <a:t> than private loans.</a:t>
            </a:r>
          </a:p>
          <a:p>
            <a:r>
              <a:rPr lang="en-US" sz="1200" kern="1200" dirty="0">
                <a:solidFill>
                  <a:schemeClr val="tx1"/>
                </a:solidFill>
                <a:effectLst/>
                <a:latin typeface="+mn-lt"/>
                <a:ea typeface="+mn-ea"/>
                <a:cs typeface="+mn-cs"/>
              </a:rPr>
              <a:t>No FAFSA = no access → then families end up with:</a:t>
            </a:r>
          </a:p>
          <a:p>
            <a:r>
              <a:rPr lang="en-US" sz="1200" kern="1200" dirty="0">
                <a:solidFill>
                  <a:schemeClr val="tx1"/>
                </a:solidFill>
                <a:effectLst/>
                <a:latin typeface="+mn-lt"/>
                <a:ea typeface="+mn-ea"/>
                <a:cs typeface="+mn-cs"/>
              </a:rPr>
              <a:t>	•	Higher interest</a:t>
            </a:r>
          </a:p>
          <a:p>
            <a:r>
              <a:rPr lang="en-US" sz="1200" kern="1200" dirty="0">
                <a:solidFill>
                  <a:schemeClr val="tx1"/>
                </a:solidFill>
                <a:effectLst/>
                <a:latin typeface="+mn-lt"/>
                <a:ea typeface="+mn-ea"/>
                <a:cs typeface="+mn-cs"/>
              </a:rPr>
              <a:t>	•	Less protection</a:t>
            </a:r>
          </a:p>
          <a:p>
            <a:r>
              <a:rPr lang="en-US" sz="1200" kern="1200" dirty="0">
                <a:solidFill>
                  <a:schemeClr val="tx1"/>
                </a:solidFill>
                <a:effectLst/>
                <a:latin typeface="+mn-lt"/>
                <a:ea typeface="+mn-ea"/>
                <a:cs typeface="+mn-cs"/>
              </a:rPr>
              <a:t>	•	Fewer repayment options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Filling out the FAFSA protects you.</a:t>
            </a:r>
          </a:p>
          <a:p>
            <a:endParaRPr lang="en-US" dirty="0"/>
          </a:p>
          <a:p>
            <a:endParaRPr lang="en-US" dirty="0"/>
          </a:p>
          <a:p>
            <a:r>
              <a:rPr lang="en-US" sz="1200" b="1" kern="1200" dirty="0">
                <a:solidFill>
                  <a:schemeClr val="tx1"/>
                </a:solidFill>
                <a:effectLst/>
                <a:latin typeface="+mn-lt"/>
                <a:ea typeface="+mn-ea"/>
                <a:cs typeface="+mn-cs"/>
              </a:rPr>
              <a:t>Some schools require FAFSA just to register for certain programs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includes:</a:t>
            </a:r>
          </a:p>
          <a:p>
            <a:r>
              <a:rPr lang="en-US" sz="1200" kern="1200" dirty="0">
                <a:solidFill>
                  <a:schemeClr val="tx1"/>
                </a:solidFill>
                <a:effectLst/>
                <a:latin typeface="+mn-lt"/>
                <a:ea typeface="+mn-ea"/>
                <a:cs typeface="+mn-cs"/>
              </a:rPr>
              <a:t>	•	Honors programs</a:t>
            </a:r>
          </a:p>
          <a:p>
            <a:r>
              <a:rPr lang="en-US" sz="1200" kern="1200" dirty="0">
                <a:solidFill>
                  <a:schemeClr val="tx1"/>
                </a:solidFill>
                <a:effectLst/>
                <a:latin typeface="+mn-lt"/>
                <a:ea typeface="+mn-ea"/>
                <a:cs typeface="+mn-cs"/>
              </a:rPr>
              <a:t>	•	Study abroad</a:t>
            </a:r>
          </a:p>
          <a:p>
            <a:r>
              <a:rPr lang="en-US" sz="1200" kern="1200" dirty="0">
                <a:solidFill>
                  <a:schemeClr val="tx1"/>
                </a:solidFill>
                <a:effectLst/>
                <a:latin typeface="+mn-lt"/>
                <a:ea typeface="+mn-ea"/>
                <a:cs typeface="+mn-cs"/>
              </a:rPr>
              <a:t>	•	Internships</a:t>
            </a:r>
          </a:p>
          <a:p>
            <a:r>
              <a:rPr lang="en-US" sz="1200" kern="1200" dirty="0">
                <a:solidFill>
                  <a:schemeClr val="tx1"/>
                </a:solidFill>
                <a:effectLst/>
                <a:latin typeface="+mn-lt"/>
                <a:ea typeface="+mn-ea"/>
                <a:cs typeface="+mn-cs"/>
              </a:rPr>
              <a:t>	•	Emergency grants</a:t>
            </a:r>
          </a:p>
          <a:p>
            <a:r>
              <a:rPr lang="en-US" sz="1200" kern="1200" dirty="0">
                <a:solidFill>
                  <a:schemeClr val="tx1"/>
                </a:solidFill>
                <a:effectLst/>
                <a:latin typeface="+mn-lt"/>
                <a:ea typeface="+mn-ea"/>
                <a:cs typeface="+mn-cs"/>
              </a:rPr>
              <a:t>	•	Campus job eligibility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even middle- and high-income families benefit.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skip freshman year’s FAFSA:</a:t>
            </a:r>
          </a:p>
          <a:p>
            <a:r>
              <a:rPr lang="en-US" sz="1200" kern="1200" dirty="0">
                <a:solidFill>
                  <a:schemeClr val="tx1"/>
                </a:solidFill>
                <a:effectLst/>
                <a:latin typeface="+mn-lt"/>
                <a:ea typeface="+mn-ea"/>
                <a:cs typeface="+mn-cs"/>
              </a:rPr>
              <a:t>	•	Your student may be </a:t>
            </a:r>
            <a:r>
              <a:rPr lang="en-US" sz="1200" i="1" kern="1200" dirty="0">
                <a:solidFill>
                  <a:schemeClr val="tx1"/>
                </a:solidFill>
                <a:effectLst/>
                <a:latin typeface="+mn-lt"/>
                <a:ea typeface="+mn-ea"/>
                <a:cs typeface="+mn-cs"/>
              </a:rPr>
              <a:t>ineligible</a:t>
            </a:r>
            <a:r>
              <a:rPr lang="en-US" sz="1200" kern="1200" dirty="0">
                <a:solidFill>
                  <a:schemeClr val="tx1"/>
                </a:solidFill>
                <a:effectLst/>
                <a:latin typeface="+mn-lt"/>
                <a:ea typeface="+mn-ea"/>
                <a:cs typeface="+mn-cs"/>
              </a:rPr>
              <a:t> for sophomore/junior-year grants</a:t>
            </a:r>
          </a:p>
          <a:p>
            <a:r>
              <a:rPr lang="en-US" sz="1200" kern="1200" dirty="0">
                <a:solidFill>
                  <a:schemeClr val="tx1"/>
                </a:solidFill>
                <a:effectLst/>
                <a:latin typeface="+mn-lt"/>
                <a:ea typeface="+mn-ea"/>
                <a:cs typeface="+mn-cs"/>
              </a:rPr>
              <a:t>	•	If your income drops later, they won’t have the aid history in place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don’t want to lose money in later years.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thousands in grants and safer loans.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Filling it out is always the smartest financial move.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FAFSA rules change every year.</a:t>
            </a:r>
          </a:p>
          <a:p>
            <a:r>
              <a:rPr lang="en-US" sz="1200" kern="1200" dirty="0">
                <a:solidFill>
                  <a:schemeClr val="tx1"/>
                </a:solidFill>
                <a:effectLst/>
                <a:latin typeface="+mn-lt"/>
                <a:ea typeface="+mn-ea"/>
                <a:cs typeface="+mn-cs"/>
              </a:rPr>
              <a:t>Some families who assume they won’t qualify end up shocked by how much free aid they receive.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15FCDC2C-438E-D34D-A85E-CCD2FF6B7A96}" type="slidenum">
              <a:rPr lang="en-US" smtClean="0"/>
              <a:t>22</a:t>
            </a:fld>
            <a:endParaRPr lang="en-US"/>
          </a:p>
        </p:txBody>
      </p:sp>
    </p:spTree>
    <p:extLst>
      <p:ext uri="{BB962C8B-B14F-4D97-AF65-F5344CB8AC3E}">
        <p14:creationId xmlns:p14="http://schemas.microsoft.com/office/powerpoint/2010/main" val="843849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8BF89-EFAE-165E-D6A2-BD9EFAB62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B73C45-FEC2-6FE7-3BD5-095FFF1AE2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E5568-7387-433A-964F-8B33B0E1E9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7F36C1-4F2B-94BC-8B99-50F32F940B25}"/>
              </a:ext>
            </a:extLst>
          </p:cNvPr>
          <p:cNvSpPr>
            <a:spLocks noGrp="1"/>
          </p:cNvSpPr>
          <p:nvPr>
            <p:ph type="sldNum" sz="quarter" idx="5"/>
          </p:nvPr>
        </p:nvSpPr>
        <p:spPr/>
        <p:txBody>
          <a:bodyPr/>
          <a:lstStyle/>
          <a:p>
            <a:fld id="{15FCDC2C-438E-D34D-A85E-CCD2FF6B7A96}" type="slidenum">
              <a:rPr lang="en-US" smtClean="0"/>
              <a:t>25</a:t>
            </a:fld>
            <a:endParaRPr lang="en-US"/>
          </a:p>
        </p:txBody>
      </p:sp>
    </p:spTree>
    <p:extLst>
      <p:ext uri="{BB962C8B-B14F-4D97-AF65-F5344CB8AC3E}">
        <p14:creationId xmlns:p14="http://schemas.microsoft.com/office/powerpoint/2010/main" val="2239142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772FB-E9E2-F2C1-B617-8EE6D8735A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657ECE-6751-916C-9376-3AE3EE69EC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BCB205-A07C-E18C-FFD7-D8463732BE66}"/>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5" name="Footer Placeholder 4">
            <a:extLst>
              <a:ext uri="{FF2B5EF4-FFF2-40B4-BE49-F238E27FC236}">
                <a16:creationId xmlns:a16="http://schemas.microsoft.com/office/drawing/2014/main" id="{C4F199C9-E5DD-38D4-82BA-1AD93A2FD3AF}"/>
              </a:ext>
            </a:extLst>
          </p:cNvPr>
          <p:cNvSpPr>
            <a:spLocks noGrp="1"/>
          </p:cNvSpPr>
          <p:nvPr>
            <p:ph type="ftr" sz="quarter" idx="11"/>
          </p:nvPr>
        </p:nvSpPr>
        <p:spPr/>
        <p:txBody>
          <a:body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2FC543AF-E0FE-16BF-E0C9-D74B7AA8CBF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293378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A7899-5513-3234-2911-6A7B846E88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70FA26-6FE4-5E61-A94E-689078E37B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FF7134-C464-DFC5-8B1F-8F9633784AF1}"/>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5" name="Footer Placeholder 4">
            <a:extLst>
              <a:ext uri="{FF2B5EF4-FFF2-40B4-BE49-F238E27FC236}">
                <a16:creationId xmlns:a16="http://schemas.microsoft.com/office/drawing/2014/main" id="{AC7E264B-DF7F-C74B-78A8-0D131F827880}"/>
              </a:ext>
            </a:extLst>
          </p:cNvPr>
          <p:cNvSpPr>
            <a:spLocks noGrp="1"/>
          </p:cNvSpPr>
          <p:nvPr>
            <p:ph type="ftr" sz="quarter" idx="11"/>
          </p:nvPr>
        </p:nvSpPr>
        <p:spPr/>
        <p:txBody>
          <a:bodyPr/>
          <a:lstStyle/>
          <a:p>
            <a:endParaRPr lang="en-US" dirty="0">
              <a:solidFill>
                <a:schemeClr val="tx1"/>
              </a:solidFill>
            </a:endParaRPr>
          </a:p>
        </p:txBody>
      </p:sp>
      <p:sp>
        <p:nvSpPr>
          <p:cNvPr id="6" name="Slide Number Placeholder 5">
            <a:extLst>
              <a:ext uri="{FF2B5EF4-FFF2-40B4-BE49-F238E27FC236}">
                <a16:creationId xmlns:a16="http://schemas.microsoft.com/office/drawing/2014/main" id="{56199F7C-1B43-758D-7415-48A192AAAF0D}"/>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152506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7C828-16C2-BF9C-FCC6-8C98BFD411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799C85-2A77-055B-897C-B793C09C09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D0DCB0-76CF-6A73-E964-C2E5C5196082}"/>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5" name="Footer Placeholder 4">
            <a:extLst>
              <a:ext uri="{FF2B5EF4-FFF2-40B4-BE49-F238E27FC236}">
                <a16:creationId xmlns:a16="http://schemas.microsoft.com/office/drawing/2014/main" id="{243489CD-91A1-1717-111F-EC9CDF66A515}"/>
              </a:ext>
            </a:extLst>
          </p:cNvPr>
          <p:cNvSpPr>
            <a:spLocks noGrp="1"/>
          </p:cNvSpPr>
          <p:nvPr>
            <p:ph type="ftr" sz="quarter" idx="11"/>
          </p:nvPr>
        </p:nvSpPr>
        <p:spPr/>
        <p:txBody>
          <a:bodyPr/>
          <a:lstStyle/>
          <a:p>
            <a:endParaRPr lang="en-US" dirty="0">
              <a:solidFill>
                <a:schemeClr val="tx1"/>
              </a:solidFill>
            </a:endParaRPr>
          </a:p>
        </p:txBody>
      </p:sp>
      <p:sp>
        <p:nvSpPr>
          <p:cNvPr id="6" name="Slide Number Placeholder 5">
            <a:extLst>
              <a:ext uri="{FF2B5EF4-FFF2-40B4-BE49-F238E27FC236}">
                <a16:creationId xmlns:a16="http://schemas.microsoft.com/office/drawing/2014/main" id="{4111276A-0E68-B4C1-9CE8-058F45D165B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12782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32D6F-D5FE-DCC2-8690-278B946586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C9702A-8D95-EC44-62EB-73E0A6A050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FFCC0E-BFFC-9C87-487A-9D46583394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18E5EF-B3CD-6D5C-F435-F2C52B120DCA}"/>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6" name="Footer Placeholder 5">
            <a:extLst>
              <a:ext uri="{FF2B5EF4-FFF2-40B4-BE49-F238E27FC236}">
                <a16:creationId xmlns:a16="http://schemas.microsoft.com/office/drawing/2014/main" id="{FDEAC893-9D1B-CA71-4056-041C8EA1802F}"/>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D02AE6-AD8D-4246-1A95-FEE0EA88A4A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809711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7658F-4599-5FFC-6CC1-ADAA06C524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D6F2AE-1067-0057-7C98-31B5D938E7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9A5EF3-AA3E-CCBD-1AEF-79A86C2C02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822803-0D6B-4BED-9311-B1ABBFF408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7D1FB2-3B63-0E05-BD93-0142A792B1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48027A4-B06F-2E32-9537-8CBEB80A4B6C}"/>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8" name="Footer Placeholder 7">
            <a:extLst>
              <a:ext uri="{FF2B5EF4-FFF2-40B4-BE49-F238E27FC236}">
                <a16:creationId xmlns:a16="http://schemas.microsoft.com/office/drawing/2014/main" id="{39039881-A87C-BC83-9385-1C6FDFB41B79}"/>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1840AE3E-C65C-23D0-EA99-D2FF3A71A6EA}"/>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550158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64BE8-3855-3C58-3D4D-EB3926A0F6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B7E30D-69BB-D395-4C28-15E82D81C062}"/>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4" name="Footer Placeholder 3">
            <a:extLst>
              <a:ext uri="{FF2B5EF4-FFF2-40B4-BE49-F238E27FC236}">
                <a16:creationId xmlns:a16="http://schemas.microsoft.com/office/drawing/2014/main" id="{839D0DBC-AFF7-288D-085B-AABB8D5B1678}"/>
              </a:ext>
            </a:extLst>
          </p:cNvPr>
          <p:cNvSpPr>
            <a:spLocks noGrp="1"/>
          </p:cNvSpPr>
          <p:nvPr>
            <p:ph type="ftr" sz="quarter" idx="11"/>
          </p:nvPr>
        </p:nvSpPr>
        <p:spPr/>
        <p:txBody>
          <a:bodyPr/>
          <a:lstStyle/>
          <a:p>
            <a:endParaRPr lang="en-US" dirty="0">
              <a:solidFill>
                <a:schemeClr val="tx1"/>
              </a:solidFill>
            </a:endParaRPr>
          </a:p>
        </p:txBody>
      </p:sp>
      <p:sp>
        <p:nvSpPr>
          <p:cNvPr id="5" name="Slide Number Placeholder 4">
            <a:extLst>
              <a:ext uri="{FF2B5EF4-FFF2-40B4-BE49-F238E27FC236}">
                <a16:creationId xmlns:a16="http://schemas.microsoft.com/office/drawing/2014/main" id="{717CE393-E928-4801-7C39-0CA2BF315EC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081625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73A09-7063-987E-74AD-2B80FA46A5A8}"/>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3" name="Footer Placeholder 2">
            <a:extLst>
              <a:ext uri="{FF2B5EF4-FFF2-40B4-BE49-F238E27FC236}">
                <a16:creationId xmlns:a16="http://schemas.microsoft.com/office/drawing/2014/main" id="{F8E0451F-89A4-4618-4C18-E564B1FAAE78}"/>
              </a:ext>
            </a:extLst>
          </p:cNvPr>
          <p:cNvSpPr>
            <a:spLocks noGrp="1"/>
          </p:cNvSpPr>
          <p:nvPr>
            <p:ph type="ftr" sz="quarter" idx="11"/>
          </p:nvPr>
        </p:nvSpPr>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B59410E5-4FA3-7373-99BE-6707B5594C41}"/>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457392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BEC6E-0AAE-EA35-12D7-0318384AD6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3BE06A-6D94-34BB-5C5E-67FCF7D072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0D95D2-B0A8-E082-9210-1F2B714AD6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300672-D7D6-B38B-5D05-3F041A5F9565}"/>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6" name="Footer Placeholder 5">
            <a:extLst>
              <a:ext uri="{FF2B5EF4-FFF2-40B4-BE49-F238E27FC236}">
                <a16:creationId xmlns:a16="http://schemas.microsoft.com/office/drawing/2014/main" id="{0D831AB8-5136-7B58-1BE9-EAC387B208B1}"/>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DA75587-1EC5-4914-1FCB-25E20AEEAEF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462452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51BC9-85E4-4332-60DF-687752B744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A2CFDB-43E3-BA50-ADB5-FDEA12C5D6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AC6202-717F-8D69-37F7-8EC09C6F91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D30E7B-7EDC-F40A-779D-492FB1C22019}"/>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6" name="Footer Placeholder 5">
            <a:extLst>
              <a:ext uri="{FF2B5EF4-FFF2-40B4-BE49-F238E27FC236}">
                <a16:creationId xmlns:a16="http://schemas.microsoft.com/office/drawing/2014/main" id="{4FE79128-985B-6114-90D7-40E72D495E40}"/>
              </a:ext>
            </a:extLst>
          </p:cNvPr>
          <p:cNvSpPr>
            <a:spLocks noGrp="1"/>
          </p:cNvSpPr>
          <p:nvPr>
            <p:ph type="ftr" sz="quarter" idx="11"/>
          </p:nvPr>
        </p:nvSpPr>
        <p:spPr/>
        <p:txBody>
          <a:bodyPr/>
          <a:lstStyle/>
          <a:p>
            <a:endParaRPr lang="en-US" dirty="0">
              <a:effectLst>
                <a:outerShdw blurRad="50800" dist="38100" dir="2700000" algn="tl" rotWithShape="0">
                  <a:prstClr val="black">
                    <a:alpha val="43000"/>
                  </a:prstClr>
                </a:outerShdw>
              </a:effectLst>
            </a:endParaRPr>
          </a:p>
        </p:txBody>
      </p:sp>
      <p:sp>
        <p:nvSpPr>
          <p:cNvPr id="7" name="Slide Number Placeholder 6">
            <a:extLst>
              <a:ext uri="{FF2B5EF4-FFF2-40B4-BE49-F238E27FC236}">
                <a16:creationId xmlns:a16="http://schemas.microsoft.com/office/drawing/2014/main" id="{DED4181E-A7B6-6173-CAEF-89AD1A0184FA}"/>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459099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D787E-FEE0-48A1-862C-E6CF5FAE48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B8FC38-04CB-C2B1-4278-E8435ED202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73471-91DD-37A6-7998-C34C07B9CB6B}"/>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5" name="Footer Placeholder 4">
            <a:extLst>
              <a:ext uri="{FF2B5EF4-FFF2-40B4-BE49-F238E27FC236}">
                <a16:creationId xmlns:a16="http://schemas.microsoft.com/office/drawing/2014/main" id="{368DF905-E1F8-665A-A51D-DB0BD60EB22D}"/>
              </a:ext>
            </a:extLst>
          </p:cNvPr>
          <p:cNvSpPr>
            <a:spLocks noGrp="1"/>
          </p:cNvSpPr>
          <p:nvPr>
            <p:ph type="ftr" sz="quarter" idx="11"/>
          </p:nvPr>
        </p:nvSpPr>
        <p:spPr/>
        <p:txBody>
          <a:bodyPr/>
          <a:lstStyle/>
          <a:p>
            <a:endParaRPr lang="en-US" dirty="0">
              <a:solidFill>
                <a:schemeClr val="tx1"/>
              </a:solidFill>
            </a:endParaRPr>
          </a:p>
        </p:txBody>
      </p:sp>
      <p:sp>
        <p:nvSpPr>
          <p:cNvPr id="6" name="Slide Number Placeholder 5">
            <a:extLst>
              <a:ext uri="{FF2B5EF4-FFF2-40B4-BE49-F238E27FC236}">
                <a16:creationId xmlns:a16="http://schemas.microsoft.com/office/drawing/2014/main" id="{992BB7D7-47FC-22D8-17C7-B15BF987AD5A}"/>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981917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023E83-B564-B4E2-04D6-9C90B29571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1DEE2E-3001-BDA5-FCE3-AD8DE8AD91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A91C0-7854-6E24-B30D-8651ED854D0D}"/>
              </a:ext>
            </a:extLst>
          </p:cNvPr>
          <p:cNvSpPr>
            <a:spLocks noGrp="1"/>
          </p:cNvSpPr>
          <p:nvPr>
            <p:ph type="dt" sz="half" idx="10"/>
          </p:nvPr>
        </p:nvSpPr>
        <p:spPr/>
        <p:txBody>
          <a:bodyPr/>
          <a:lstStyle/>
          <a:p>
            <a:pPr algn="r"/>
            <a:fld id="{A37D6D71-8B28-4ED6-B932-04B197003D23}" type="datetimeFigureOut">
              <a:rPr lang="en-US" smtClean="0"/>
              <a:pPr algn="r"/>
              <a:t>12/10/25</a:t>
            </a:fld>
            <a:endParaRPr lang="en-US" dirty="0"/>
          </a:p>
        </p:txBody>
      </p:sp>
      <p:sp>
        <p:nvSpPr>
          <p:cNvPr id="5" name="Footer Placeholder 4">
            <a:extLst>
              <a:ext uri="{FF2B5EF4-FFF2-40B4-BE49-F238E27FC236}">
                <a16:creationId xmlns:a16="http://schemas.microsoft.com/office/drawing/2014/main" id="{55B28C94-0CA5-B7A6-9A5C-4700ED0EB0FC}"/>
              </a:ext>
            </a:extLst>
          </p:cNvPr>
          <p:cNvSpPr>
            <a:spLocks noGrp="1"/>
          </p:cNvSpPr>
          <p:nvPr>
            <p:ph type="ftr" sz="quarter" idx="11"/>
          </p:nvPr>
        </p:nvSpPr>
        <p:spPr/>
        <p:txBody>
          <a:bodyPr/>
          <a:lstStyle/>
          <a:p>
            <a:endParaRPr lang="en-US" dirty="0">
              <a:solidFill>
                <a:schemeClr val="tx1"/>
              </a:solidFill>
            </a:endParaRPr>
          </a:p>
        </p:txBody>
      </p:sp>
      <p:sp>
        <p:nvSpPr>
          <p:cNvPr id="6" name="Slide Number Placeholder 5">
            <a:extLst>
              <a:ext uri="{FF2B5EF4-FFF2-40B4-BE49-F238E27FC236}">
                <a16:creationId xmlns:a16="http://schemas.microsoft.com/office/drawing/2014/main" id="{D90125D1-46F0-A63A-B93D-ADD31AB1DC9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22843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F1684E-902B-45F2-3954-EBA821975E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ADBE26-52FC-4D5E-19DA-D98C7685B1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8FBB-222F-83C0-B7B2-A8FB2801B2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lgn="r"/>
            <a:fld id="{A37D6D71-8B28-4ED6-B932-04B197003D23}" type="datetimeFigureOut">
              <a:rPr lang="en-US" smtClean="0"/>
              <a:pPr algn="r"/>
              <a:t>12/10/25</a:t>
            </a:fld>
            <a:endParaRPr lang="en-US" spc="50" dirty="0"/>
          </a:p>
        </p:txBody>
      </p:sp>
      <p:sp>
        <p:nvSpPr>
          <p:cNvPr id="5" name="Footer Placeholder 4">
            <a:extLst>
              <a:ext uri="{FF2B5EF4-FFF2-40B4-BE49-F238E27FC236}">
                <a16:creationId xmlns:a16="http://schemas.microsoft.com/office/drawing/2014/main" id="{E949B170-5DF5-62FA-3A69-DA3D70C40A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spc="50" dirty="0"/>
          </a:p>
        </p:txBody>
      </p:sp>
      <p:sp>
        <p:nvSpPr>
          <p:cNvPr id="6" name="Slide Number Placeholder 5">
            <a:extLst>
              <a:ext uri="{FF2B5EF4-FFF2-40B4-BE49-F238E27FC236}">
                <a16:creationId xmlns:a16="http://schemas.microsoft.com/office/drawing/2014/main" id="{62C7C13A-8B50-5DD8-C3DA-DD37015E29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76905484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https://blog.innovation.pitt.edu/hs-fs/hubfs/image-png.png?width=312&amp;height=395&amp;name=image-png.p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s://www.irs.gov/retirement-plans/plan-sponsor/types-of-retirement-plans" TargetMode="External"/><Relationship Id="rId4" Type="http://schemas.openxmlformats.org/officeDocument/2006/relationships/hyperlink" Target="https://www.irs.gov/businesse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census.gov/library/stories/2025/09/health-coverage-by-occupation.html" TargetMode="External"/><Relationship Id="rId4" Type="http://schemas.openxmlformats.org/officeDocument/2006/relationships/image" Target="file:////Users/igullatte/Library/Group%20Containers/UBF8T346G9.ms/WebArchiveCopyPasteTempFiles/com.microsoft.Word/figure-1-health-coverage-by-occupation.jpeg"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calculator.net/investment-calculator.html?ctype=endamount&amp;ctargetamountv=1%2C000%2C000&amp;cstartingprinciplev=200&amp;cyearsv=30&amp;cinterestratev=8&amp;ccompound=annually&amp;ccontributeamountv=400&amp;cadditionat1=end&amp;ciadditionat1=monthly&amp;printit=0&amp;x=Calculate#calresult" TargetMode="External"/><Relationship Id="rId5" Type="http://schemas.openxmlformats.org/officeDocument/2006/relationships/hyperlink" Target="https://www.bankrate.com/" TargetMode="Externa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ollegeinvest.org/compare-529-plan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1.jpe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hyperlink" Target="https://www.entrustfinancial.com/wp-content/uploads/2023/03/MoneyQuiz.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file:////Users/igullatte/Library/Group%20Containers/UBF8T346G9.ms/WebArchiveCopyPasteTempFiles/com.microsoft.Word/4-21-50-30-20-Budget-Rule.png"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3" Type="http://schemas.openxmlformats.org/officeDocument/2006/relationships/image" Target="file:////Users/igullatte/Library/Group%20Containers/UBF8T346G9.ms/WebArchiveCopyPasteTempFiles/com.microsoft.Word/score-graphic.png"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hyperlink" Target="https://www.bankrate.com/loans/loan-calculator/" TargetMode="External"/></Relationships>
</file>

<file path=ppt/slides/_rels/slide2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6.jpe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linkedin.com/in/iris-rivera-gullatte-5562b26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hyperlink" Target="mailto:riveragullatte@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134EBBCB-88DB-9DEE-8BE9-3E6995F401FA}"/>
              </a:ext>
            </a:extLst>
          </p:cNvPr>
          <p:cNvPicPr>
            <a:picLocks noChangeAspect="1"/>
          </p:cNvPicPr>
          <p:nvPr/>
        </p:nvPicPr>
        <p:blipFill>
          <a:blip r:embed="rId3"/>
          <a:srcRect r="5882" b="-1"/>
          <a:stretch>
            <a:fillRect/>
          </a:stretch>
        </p:blipFill>
        <p:spPr>
          <a:xfrm>
            <a:off x="2522358" y="10"/>
            <a:ext cx="9669642" cy="6857990"/>
          </a:xfrm>
          <a:prstGeom prst="rect">
            <a:avLst/>
          </a:prstGeom>
        </p:spPr>
      </p:pic>
      <p:sp>
        <p:nvSpPr>
          <p:cNvPr id="39" name="Rectangle 38">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1B49EB4-B023-2874-A9E2-521B1AF52342}"/>
              </a:ext>
            </a:extLst>
          </p:cNvPr>
          <p:cNvSpPr>
            <a:spLocks noGrp="1"/>
          </p:cNvSpPr>
          <p:nvPr>
            <p:ph type="ctrTitle"/>
          </p:nvPr>
        </p:nvSpPr>
        <p:spPr>
          <a:xfrm>
            <a:off x="952228" y="743447"/>
            <a:ext cx="3973385" cy="3692028"/>
          </a:xfrm>
          <a:noFill/>
        </p:spPr>
        <p:txBody>
          <a:bodyPr>
            <a:normAutofit/>
          </a:bodyPr>
          <a:lstStyle/>
          <a:p>
            <a:pPr algn="l"/>
            <a:r>
              <a:rPr lang="en-US" sz="5200"/>
              <a:t>College Prep &amp; Funding Strategies for Parents</a:t>
            </a:r>
          </a:p>
        </p:txBody>
      </p:sp>
      <p:sp>
        <p:nvSpPr>
          <p:cNvPr id="3" name="Subtitle 2">
            <a:extLst>
              <a:ext uri="{FF2B5EF4-FFF2-40B4-BE49-F238E27FC236}">
                <a16:creationId xmlns:a16="http://schemas.microsoft.com/office/drawing/2014/main" id="{56172824-346A-E74F-28AD-0B1D46A20F16}"/>
              </a:ext>
            </a:extLst>
          </p:cNvPr>
          <p:cNvSpPr>
            <a:spLocks noGrp="1"/>
          </p:cNvSpPr>
          <p:nvPr>
            <p:ph type="subTitle" idx="1"/>
          </p:nvPr>
        </p:nvSpPr>
        <p:spPr>
          <a:xfrm>
            <a:off x="952228" y="4629234"/>
            <a:ext cx="3973385" cy="1485319"/>
          </a:xfrm>
          <a:noFill/>
        </p:spPr>
        <p:txBody>
          <a:bodyPr>
            <a:normAutofit/>
          </a:bodyPr>
          <a:lstStyle/>
          <a:p>
            <a:pPr algn="l"/>
            <a:r>
              <a:rPr lang="en-US" dirty="0"/>
              <a:t>Presented by The IRG Foundation</a:t>
            </a:r>
          </a:p>
          <a:p>
            <a:pPr algn="l"/>
            <a:r>
              <a:rPr lang="en-US" dirty="0"/>
              <a:t>Iris Gullatte</a:t>
            </a:r>
          </a:p>
          <a:p>
            <a:pPr algn="l"/>
            <a:endParaRPr lang="en-US" dirty="0"/>
          </a:p>
        </p:txBody>
      </p:sp>
    </p:spTree>
    <p:extLst>
      <p:ext uri="{BB962C8B-B14F-4D97-AF65-F5344CB8AC3E}">
        <p14:creationId xmlns:p14="http://schemas.microsoft.com/office/powerpoint/2010/main" val="2602921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35FFC0-E5B3-ED4F-CF81-14DB4CC4935A}"/>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t>Introduction</a:t>
            </a:r>
          </a:p>
        </p:txBody>
      </p:sp>
      <p:sp>
        <p:nvSpPr>
          <p:cNvPr id="8" name="TextBox 7">
            <a:extLst>
              <a:ext uri="{FF2B5EF4-FFF2-40B4-BE49-F238E27FC236}">
                <a16:creationId xmlns:a16="http://schemas.microsoft.com/office/drawing/2014/main" id="{7FBC504E-8052-A45D-136E-6D9175A214CD}"/>
              </a:ext>
            </a:extLst>
          </p:cNvPr>
          <p:cNvSpPr txBox="1"/>
          <p:nvPr/>
        </p:nvSpPr>
        <p:spPr>
          <a:xfrm>
            <a:off x="547426" y="4645152"/>
            <a:ext cx="4419838" cy="1572768"/>
          </a:xfrm>
          <a:prstGeom prst="rect">
            <a:avLst/>
          </a:prstGeom>
        </p:spPr>
        <p:txBody>
          <a:bodyPr vert="horz" lIns="91440" tIns="45720" rIns="91440" bIns="45720" rtlCol="0">
            <a:normAutofit/>
          </a:bodyPr>
          <a:lstStyle/>
          <a:p>
            <a:pPr algn="ctr">
              <a:lnSpc>
                <a:spcPct val="90000"/>
              </a:lnSpc>
              <a:spcBef>
                <a:spcPts val="1000"/>
              </a:spcBef>
              <a:spcAft>
                <a:spcPts val="600"/>
              </a:spcAft>
            </a:pPr>
            <a:r>
              <a:rPr lang="en-US" sz="2200" dirty="0"/>
              <a:t>B.S. Finance | Retired USAF SNCO |   Co-Founder of IRG Foundation | Financial Literacy Advocate  </a:t>
            </a:r>
          </a:p>
          <a:p>
            <a:pPr algn="ctr">
              <a:lnSpc>
                <a:spcPct val="90000"/>
              </a:lnSpc>
              <a:spcBef>
                <a:spcPts val="1000"/>
              </a:spcBef>
              <a:spcAft>
                <a:spcPts val="600"/>
              </a:spcAft>
            </a:pPr>
            <a:endParaRPr lang="en-US" sz="2200" dirty="0"/>
          </a:p>
          <a:p>
            <a:pPr algn="ctr">
              <a:lnSpc>
                <a:spcPct val="90000"/>
              </a:lnSpc>
              <a:spcBef>
                <a:spcPts val="1000"/>
              </a:spcBef>
              <a:spcAft>
                <a:spcPts val="600"/>
              </a:spcAft>
            </a:pPr>
            <a:endParaRPr lang="en-US" sz="2200" dirty="0"/>
          </a:p>
          <a:p>
            <a:pPr algn="ctr">
              <a:lnSpc>
                <a:spcPct val="90000"/>
              </a:lnSpc>
              <a:spcBef>
                <a:spcPts val="1000"/>
              </a:spcBef>
              <a:spcAft>
                <a:spcPts val="600"/>
              </a:spcAft>
            </a:pPr>
            <a:endParaRPr lang="en-US" sz="2200" dirty="0"/>
          </a:p>
          <a:p>
            <a:pPr algn="ctr">
              <a:lnSpc>
                <a:spcPct val="90000"/>
              </a:lnSpc>
              <a:spcBef>
                <a:spcPts val="1000"/>
              </a:spcBef>
              <a:spcAft>
                <a:spcPts val="600"/>
              </a:spcAft>
            </a:pPr>
            <a:endParaRPr lang="en-US" sz="2200" dirty="0"/>
          </a:p>
        </p:txBody>
      </p:sp>
      <p:sp>
        <p:nvSpPr>
          <p:cNvPr id="5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person smiling at camera&#10;&#10;AI-generated content may be incorrect.">
            <a:extLst>
              <a:ext uri="{FF2B5EF4-FFF2-40B4-BE49-F238E27FC236}">
                <a16:creationId xmlns:a16="http://schemas.microsoft.com/office/drawing/2014/main" id="{F872CD04-14BC-9871-6A36-51F632B4D68B}"/>
              </a:ext>
            </a:extLst>
          </p:cNvPr>
          <p:cNvPicPr>
            <a:picLocks noGrp="1" noChangeAspect="1"/>
          </p:cNvPicPr>
          <p:nvPr>
            <p:ph idx="1"/>
          </p:nvPr>
        </p:nvPicPr>
        <p:blipFill>
          <a:blip r:embed="rId3"/>
          <a:srcRect l="9254" r="10503"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8502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EAED1919-54A1-41C9-B30B-A3FF3F58E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26220" y="98104"/>
            <a:ext cx="4288094" cy="428809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Education">
            <a:extLst>
              <a:ext uri="{FF2B5EF4-FFF2-40B4-BE49-F238E27FC236}">
                <a16:creationId xmlns:a16="http://schemas.microsoft.com/office/drawing/2014/main" id="{AA349871-A7D0-95AC-3484-667BC5653E2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10959" y="520689"/>
            <a:ext cx="2601592" cy="2601592"/>
          </a:xfrm>
          <a:prstGeom prst="rect">
            <a:avLst/>
          </a:prstGeom>
        </p:spPr>
      </p:pic>
      <p:grpSp>
        <p:nvGrpSpPr>
          <p:cNvPr id="43" name="Group 42">
            <a:extLst>
              <a:ext uri="{FF2B5EF4-FFF2-40B4-BE49-F238E27FC236}">
                <a16:creationId xmlns:a16="http://schemas.microsoft.com/office/drawing/2014/main" id="{C4751043-2EE3-4222-9979-8E61D93DA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1848" y="2813300"/>
            <a:ext cx="3757487" cy="3757487"/>
            <a:chOff x="1881974" y="1174396"/>
            <a:chExt cx="5290997" cy="5290997"/>
          </a:xfrm>
        </p:grpSpPr>
        <p:sp>
          <p:nvSpPr>
            <p:cNvPr id="44" name="Oval 43">
              <a:extLst>
                <a:ext uri="{FF2B5EF4-FFF2-40B4-BE49-F238E27FC236}">
                  <a16:creationId xmlns:a16="http://schemas.microsoft.com/office/drawing/2014/main" id="{03FD8213-DB67-4E29-9615-984DB59917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4EDB257-28CF-422F-AE6A-B99E3FE811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Oval 46">
            <a:extLst>
              <a:ext uri="{FF2B5EF4-FFF2-40B4-BE49-F238E27FC236}">
                <a16:creationId xmlns:a16="http://schemas.microsoft.com/office/drawing/2014/main" id="{FFFEB18F-F81F-4CED-BE64-EB888A77C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350" y="2762501"/>
            <a:ext cx="3744592" cy="3744592"/>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B91306-FBED-4BCB-4CF2-E9BE48399145}"/>
              </a:ext>
            </a:extLst>
          </p:cNvPr>
          <p:cNvSpPr>
            <a:spLocks noGrp="1"/>
          </p:cNvSpPr>
          <p:nvPr>
            <p:ph type="title"/>
          </p:nvPr>
        </p:nvSpPr>
        <p:spPr>
          <a:xfrm>
            <a:off x="702591" y="3404608"/>
            <a:ext cx="3520789" cy="2666087"/>
          </a:xfrm>
        </p:spPr>
        <p:txBody>
          <a:bodyPr>
            <a:normAutofit/>
          </a:bodyPr>
          <a:lstStyle/>
          <a:p>
            <a:pPr algn="ctr"/>
            <a:r>
              <a:rPr lang="en-US" b="1">
                <a:solidFill>
                  <a:schemeClr val="bg1"/>
                </a:solidFill>
              </a:rPr>
              <a:t>Learning Objectives</a:t>
            </a:r>
          </a:p>
        </p:txBody>
      </p:sp>
      <p:grpSp>
        <p:nvGrpSpPr>
          <p:cNvPr id="49"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50" name="Freeform: Shape 49">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53"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54" name="Freeform: Shape 53">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Content Placeholder 2">
            <a:extLst>
              <a:ext uri="{FF2B5EF4-FFF2-40B4-BE49-F238E27FC236}">
                <a16:creationId xmlns:a16="http://schemas.microsoft.com/office/drawing/2014/main" id="{5815CDFF-8645-6F8B-7FDB-DDEBF1EB90C0}"/>
              </a:ext>
            </a:extLst>
          </p:cNvPr>
          <p:cNvSpPr>
            <a:spLocks noGrp="1"/>
          </p:cNvSpPr>
          <p:nvPr>
            <p:ph idx="1"/>
          </p:nvPr>
        </p:nvSpPr>
        <p:spPr>
          <a:xfrm>
            <a:off x="6477270" y="1130846"/>
            <a:ext cx="5272770" cy="4629874"/>
          </a:xfrm>
        </p:spPr>
        <p:txBody>
          <a:bodyPr>
            <a:normAutofit/>
          </a:bodyPr>
          <a:lstStyle/>
          <a:p>
            <a:pPr marL="0" marR="0">
              <a:buNone/>
            </a:pPr>
            <a:r>
              <a:rPr lang="en-US" sz="2200" b="1" dirty="0">
                <a:solidFill>
                  <a:schemeClr val="bg1"/>
                </a:solidFill>
                <a:effectLst/>
                <a:latin typeface="Times New Roman" panose="02020603050405020304" pitchFamily="18" charset="0"/>
                <a:ea typeface="Times New Roman" panose="02020603050405020304" pitchFamily="18" charset="0"/>
              </a:rPr>
              <a:t>By the end of the session, participants will be able to:</a:t>
            </a:r>
          </a:p>
          <a:p>
            <a:pPr marL="0" marR="0">
              <a:buNone/>
            </a:pPr>
            <a:endParaRPr lang="en-US" sz="2200" b="1" dirty="0">
              <a:solidFill>
                <a:schemeClr val="bg1"/>
              </a:solidFill>
              <a:effectLst/>
              <a:latin typeface="Times New Roman" panose="02020603050405020304" pitchFamily="18" charset="0"/>
              <a:ea typeface="Times New Roman" panose="02020603050405020304" pitchFamily="18" charset="0"/>
            </a:endParaRPr>
          </a:p>
          <a:p>
            <a:pPr marL="514350" marR="0" lvl="0" indent="-514350">
              <a:buFont typeface="+mj-lt"/>
              <a:buAutoNum type="arabicParenR"/>
              <a:tabLst>
                <a:tab pos="457200" algn="l"/>
              </a:tabLst>
            </a:pPr>
            <a:r>
              <a:rPr lang="en-US" sz="2200" dirty="0">
                <a:solidFill>
                  <a:schemeClr val="bg1"/>
                </a:solidFill>
                <a:effectLst/>
                <a:latin typeface="Times New Roman" panose="02020603050405020304" pitchFamily="18" charset="0"/>
                <a:ea typeface="Times New Roman" panose="02020603050405020304" pitchFamily="18" charset="0"/>
              </a:rPr>
              <a:t>Understand the Five Principles of Money Management (</a:t>
            </a:r>
            <a:r>
              <a:rPr lang="en-US" sz="2200" b="1" i="1" dirty="0">
                <a:solidFill>
                  <a:schemeClr val="bg1"/>
                </a:solidFill>
                <a:effectLst/>
                <a:latin typeface="Times New Roman" panose="02020603050405020304" pitchFamily="18" charset="0"/>
                <a:ea typeface="Times New Roman" panose="02020603050405020304" pitchFamily="18" charset="0"/>
              </a:rPr>
              <a:t>earn, save &amp; invest, spend, borrow, protect</a:t>
            </a:r>
            <a:r>
              <a:rPr lang="en-US" sz="2200" dirty="0">
                <a:solidFill>
                  <a:schemeClr val="bg1"/>
                </a:solidFill>
                <a:effectLst/>
                <a:latin typeface="Times New Roman" panose="02020603050405020304" pitchFamily="18" charset="0"/>
                <a:ea typeface="Times New Roman" panose="02020603050405020304" pitchFamily="18" charset="0"/>
              </a:rPr>
              <a:t>).</a:t>
            </a:r>
          </a:p>
          <a:p>
            <a:pPr marL="514350" marR="0" lvl="0" indent="-514350">
              <a:buFont typeface="+mj-lt"/>
              <a:buAutoNum type="arabicParenR"/>
              <a:tabLst>
                <a:tab pos="457200" algn="l"/>
              </a:tabLst>
            </a:pPr>
            <a:r>
              <a:rPr lang="en-US" sz="2200" dirty="0">
                <a:solidFill>
                  <a:schemeClr val="bg1"/>
                </a:solidFill>
                <a:effectLst/>
                <a:latin typeface="Times New Roman" panose="02020603050405020304" pitchFamily="18" charset="0"/>
                <a:ea typeface="Times New Roman" panose="02020603050405020304" pitchFamily="18" charset="0"/>
              </a:rPr>
              <a:t>Understand how these principles apply to college planning.</a:t>
            </a:r>
          </a:p>
          <a:p>
            <a:pPr marL="514350" marR="0" lvl="0" indent="-514350">
              <a:buFont typeface="+mj-lt"/>
              <a:buAutoNum type="arabicParenR"/>
              <a:tabLst>
                <a:tab pos="457200" algn="l"/>
              </a:tabLst>
            </a:pPr>
            <a:r>
              <a:rPr lang="en-US" sz="2200" dirty="0">
                <a:solidFill>
                  <a:schemeClr val="bg1"/>
                </a:solidFill>
                <a:effectLst/>
                <a:latin typeface="Times New Roman" panose="02020603050405020304" pitchFamily="18" charset="0"/>
                <a:ea typeface="Times New Roman" panose="02020603050405020304" pitchFamily="18" charset="0"/>
              </a:rPr>
              <a:t>Create a basic action plan for college preparation and financial readiness.</a:t>
            </a:r>
          </a:p>
          <a:p>
            <a:pPr marL="514350" marR="0" lvl="0" indent="-514350">
              <a:buFont typeface="+mj-lt"/>
              <a:buAutoNum type="arabicParenR"/>
              <a:tabLst>
                <a:tab pos="457200" algn="l"/>
              </a:tabLst>
            </a:pPr>
            <a:r>
              <a:rPr lang="en-US" sz="2200" dirty="0">
                <a:solidFill>
                  <a:schemeClr val="bg1"/>
                </a:solidFill>
                <a:effectLst/>
                <a:latin typeface="Times New Roman" panose="02020603050405020304" pitchFamily="18" charset="0"/>
                <a:ea typeface="Times New Roman" panose="02020603050405020304" pitchFamily="18" charset="0"/>
              </a:rPr>
              <a:t>Understand the purpose of the FAFSA.</a:t>
            </a:r>
          </a:p>
          <a:p>
            <a:endParaRPr lang="en-US" sz="2200" dirty="0">
              <a:solidFill>
                <a:schemeClr val="bg1"/>
              </a:solidFill>
            </a:endParaRPr>
          </a:p>
        </p:txBody>
      </p:sp>
    </p:spTree>
    <p:extLst>
      <p:ext uri="{BB962C8B-B14F-4D97-AF65-F5344CB8AC3E}">
        <p14:creationId xmlns:p14="http://schemas.microsoft.com/office/powerpoint/2010/main" val="242791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13CCC9-2134-8258-5234-401359FC4510}"/>
              </a:ext>
            </a:extLst>
          </p:cNvPr>
          <p:cNvSpPr>
            <a:spLocks noGrp="1"/>
          </p:cNvSpPr>
          <p:nvPr>
            <p:ph type="title"/>
          </p:nvPr>
        </p:nvSpPr>
        <p:spPr>
          <a:xfrm>
            <a:off x="640080" y="320040"/>
            <a:ext cx="6692827" cy="3892669"/>
          </a:xfrm>
        </p:spPr>
        <p:txBody>
          <a:bodyPr vert="horz" lIns="91440" tIns="45720" rIns="91440" bIns="45720" rtlCol="0" anchor="b">
            <a:normAutofit/>
          </a:bodyPr>
          <a:lstStyle/>
          <a:p>
            <a:r>
              <a:rPr lang="en-US" sz="6600" kern="1200">
                <a:solidFill>
                  <a:schemeClr val="tx1"/>
                </a:solidFill>
                <a:latin typeface="+mj-lt"/>
                <a:ea typeface="+mj-ea"/>
                <a:cs typeface="+mj-cs"/>
              </a:rPr>
              <a:t>The Five Principles of Money Management </a:t>
            </a:r>
            <a:endParaRPr lang="en-US" sz="6600" kern="1200" dirty="0">
              <a:solidFill>
                <a:schemeClr val="tx1"/>
              </a:solidFill>
              <a:latin typeface="+mj-lt"/>
              <a:ea typeface="+mj-ea"/>
              <a:cs typeface="+mj-cs"/>
            </a:endParaRPr>
          </a:p>
        </p:txBody>
      </p:sp>
      <p:sp>
        <p:nvSpPr>
          <p:cNvPr id="104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5" name="Picture 1" descr="A green and yellow logo with white text&#10;&#10;AI-generated content may be incorrect.">
            <a:extLst>
              <a:ext uri="{FF2B5EF4-FFF2-40B4-BE49-F238E27FC236}">
                <a16:creationId xmlns:a16="http://schemas.microsoft.com/office/drawing/2014/main" id="{DC93E903-BF55-9932-EC65-1DBFD6A19D8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tretch>
            <a:fillRect/>
          </a:stretch>
        </p:blipFill>
        <p:spPr bwMode="auto">
          <a:xfrm>
            <a:off x="7332907" y="468574"/>
            <a:ext cx="4536005" cy="574114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2784CF39-0165-FCB0-5579-8A2D957C477D}"/>
              </a:ext>
            </a:extLst>
          </p:cNvPr>
          <p:cNvSpPr>
            <a:spLocks noChangeArrowheads="1"/>
          </p:cNvSpPr>
          <p:nvPr/>
        </p:nvSpPr>
        <p:spPr bwMode="auto">
          <a:xfrm>
            <a:off x="246743" y="-4700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3">
            <a:extLst>
              <a:ext uri="{FF2B5EF4-FFF2-40B4-BE49-F238E27FC236}">
                <a16:creationId xmlns:a16="http://schemas.microsoft.com/office/drawing/2014/main" id="{861020B2-4FF3-F550-D8C2-E8456577FDA4}"/>
              </a:ext>
            </a:extLst>
          </p:cNvPr>
          <p:cNvSpPr>
            <a:spLocks noChangeArrowheads="1"/>
          </p:cNvSpPr>
          <p:nvPr/>
        </p:nvSpPr>
        <p:spPr bwMode="auto">
          <a:xfrm>
            <a:off x="246743" y="298829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693767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CC1F13-C3BF-7D92-2EA4-188B241656FF}"/>
              </a:ext>
            </a:extLst>
          </p:cNvPr>
          <p:cNvSpPr>
            <a:spLocks noGrp="1"/>
          </p:cNvSpPr>
          <p:nvPr>
            <p:ph type="title"/>
          </p:nvPr>
        </p:nvSpPr>
        <p:spPr>
          <a:xfrm>
            <a:off x="5773252" y="399143"/>
            <a:ext cx="5473000" cy="1454051"/>
          </a:xfrm>
        </p:spPr>
        <p:txBody>
          <a:bodyPr>
            <a:normAutofit/>
          </a:bodyPr>
          <a:lstStyle/>
          <a:p>
            <a:r>
              <a:rPr lang="en-US" b="1" dirty="0">
                <a:solidFill>
                  <a:schemeClr val="tx2"/>
                </a:solidFill>
              </a:rPr>
              <a:t>Principle 1: Earn </a:t>
            </a:r>
          </a:p>
        </p:txBody>
      </p:sp>
      <p:pic>
        <p:nvPicPr>
          <p:cNvPr id="7" name="Graphic 6" descr="Money">
            <a:extLst>
              <a:ext uri="{FF2B5EF4-FFF2-40B4-BE49-F238E27FC236}">
                <a16:creationId xmlns:a16="http://schemas.microsoft.com/office/drawing/2014/main" id="{B2432EA5-8324-5CFE-A6CE-C07F1EFB34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18" name="Content Placeholder 2">
            <a:extLst>
              <a:ext uri="{FF2B5EF4-FFF2-40B4-BE49-F238E27FC236}">
                <a16:creationId xmlns:a16="http://schemas.microsoft.com/office/drawing/2014/main" id="{EA935609-9E6F-A236-8AF4-B8C093A49BE6}"/>
              </a:ext>
            </a:extLst>
          </p:cNvPr>
          <p:cNvSpPr>
            <a:spLocks noGrp="1"/>
          </p:cNvSpPr>
          <p:nvPr>
            <p:ph idx="1"/>
          </p:nvPr>
        </p:nvSpPr>
        <p:spPr>
          <a:xfrm>
            <a:off x="5931237" y="1793846"/>
            <a:ext cx="5928607" cy="4665011"/>
          </a:xfrm>
        </p:spPr>
        <p:txBody>
          <a:bodyPr anchor="ctr">
            <a:normAutofit fontScale="92500" lnSpcReduction="20000"/>
          </a:bodyPr>
          <a:lstStyle/>
          <a:p>
            <a:pPr marL="342900" indent="-342900">
              <a:buAutoNum type="alphaUcPeriod"/>
            </a:pPr>
            <a:r>
              <a:rPr lang="en-US" sz="2400" b="1" dirty="0">
                <a:solidFill>
                  <a:schemeClr val="tx2"/>
                </a:solidFill>
              </a:rPr>
              <a:t>How Money Is Earned</a:t>
            </a:r>
            <a:endParaRPr lang="en-US" sz="2400" dirty="0">
              <a:solidFill>
                <a:schemeClr val="tx2"/>
              </a:solidFill>
            </a:endParaRPr>
          </a:p>
          <a:p>
            <a:pPr lvl="1"/>
            <a:r>
              <a:rPr lang="en-US" sz="2000" dirty="0">
                <a:solidFill>
                  <a:schemeClr val="tx2"/>
                </a:solidFill>
              </a:rPr>
              <a:t>W2 employees</a:t>
            </a:r>
          </a:p>
          <a:p>
            <a:pPr lvl="1"/>
            <a:r>
              <a:rPr lang="en-US" sz="2000" dirty="0">
                <a:solidFill>
                  <a:schemeClr val="tx2"/>
                </a:solidFill>
              </a:rPr>
              <a:t>1099 / independent contractors</a:t>
            </a:r>
          </a:p>
          <a:p>
            <a:pPr lvl="1"/>
            <a:r>
              <a:rPr lang="en-US" sz="2000" dirty="0">
                <a:solidFill>
                  <a:schemeClr val="tx2"/>
                </a:solidFill>
              </a:rPr>
              <a:t>Starting a business</a:t>
            </a:r>
          </a:p>
          <a:p>
            <a:pPr lvl="1"/>
            <a:r>
              <a:rPr lang="en-US" sz="2000" dirty="0">
                <a:solidFill>
                  <a:schemeClr val="tx2"/>
                </a:solidFill>
              </a:rPr>
              <a:t>Business types (Sole proprietorship, partnership, corporation, LLC, etc.) </a:t>
            </a:r>
            <a:r>
              <a:rPr lang="en-US" u="sng" dirty="0">
                <a:hlinkClick r:id="rId4"/>
              </a:rPr>
              <a:t>https://www.irs.gov/businesses</a:t>
            </a:r>
            <a:r>
              <a:rPr lang="en-US" sz="2000" dirty="0">
                <a:effectLst/>
              </a:rPr>
              <a:t> </a:t>
            </a:r>
            <a:endParaRPr lang="en-US" sz="2000" dirty="0">
              <a:solidFill>
                <a:schemeClr val="tx2"/>
              </a:solidFill>
            </a:endParaRPr>
          </a:p>
          <a:p>
            <a:pPr marL="457200" lvl="1" indent="0">
              <a:buNone/>
            </a:pPr>
            <a:endParaRPr lang="en-US" sz="2000" dirty="0">
              <a:solidFill>
                <a:schemeClr val="tx2"/>
              </a:solidFill>
            </a:endParaRPr>
          </a:p>
          <a:p>
            <a:pPr marL="0" indent="0">
              <a:buNone/>
            </a:pPr>
            <a:r>
              <a:rPr lang="en-US" b="1" dirty="0">
                <a:solidFill>
                  <a:schemeClr val="tx2"/>
                </a:solidFill>
              </a:rPr>
              <a:t>B. Understanding Your Paycheck</a:t>
            </a:r>
          </a:p>
          <a:p>
            <a:pPr lvl="1"/>
            <a:r>
              <a:rPr lang="en-US" sz="2000" dirty="0">
                <a:solidFill>
                  <a:schemeClr val="tx2"/>
                </a:solidFill>
              </a:rPr>
              <a:t>Gross vs Net income</a:t>
            </a:r>
          </a:p>
          <a:p>
            <a:pPr lvl="1"/>
            <a:r>
              <a:rPr lang="en-US" sz="2000" dirty="0">
                <a:solidFill>
                  <a:schemeClr val="tx2"/>
                </a:solidFill>
              </a:rPr>
              <a:t>Taxes (State, Federal, FICA)</a:t>
            </a:r>
          </a:p>
          <a:p>
            <a:pPr lvl="1"/>
            <a:r>
              <a:rPr lang="en-US" sz="2000" dirty="0">
                <a:solidFill>
                  <a:schemeClr val="tx2"/>
                </a:solidFill>
              </a:rPr>
              <a:t>Retirement contributions (401k, 403b, TSP, Traditional/Roth IRA) </a:t>
            </a:r>
            <a:r>
              <a:rPr lang="en-US" u="sng" dirty="0">
                <a:hlinkClick r:id="rId5"/>
              </a:rPr>
              <a:t>https://www.irs.gov/retirement-plans/plan-sponsor/types-of-retirement-plans</a:t>
            </a:r>
            <a:r>
              <a:rPr lang="en-US" sz="2000" dirty="0">
                <a:effectLst/>
              </a:rPr>
              <a:t> </a:t>
            </a:r>
            <a:endParaRPr lang="en-US" sz="2000" dirty="0">
              <a:solidFill>
                <a:schemeClr val="tx2"/>
              </a:solidFill>
            </a:endParaRPr>
          </a:p>
          <a:p>
            <a:pPr lvl="1"/>
            <a:r>
              <a:rPr lang="en-US" sz="2000" dirty="0">
                <a:solidFill>
                  <a:schemeClr val="tx2"/>
                </a:solidFill>
              </a:rPr>
              <a:t>Insurance deductions (medical, dental, vision)</a:t>
            </a:r>
          </a:p>
          <a:p>
            <a:pPr marL="457200" lvl="1" indent="0">
              <a:buNone/>
            </a:pPr>
            <a:endParaRPr lang="en-US" sz="2000" dirty="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811934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aph of unemployment rates&#10;&#10;AI-generated content may be incorrect.">
            <a:extLst>
              <a:ext uri="{FF2B5EF4-FFF2-40B4-BE49-F238E27FC236}">
                <a16:creationId xmlns:a16="http://schemas.microsoft.com/office/drawing/2014/main" id="{14551944-F8B1-8D23-A8E9-C5A81C42B78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3822" y="1491915"/>
            <a:ext cx="10400759" cy="5486400"/>
          </a:xfrm>
          <a:prstGeom prst="rect">
            <a:avLst/>
          </a:prstGeom>
        </p:spPr>
      </p:pic>
      <p:sp>
        <p:nvSpPr>
          <p:cNvPr id="2" name="Title 1">
            <a:extLst>
              <a:ext uri="{FF2B5EF4-FFF2-40B4-BE49-F238E27FC236}">
                <a16:creationId xmlns:a16="http://schemas.microsoft.com/office/drawing/2014/main" id="{86DF99CB-D5FF-2CF7-EB3B-B612E8230BAA}"/>
              </a:ext>
            </a:extLst>
          </p:cNvPr>
          <p:cNvSpPr>
            <a:spLocks noGrp="1"/>
          </p:cNvSpPr>
          <p:nvPr>
            <p:ph type="title"/>
          </p:nvPr>
        </p:nvSpPr>
        <p:spPr>
          <a:xfrm>
            <a:off x="693822" y="336884"/>
            <a:ext cx="10659977" cy="1900990"/>
          </a:xfrm>
        </p:spPr>
        <p:txBody>
          <a:bodyPr>
            <a:noAutofit/>
          </a:bodyPr>
          <a:lstStyle/>
          <a:p>
            <a:br>
              <a:rPr lang="en-US" sz="2400" dirty="0"/>
            </a:br>
            <a:r>
              <a:rPr lang="en-US" sz="2400" b="1" dirty="0"/>
              <a:t>Why a College Education Matters: How occupation impacts Income and Earnings</a:t>
            </a:r>
            <a:br>
              <a:rPr lang="en-US" sz="2400" dirty="0"/>
            </a:br>
            <a:br>
              <a:rPr lang="en-US" sz="2400" dirty="0"/>
            </a:br>
            <a:r>
              <a:rPr lang="en-US" sz="2400" dirty="0"/>
              <a:t>“Between 2004 and 2024, earnings of those with a high school degree but no college rose 3.2%, while earnings of those with a bachelor’s degree or more went up 6.3%.” </a:t>
            </a:r>
            <a:br>
              <a:rPr lang="en-US" sz="2400" dirty="0"/>
            </a:br>
            <a:r>
              <a:rPr lang="en-US" sz="2000" dirty="0"/>
              <a:t>– US Census</a:t>
            </a:r>
            <a:br>
              <a:rPr lang="en-US" sz="2800" dirty="0"/>
            </a:br>
            <a:br>
              <a:rPr lang="en-US" sz="2800" dirty="0"/>
            </a:br>
            <a:endParaRPr lang="en-US" sz="2800" dirty="0"/>
          </a:p>
        </p:txBody>
      </p:sp>
    </p:spTree>
    <p:extLst>
      <p:ext uri="{BB962C8B-B14F-4D97-AF65-F5344CB8AC3E}">
        <p14:creationId xmlns:p14="http://schemas.microsoft.com/office/powerpoint/2010/main" val="1501756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1D79CA0-7E22-A2EA-2F01-6B5DEE1F2ED6}"/>
              </a:ext>
            </a:extLst>
          </p:cNvPr>
          <p:cNvSpPr>
            <a:spLocks noChangeArrowheads="1"/>
          </p:cNvSpPr>
          <p:nvPr/>
        </p:nvSpPr>
        <p:spPr bwMode="auto">
          <a:xfrm flipV="1">
            <a:off x="3130550" y="-279401"/>
            <a:ext cx="118175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073" name="Picture 1" descr="Figure 1. Percentage of Workers With Health Insurance Coverage by Occupation and Type: 2024">
            <a:extLst>
              <a:ext uri="{FF2B5EF4-FFF2-40B4-BE49-F238E27FC236}">
                <a16:creationId xmlns:a16="http://schemas.microsoft.com/office/drawing/2014/main" id="{E1CCD652-5651-E217-103B-77B89CDAAFA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096000" y="25400"/>
            <a:ext cx="588666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586BAE3-9E05-3D27-E75C-15AEAEF3CA1C}"/>
              </a:ext>
            </a:extLst>
          </p:cNvPr>
          <p:cNvSpPr txBox="1"/>
          <p:nvPr/>
        </p:nvSpPr>
        <p:spPr>
          <a:xfrm>
            <a:off x="410641" y="553453"/>
            <a:ext cx="5484052" cy="3231654"/>
          </a:xfrm>
          <a:prstGeom prst="rect">
            <a:avLst/>
          </a:prstGeom>
          <a:noFill/>
        </p:spPr>
        <p:txBody>
          <a:bodyPr wrap="square" rtlCol="0">
            <a:spAutoFit/>
          </a:bodyPr>
          <a:lstStyle/>
          <a:p>
            <a:pPr fontAlgn="base"/>
            <a:r>
              <a:rPr lang="en-US" sz="2400" b="1" dirty="0"/>
              <a:t>Health Insurance Coverage Varied Significantly by Occupation</a:t>
            </a:r>
          </a:p>
          <a:p>
            <a:pPr fontAlgn="base"/>
            <a:endParaRPr lang="en-US" sz="2400" b="1" dirty="0"/>
          </a:p>
          <a:p>
            <a:pPr fontAlgn="base"/>
            <a:endParaRPr lang="en-US" sz="2400" b="1" dirty="0"/>
          </a:p>
          <a:p>
            <a:pPr fontAlgn="base"/>
            <a:endParaRPr lang="en-US" b="1" dirty="0"/>
          </a:p>
          <a:p>
            <a:pPr fontAlgn="base"/>
            <a:r>
              <a:rPr lang="en-US" dirty="0">
                <a:hlinkClick r:id="rId5"/>
              </a:rPr>
              <a:t>https://www.census.gov/library/stories/2025/09/health-coverage-by-occupation.html</a:t>
            </a:r>
            <a:endParaRPr lang="en-US" dirty="0"/>
          </a:p>
          <a:p>
            <a:pPr fontAlgn="base"/>
            <a:endParaRPr lang="en-US" dirty="0"/>
          </a:p>
          <a:p>
            <a:pPr fontAlgn="base"/>
            <a:endParaRPr lang="en-US" dirty="0"/>
          </a:p>
          <a:p>
            <a:pPr fontAlgn="base"/>
            <a:endParaRPr lang="en-US" dirty="0"/>
          </a:p>
        </p:txBody>
      </p:sp>
    </p:spTree>
    <p:extLst>
      <p:ext uri="{BB962C8B-B14F-4D97-AF65-F5344CB8AC3E}">
        <p14:creationId xmlns:p14="http://schemas.microsoft.com/office/powerpoint/2010/main" val="1152366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CB5E3E43-5F6D-882F-B01D-0C265BD9CE68}"/>
              </a:ext>
            </a:extLst>
          </p:cNvPr>
          <p:cNvSpPr>
            <a:spLocks noGrp="1"/>
          </p:cNvSpPr>
          <p:nvPr>
            <p:ph type="title"/>
          </p:nvPr>
        </p:nvSpPr>
        <p:spPr>
          <a:xfrm>
            <a:off x="479394" y="1070800"/>
            <a:ext cx="3939688" cy="5583126"/>
          </a:xfrm>
        </p:spPr>
        <p:txBody>
          <a:bodyPr>
            <a:normAutofit/>
          </a:bodyPr>
          <a:lstStyle/>
          <a:p>
            <a:pPr algn="r"/>
            <a:r>
              <a:rPr lang="en-US" sz="5400" dirty="0"/>
              <a:t>Laying the Groundwork: Preparing for College </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0609D42-528C-E217-6408-AA24CCE82D00}"/>
              </a:ext>
            </a:extLst>
          </p:cNvPr>
          <p:cNvGraphicFramePr>
            <a:graphicFrameLocks noGrp="1"/>
          </p:cNvGraphicFramePr>
          <p:nvPr>
            <p:ph idx="1"/>
            <p:extLst>
              <p:ext uri="{D42A27DB-BD31-4B8C-83A1-F6EECF244321}">
                <p14:modId xmlns:p14="http://schemas.microsoft.com/office/powerpoint/2010/main" val="1194362491"/>
              </p:ext>
            </p:extLst>
          </p:nvPr>
        </p:nvGraphicFramePr>
        <p:xfrm>
          <a:off x="5037025" y="355600"/>
          <a:ext cx="6245265" cy="6087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4051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INAL - b simone on budgeting in pain_3334CFF2-AE2A-4328-9AEE-4AA3EB44ACA5.mp4">
            <a:hlinkClick r:id="" action="ppaction://media"/>
            <a:extLst>
              <a:ext uri="{FF2B5EF4-FFF2-40B4-BE49-F238E27FC236}">
                <a16:creationId xmlns:a16="http://schemas.microsoft.com/office/drawing/2014/main" id="{2DC2DB85-D99A-4054-851F-CD3DFA634A0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6944" y="0"/>
            <a:ext cx="12106295" cy="6809637"/>
          </a:xfrm>
        </p:spPr>
      </p:pic>
    </p:spTree>
    <p:extLst>
      <p:ext uri="{BB962C8B-B14F-4D97-AF65-F5344CB8AC3E}">
        <p14:creationId xmlns:p14="http://schemas.microsoft.com/office/powerpoint/2010/main" val="92879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5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Piggy Bank">
            <a:extLst>
              <a:ext uri="{FF2B5EF4-FFF2-40B4-BE49-F238E27FC236}">
                <a16:creationId xmlns:a16="http://schemas.microsoft.com/office/drawing/2014/main" id="{B82336E7-DD04-2D8C-47D4-BB7FAC3A10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02512" y="1142274"/>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8" name="Arc 37">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041A3F-67DD-B257-C9CB-5AFA556A1B4C}"/>
              </a:ext>
            </a:extLst>
          </p:cNvPr>
          <p:cNvSpPr>
            <a:spLocks noGrp="1"/>
          </p:cNvSpPr>
          <p:nvPr>
            <p:ph type="title"/>
          </p:nvPr>
        </p:nvSpPr>
        <p:spPr>
          <a:xfrm>
            <a:off x="569626" y="479493"/>
            <a:ext cx="5526375" cy="1325563"/>
          </a:xfrm>
        </p:spPr>
        <p:txBody>
          <a:bodyPr>
            <a:normAutofit/>
          </a:bodyPr>
          <a:lstStyle/>
          <a:p>
            <a:r>
              <a:rPr lang="en-US" b="1" dirty="0"/>
              <a:t>Principle 2: Save &amp; Invest </a:t>
            </a:r>
          </a:p>
        </p:txBody>
      </p:sp>
      <p:sp>
        <p:nvSpPr>
          <p:cNvPr id="25" name="Content Placeholder 2">
            <a:extLst>
              <a:ext uri="{FF2B5EF4-FFF2-40B4-BE49-F238E27FC236}">
                <a16:creationId xmlns:a16="http://schemas.microsoft.com/office/drawing/2014/main" id="{8FDAEFA4-1F8F-5017-61F9-45A024E3FB5A}"/>
              </a:ext>
            </a:extLst>
          </p:cNvPr>
          <p:cNvSpPr>
            <a:spLocks noGrp="1"/>
          </p:cNvSpPr>
          <p:nvPr>
            <p:ph idx="1"/>
          </p:nvPr>
        </p:nvSpPr>
        <p:spPr>
          <a:xfrm>
            <a:off x="569626" y="1805056"/>
            <a:ext cx="6685613" cy="4880235"/>
          </a:xfrm>
        </p:spPr>
        <p:txBody>
          <a:bodyPr>
            <a:normAutofit fontScale="92500" lnSpcReduction="10000"/>
          </a:bodyPr>
          <a:lstStyle/>
          <a:p>
            <a:pPr marL="0" lvl="0" indent="0">
              <a:buNone/>
            </a:pPr>
            <a:r>
              <a:rPr lang="en-US" b="1" dirty="0"/>
              <a:t>A. Saving Basics</a:t>
            </a:r>
            <a:endParaRPr lang="en-US" sz="2400" dirty="0"/>
          </a:p>
          <a:p>
            <a:pPr lvl="0"/>
            <a:r>
              <a:rPr lang="en-US" dirty="0"/>
              <a:t>Always Pay yourself first</a:t>
            </a:r>
          </a:p>
          <a:p>
            <a:pPr lvl="0"/>
            <a:r>
              <a:rPr lang="en-US" dirty="0"/>
              <a:t>Your savings account should not be attached to your checking account</a:t>
            </a:r>
          </a:p>
          <a:p>
            <a:pPr lvl="0"/>
            <a:r>
              <a:rPr lang="en-US" dirty="0"/>
              <a:t>Build an emergency fund (3–6 months)</a:t>
            </a:r>
          </a:p>
          <a:p>
            <a:pPr lvl="0"/>
            <a:r>
              <a:rPr lang="en-US" dirty="0">
                <a:hlinkClick r:id="rId5"/>
              </a:rPr>
              <a:t>https://www.bankrate.com</a:t>
            </a:r>
            <a:r>
              <a:rPr lang="en-US" dirty="0"/>
              <a:t> </a:t>
            </a:r>
          </a:p>
          <a:p>
            <a:pPr marL="0" indent="0">
              <a:buNone/>
            </a:pPr>
            <a:r>
              <a:rPr lang="en-US" b="1" dirty="0"/>
              <a:t>B. Investment Basics</a:t>
            </a:r>
            <a:endParaRPr lang="en-US" dirty="0"/>
          </a:p>
          <a:p>
            <a:pPr lvl="0"/>
            <a:r>
              <a:rPr lang="en-US" dirty="0"/>
              <a:t>The Oxygen Mask Principle</a:t>
            </a:r>
          </a:p>
          <a:p>
            <a:pPr lvl="0"/>
            <a:r>
              <a:rPr lang="en-US" dirty="0"/>
              <a:t>Time is money – </a:t>
            </a:r>
            <a:r>
              <a:rPr lang="en-US" dirty="0">
                <a:hlinkClick r:id="rId6"/>
              </a:rPr>
              <a:t>calculator </a:t>
            </a:r>
            <a:endParaRPr lang="en-US" dirty="0"/>
          </a:p>
          <a:p>
            <a:pPr lvl="0"/>
            <a:r>
              <a:rPr lang="en-US" dirty="0"/>
              <a:t>Start Simple – ETFs, Mutual Funds, etc. </a:t>
            </a:r>
          </a:p>
          <a:p>
            <a:pPr lvl="0"/>
            <a:r>
              <a:rPr lang="en-US" dirty="0"/>
              <a:t>The Psychology of Money</a:t>
            </a:r>
            <a:endParaRPr lang="en-US" sz="1700" b="1" dirty="0"/>
          </a:p>
          <a:p>
            <a:pPr marL="0" lvl="0" indent="0">
              <a:buNone/>
            </a:pPr>
            <a:endParaRPr lang="en-US" sz="900" dirty="0"/>
          </a:p>
        </p:txBody>
      </p:sp>
    </p:spTree>
    <p:extLst>
      <p:ext uri="{BB962C8B-B14F-4D97-AF65-F5344CB8AC3E}">
        <p14:creationId xmlns:p14="http://schemas.microsoft.com/office/powerpoint/2010/main" val="1581208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screen&#10;&#10;AI-generated content may be incorrect.">
            <a:extLst>
              <a:ext uri="{FF2B5EF4-FFF2-40B4-BE49-F238E27FC236}">
                <a16:creationId xmlns:a16="http://schemas.microsoft.com/office/drawing/2014/main" id="{94EF4134-7A92-4ACD-F269-C006FF08C4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7509" y="228600"/>
            <a:ext cx="4756215" cy="6400372"/>
          </a:xfrm>
          <a:prstGeom prst="rect">
            <a:avLst/>
          </a:prstGeom>
        </p:spPr>
      </p:pic>
    </p:spTree>
    <p:extLst>
      <p:ext uri="{BB962C8B-B14F-4D97-AF65-F5344CB8AC3E}">
        <p14:creationId xmlns:p14="http://schemas.microsoft.com/office/powerpoint/2010/main" val="3820249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F10BEF-F0B9-E6B5-62C9-EB8C9895DEA1}"/>
              </a:ext>
            </a:extLst>
          </p:cNvPr>
          <p:cNvSpPr>
            <a:spLocks noGrp="1"/>
          </p:cNvSpPr>
          <p:nvPr>
            <p:ph type="title"/>
          </p:nvPr>
        </p:nvSpPr>
        <p:spPr>
          <a:xfrm>
            <a:off x="4553733" y="548464"/>
            <a:ext cx="6798541" cy="1675623"/>
          </a:xfrm>
        </p:spPr>
        <p:txBody>
          <a:bodyPr anchor="b">
            <a:normAutofit/>
          </a:bodyPr>
          <a:lstStyle/>
          <a:p>
            <a:r>
              <a:rPr lang="en-US" sz="4000"/>
              <a:t>Principle 2: Save and Invest</a:t>
            </a:r>
            <a:br>
              <a:rPr lang="en-US" sz="4000"/>
            </a:br>
            <a:r>
              <a:rPr lang="en-US" sz="4000"/>
              <a:t>College Savings</a:t>
            </a:r>
          </a:p>
        </p:txBody>
      </p:sp>
      <p:pic>
        <p:nvPicPr>
          <p:cNvPr id="27" name="Picture 26">
            <a:extLst>
              <a:ext uri="{FF2B5EF4-FFF2-40B4-BE49-F238E27FC236}">
                <a16:creationId xmlns:a16="http://schemas.microsoft.com/office/drawing/2014/main" id="{D2AB8331-E051-1253-9F58-247B1152E79F}"/>
              </a:ext>
            </a:extLst>
          </p:cNvPr>
          <p:cNvPicPr>
            <a:picLocks noChangeAspect="1"/>
          </p:cNvPicPr>
          <p:nvPr/>
        </p:nvPicPr>
        <p:blipFill>
          <a:blip r:embed="rId2"/>
          <a:srcRect l="49823" r="12545"/>
          <a:stretch>
            <a:fillRect/>
          </a:stretch>
        </p:blipFill>
        <p:spPr>
          <a:xfrm>
            <a:off x="1" y="10"/>
            <a:ext cx="4196496" cy="6857990"/>
          </a:xfrm>
          <a:prstGeom prst="rect">
            <a:avLst/>
          </a:prstGeom>
          <a:effectLst/>
        </p:spPr>
      </p:pic>
      <p:graphicFrame>
        <p:nvGraphicFramePr>
          <p:cNvPr id="28" name="Content Placeholder 2">
            <a:extLst>
              <a:ext uri="{FF2B5EF4-FFF2-40B4-BE49-F238E27FC236}">
                <a16:creationId xmlns:a16="http://schemas.microsoft.com/office/drawing/2014/main" id="{723CA292-F72B-AC2D-DB33-81F47FCD79F5}"/>
              </a:ext>
            </a:extLst>
          </p:cNvPr>
          <p:cNvGraphicFramePr>
            <a:graphicFrameLocks noGrp="1"/>
          </p:cNvGraphicFramePr>
          <p:nvPr>
            <p:ph idx="1"/>
            <p:extLst>
              <p:ext uri="{D42A27DB-BD31-4B8C-83A1-F6EECF244321}">
                <p14:modId xmlns:p14="http://schemas.microsoft.com/office/powerpoint/2010/main" val="2898185933"/>
              </p:ext>
            </p:extLst>
          </p:nvPr>
        </p:nvGraphicFramePr>
        <p:xfrm>
          <a:off x="4553734" y="2409830"/>
          <a:ext cx="6798539" cy="370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2217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D53A4-B9C5-8C36-EC22-AB89C7B5ABCC}"/>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Principle 2: Save &amp; Invest </a:t>
            </a:r>
            <a:br>
              <a:rPr lang="en-US" sz="4000" b="1">
                <a:solidFill>
                  <a:srgbClr val="FFFFFF"/>
                </a:solidFill>
              </a:rPr>
            </a:br>
            <a:r>
              <a:rPr lang="en-US" sz="4000" b="1">
                <a:solidFill>
                  <a:srgbClr val="FFFFFF"/>
                </a:solidFill>
              </a:rPr>
              <a:t>College Savings Tools</a:t>
            </a:r>
            <a:endParaRPr lang="en-US" sz="4000">
              <a:solidFill>
                <a:srgbClr val="FFFFFF"/>
              </a:solidFill>
            </a:endParaRPr>
          </a:p>
        </p:txBody>
      </p:sp>
      <p:sp>
        <p:nvSpPr>
          <p:cNvPr id="3" name="Content Placeholder 2">
            <a:extLst>
              <a:ext uri="{FF2B5EF4-FFF2-40B4-BE49-F238E27FC236}">
                <a16:creationId xmlns:a16="http://schemas.microsoft.com/office/drawing/2014/main" id="{61FF8808-00C8-D6D6-E27B-C79440BDDFD3}"/>
              </a:ext>
            </a:extLst>
          </p:cNvPr>
          <p:cNvSpPr>
            <a:spLocks noGrp="1"/>
          </p:cNvSpPr>
          <p:nvPr>
            <p:ph idx="1"/>
          </p:nvPr>
        </p:nvSpPr>
        <p:spPr>
          <a:xfrm>
            <a:off x="4810259" y="649480"/>
            <a:ext cx="6555347" cy="5546047"/>
          </a:xfrm>
        </p:spPr>
        <p:txBody>
          <a:bodyPr anchor="ctr">
            <a:normAutofit/>
          </a:bodyPr>
          <a:lstStyle/>
          <a:p>
            <a:pPr marL="0" indent="0">
              <a:buNone/>
            </a:pPr>
            <a:r>
              <a:rPr lang="en-US" sz="1700" b="1" dirty="0"/>
              <a:t>529 Plan</a:t>
            </a:r>
            <a:endParaRPr lang="en-US" sz="1700" dirty="0"/>
          </a:p>
          <a:p>
            <a:pPr lvl="0"/>
            <a:r>
              <a:rPr lang="en-US" sz="1700" dirty="0"/>
              <a:t>Tax-free growth for education expenses</a:t>
            </a:r>
          </a:p>
          <a:p>
            <a:pPr lvl="0"/>
            <a:r>
              <a:rPr lang="en-US" sz="1700" dirty="0"/>
              <a:t>Usable for colleges, trade schools, apprenticeships</a:t>
            </a:r>
          </a:p>
          <a:p>
            <a:r>
              <a:rPr lang="en-US" sz="1800" dirty="0" err="1"/>
              <a:t>CollegeInvest</a:t>
            </a:r>
            <a:r>
              <a:rPr lang="en-US" sz="1800" dirty="0"/>
              <a:t> 529 Plan </a:t>
            </a:r>
            <a:endParaRPr lang="en-US" sz="1700" dirty="0"/>
          </a:p>
          <a:p>
            <a:pPr lvl="1"/>
            <a:r>
              <a:rPr lang="en-US" sz="1300" dirty="0"/>
              <a:t> </a:t>
            </a:r>
            <a:r>
              <a:rPr lang="en-US" sz="1400" u="sng" dirty="0">
                <a:hlinkClick r:id="rId3"/>
              </a:rPr>
              <a:t>https://www.collegeinvest.org/compare-529-plans/</a:t>
            </a:r>
            <a:endParaRPr lang="en-US" sz="1700" dirty="0"/>
          </a:p>
          <a:p>
            <a:pPr lvl="0"/>
            <a:r>
              <a:rPr lang="en-US" sz="1700" dirty="0"/>
              <a:t>Up to $35k rollover allowed into Roth IRA (recent legislation)</a:t>
            </a:r>
          </a:p>
          <a:p>
            <a:pPr marL="0" indent="0">
              <a:buNone/>
            </a:pPr>
            <a:r>
              <a:rPr lang="en-US" sz="1700" b="1" dirty="0"/>
              <a:t>Custodial Accounts (UTMA/UGMA)</a:t>
            </a:r>
            <a:endParaRPr lang="en-US" sz="1700" dirty="0"/>
          </a:p>
          <a:p>
            <a:pPr lvl="0"/>
            <a:r>
              <a:rPr lang="en-US" sz="1700" dirty="0"/>
              <a:t>UTMA = broader asset types</a:t>
            </a:r>
          </a:p>
          <a:p>
            <a:pPr lvl="0"/>
            <a:r>
              <a:rPr lang="en-US" sz="1700" dirty="0"/>
              <a:t>UGMA = money &amp; securities</a:t>
            </a:r>
          </a:p>
          <a:p>
            <a:pPr lvl="0"/>
            <a:r>
              <a:rPr lang="en-US" sz="1700" dirty="0"/>
              <a:t>Control transfers at age 21</a:t>
            </a:r>
          </a:p>
          <a:p>
            <a:pPr marL="0" indent="0">
              <a:buNone/>
            </a:pPr>
            <a:r>
              <a:rPr lang="en-US" sz="1700" b="1" dirty="0"/>
              <a:t>Coverdell ESA</a:t>
            </a:r>
            <a:endParaRPr lang="en-US" sz="1700" dirty="0"/>
          </a:p>
          <a:p>
            <a:pPr lvl="0"/>
            <a:r>
              <a:rPr lang="en-US" sz="1700" dirty="0"/>
              <a:t>Tax-free for K–12 + college expenses</a:t>
            </a:r>
          </a:p>
          <a:p>
            <a:pPr lvl="0"/>
            <a:r>
              <a:rPr lang="en-US" sz="1700" dirty="0"/>
              <a:t>$2,000 annual contribution limit</a:t>
            </a:r>
          </a:p>
          <a:p>
            <a:pPr marL="0" indent="0">
              <a:buNone/>
            </a:pPr>
            <a:r>
              <a:rPr lang="en-US" sz="1700" b="1" dirty="0"/>
              <a:t>Whole Life Policies</a:t>
            </a:r>
            <a:endParaRPr lang="en-US" sz="1700" dirty="0"/>
          </a:p>
          <a:p>
            <a:pPr lvl="0"/>
            <a:r>
              <a:rPr lang="en-US" sz="1700" dirty="0"/>
              <a:t>High cost, slow growth — not recommended for college savings</a:t>
            </a:r>
          </a:p>
          <a:p>
            <a:endParaRPr lang="en-US" sz="1700" dirty="0"/>
          </a:p>
        </p:txBody>
      </p:sp>
    </p:spTree>
    <p:extLst>
      <p:ext uri="{BB962C8B-B14F-4D97-AF65-F5344CB8AC3E}">
        <p14:creationId xmlns:p14="http://schemas.microsoft.com/office/powerpoint/2010/main" val="1155557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up of a blue wave&#10;&#10;AI-generated content may be incorrect.">
            <a:extLst>
              <a:ext uri="{FF2B5EF4-FFF2-40B4-BE49-F238E27FC236}">
                <a16:creationId xmlns:a16="http://schemas.microsoft.com/office/drawing/2014/main" id="{FABD9C10-CAAB-E4B5-828B-DFAF8C354AD8}"/>
              </a:ext>
            </a:extLst>
          </p:cNvPr>
          <p:cNvPicPr>
            <a:picLocks noChangeAspect="1"/>
          </p:cNvPicPr>
          <p:nvPr/>
        </p:nvPicPr>
        <p:blipFill>
          <a:blip r:embed="rId3">
            <a:duotone>
              <a:schemeClr val="bg2">
                <a:shade val="45000"/>
                <a:satMod val="135000"/>
              </a:schemeClr>
              <a:prstClr val="white"/>
            </a:duotone>
          </a:blip>
          <a:srcRect t="2500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556303-D247-C5BB-11D3-F259CF443ECC}"/>
              </a:ext>
            </a:extLst>
          </p:cNvPr>
          <p:cNvSpPr>
            <a:spLocks noGrp="1"/>
          </p:cNvSpPr>
          <p:nvPr>
            <p:ph type="title"/>
          </p:nvPr>
        </p:nvSpPr>
        <p:spPr>
          <a:xfrm>
            <a:off x="838200" y="365125"/>
            <a:ext cx="10515600" cy="1325563"/>
          </a:xfrm>
        </p:spPr>
        <p:txBody>
          <a:bodyPr>
            <a:normAutofit/>
          </a:bodyPr>
          <a:lstStyle/>
          <a:p>
            <a:br>
              <a:rPr lang="en-US" sz="2800" b="1"/>
            </a:br>
            <a:r>
              <a:rPr lang="en-US" sz="2800" b="1"/>
              <a:t>Principle 3: Protect</a:t>
            </a:r>
            <a:br>
              <a:rPr lang="en-US" sz="2800"/>
            </a:br>
            <a:endParaRPr lang="en-US" sz="2800"/>
          </a:p>
        </p:txBody>
      </p:sp>
      <p:graphicFrame>
        <p:nvGraphicFramePr>
          <p:cNvPr id="5" name="Content Placeholder 2">
            <a:extLst>
              <a:ext uri="{FF2B5EF4-FFF2-40B4-BE49-F238E27FC236}">
                <a16:creationId xmlns:a16="http://schemas.microsoft.com/office/drawing/2014/main" id="{A068233B-C1FD-0BB8-B62D-83AC19373CC4}"/>
              </a:ext>
            </a:extLst>
          </p:cNvPr>
          <p:cNvGraphicFramePr>
            <a:graphicFrameLocks noGrp="1"/>
          </p:cNvGraphicFramePr>
          <p:nvPr>
            <p:ph idx="1"/>
            <p:extLst>
              <p:ext uri="{D42A27DB-BD31-4B8C-83A1-F6EECF244321}">
                <p14:modId xmlns:p14="http://schemas.microsoft.com/office/powerpoint/2010/main" val="148019139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24518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A4DC4FC8-DCD8-B6B8-C704-901EFA1458FC}"/>
              </a:ext>
            </a:extLst>
          </p:cNvPr>
          <p:cNvSpPr>
            <a:spLocks noGrp="1"/>
          </p:cNvSpPr>
          <p:nvPr>
            <p:ph type="title"/>
          </p:nvPr>
        </p:nvSpPr>
        <p:spPr>
          <a:xfrm>
            <a:off x="1178564" y="505265"/>
            <a:ext cx="9833548" cy="899789"/>
          </a:xfrm>
        </p:spPr>
        <p:txBody>
          <a:bodyPr anchor="b">
            <a:normAutofit/>
          </a:bodyPr>
          <a:lstStyle/>
          <a:p>
            <a:pPr algn="ctr"/>
            <a:r>
              <a:rPr lang="en-US" sz="3600" dirty="0">
                <a:solidFill>
                  <a:schemeClr val="tx2"/>
                </a:solidFill>
              </a:rPr>
              <a:t>Principle 4: Spend</a:t>
            </a:r>
          </a:p>
        </p:txBody>
      </p:sp>
      <p:grpSp>
        <p:nvGrpSpPr>
          <p:cNvPr id="25" name="Group 24">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26" name="Freeform: Shape 12">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13">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14">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15">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C442488D-9FE6-7916-1A96-C976EE5CD995}"/>
              </a:ext>
            </a:extLst>
          </p:cNvPr>
          <p:cNvSpPr>
            <a:spLocks noGrp="1"/>
          </p:cNvSpPr>
          <p:nvPr>
            <p:ph idx="1"/>
          </p:nvPr>
        </p:nvSpPr>
        <p:spPr>
          <a:xfrm>
            <a:off x="1178564" y="1605777"/>
            <a:ext cx="9833548" cy="4906536"/>
          </a:xfrm>
        </p:spPr>
        <p:txBody>
          <a:bodyPr>
            <a:normAutofit fontScale="32500" lnSpcReduction="20000"/>
          </a:bodyPr>
          <a:lstStyle/>
          <a:p>
            <a:pPr marL="0" indent="0">
              <a:buNone/>
            </a:pPr>
            <a:r>
              <a:rPr lang="en-US" sz="6200" b="1" dirty="0"/>
              <a:t>A. Budgeting Basics</a:t>
            </a:r>
            <a:endParaRPr lang="en-US" sz="6200" dirty="0"/>
          </a:p>
          <a:p>
            <a:pPr lvl="0"/>
            <a:r>
              <a:rPr lang="en-US" sz="6200" dirty="0"/>
              <a:t>Income, fixed expenses, debt, flexible expenses, savings</a:t>
            </a:r>
          </a:p>
          <a:p>
            <a:pPr lvl="0"/>
            <a:r>
              <a:rPr lang="en-US" sz="6200" dirty="0"/>
              <a:t>86% use a budget but &lt;25% stick to it</a:t>
            </a:r>
          </a:p>
          <a:p>
            <a:pPr lvl="0"/>
            <a:r>
              <a:rPr lang="en-US" sz="6200" dirty="0"/>
              <a:t>Track spending for 3 months</a:t>
            </a:r>
          </a:p>
          <a:p>
            <a:pPr marL="0" indent="0">
              <a:buNone/>
            </a:pPr>
            <a:endParaRPr lang="en-US" sz="6200" dirty="0"/>
          </a:p>
          <a:p>
            <a:pPr marL="0" indent="0">
              <a:buNone/>
            </a:pPr>
            <a:r>
              <a:rPr lang="en-US" sz="6200" b="1" dirty="0"/>
              <a:t>B. Budget Rules</a:t>
            </a:r>
            <a:endParaRPr lang="en-US" sz="6200" dirty="0"/>
          </a:p>
          <a:p>
            <a:pPr lvl="0"/>
            <a:r>
              <a:rPr lang="en-US" sz="6200" dirty="0"/>
              <a:t>50/30/20 Rule</a:t>
            </a:r>
          </a:p>
          <a:p>
            <a:pPr lvl="0"/>
            <a:r>
              <a:rPr lang="en-US" sz="6200" dirty="0"/>
              <a:t>28/36 Debt-to-Income Ratio</a:t>
            </a:r>
          </a:p>
          <a:p>
            <a:pPr lvl="1"/>
            <a:r>
              <a:rPr lang="en-US" sz="6200" dirty="0"/>
              <a:t>Housing ≤ 28%</a:t>
            </a:r>
          </a:p>
          <a:p>
            <a:pPr lvl="1"/>
            <a:r>
              <a:rPr lang="en-US" sz="6200" dirty="0"/>
              <a:t>Total debt ≤ 36%</a:t>
            </a:r>
          </a:p>
          <a:p>
            <a:pPr lvl="1"/>
            <a:r>
              <a:rPr lang="en-US" sz="6200" dirty="0"/>
              <a:t>Food 10–15%</a:t>
            </a:r>
          </a:p>
          <a:p>
            <a:pPr marL="457200" lvl="1" indent="0">
              <a:buNone/>
            </a:pPr>
            <a:endParaRPr lang="en-US" sz="6200" dirty="0">
              <a:hlinkClick r:id="rId3"/>
            </a:endParaRPr>
          </a:p>
          <a:p>
            <a:pPr marL="0" indent="0">
              <a:buNone/>
            </a:pPr>
            <a:r>
              <a:rPr lang="en-US" sz="6200" u="sng" dirty="0">
                <a:solidFill>
                  <a:schemeClr val="tx2"/>
                </a:solidFill>
                <a:hlinkClick r:id="rId3"/>
              </a:rPr>
              <a:t>https://www.entrustfinancial.com/wp-content/uploads/2023/03/MoneyQuiz.pdf</a:t>
            </a:r>
            <a:endParaRPr lang="en-US" sz="6200" dirty="0">
              <a:solidFill>
                <a:schemeClr val="tx2"/>
              </a:solidFill>
            </a:endParaRPr>
          </a:p>
          <a:p>
            <a:pPr marL="457200" lvl="1" indent="0">
              <a:buNone/>
            </a:pPr>
            <a:endParaRPr lang="en-US" sz="1500" dirty="0">
              <a:solidFill>
                <a:schemeClr val="tx2"/>
              </a:solidFill>
            </a:endParaRPr>
          </a:p>
          <a:p>
            <a:pPr marL="0" indent="0">
              <a:buNone/>
            </a:pPr>
            <a:endParaRPr lang="en-US" sz="1500" dirty="0">
              <a:solidFill>
                <a:schemeClr val="tx2"/>
              </a:solidFill>
            </a:endParaRPr>
          </a:p>
        </p:txBody>
      </p:sp>
      <p:grpSp>
        <p:nvGrpSpPr>
          <p:cNvPr id="18" name="Group 17">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19" name="Freeform: Shape 18">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05918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2" name="Rectangle 410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4" name="Rectangle 4103">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6" name="Rectangle 4105">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8" name="Rectangle 4107">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C29C7C-79CA-A938-9269-937E9AF86198}"/>
              </a:ext>
            </a:extLst>
          </p:cNvPr>
          <p:cNvSpPr>
            <a:spLocks noGrp="1"/>
          </p:cNvSpPr>
          <p:nvPr>
            <p:ph type="title"/>
          </p:nvPr>
        </p:nvSpPr>
        <p:spPr>
          <a:xfrm>
            <a:off x="699713" y="248038"/>
            <a:ext cx="7063721" cy="1159200"/>
          </a:xfrm>
        </p:spPr>
        <p:txBody>
          <a:bodyPr vert="horz" lIns="91440" tIns="45720" rIns="91440" bIns="45720" rtlCol="0" anchor="ctr">
            <a:normAutofit fontScale="90000"/>
          </a:bodyPr>
          <a:lstStyle/>
          <a:p>
            <a:pPr lvl="0"/>
            <a:r>
              <a:rPr lang="en-US" sz="3600" kern="1200" dirty="0">
                <a:solidFill>
                  <a:srgbClr val="FFFFFF"/>
                </a:solidFill>
                <a:latin typeface="+mj-lt"/>
                <a:ea typeface="+mj-ea"/>
                <a:cs typeface="+mj-cs"/>
              </a:rPr>
              <a:t>Principle 4:</a:t>
            </a:r>
            <a:r>
              <a:rPr lang="en-US" sz="3600" dirty="0">
                <a:solidFill>
                  <a:srgbClr val="FFFFFF"/>
                </a:solidFill>
              </a:rPr>
              <a:t> </a:t>
            </a:r>
            <a:r>
              <a:rPr lang="en-US" sz="3600" kern="1200" dirty="0">
                <a:solidFill>
                  <a:srgbClr val="FFFFFF"/>
                </a:solidFill>
                <a:latin typeface="+mj-lt"/>
                <a:ea typeface="+mj-ea"/>
                <a:cs typeface="+mj-cs"/>
              </a:rPr>
              <a:t>Spend</a:t>
            </a:r>
            <a:br>
              <a:rPr lang="en-US" sz="2500" kern="1200" dirty="0">
                <a:solidFill>
                  <a:srgbClr val="FFFFFF"/>
                </a:solidFill>
                <a:latin typeface="+mj-lt"/>
                <a:ea typeface="+mj-ea"/>
                <a:cs typeface="+mj-cs"/>
              </a:rPr>
            </a:br>
            <a:r>
              <a:rPr lang="en-US" sz="2500" kern="1200" dirty="0">
                <a:solidFill>
                  <a:srgbClr val="FFFFFF"/>
                </a:solidFill>
                <a:latin typeface="+mj-lt"/>
                <a:ea typeface="+mj-ea"/>
                <a:cs typeface="+mj-cs"/>
              </a:rPr>
              <a:t>Budgeting basics	</a:t>
            </a:r>
            <a:br>
              <a:rPr lang="en-US" sz="2500" kern="1200" dirty="0">
                <a:solidFill>
                  <a:srgbClr val="FFFFFF"/>
                </a:solidFill>
                <a:latin typeface="+mj-lt"/>
                <a:ea typeface="+mj-ea"/>
                <a:cs typeface="+mj-cs"/>
              </a:rPr>
            </a:br>
            <a:endParaRPr lang="en-US" sz="2500" kern="1200" dirty="0">
              <a:solidFill>
                <a:srgbClr val="FFFFFF"/>
              </a:solidFill>
              <a:latin typeface="+mj-lt"/>
              <a:ea typeface="+mj-ea"/>
              <a:cs typeface="+mj-cs"/>
            </a:endParaRPr>
          </a:p>
        </p:txBody>
      </p:sp>
      <p:pic>
        <p:nvPicPr>
          <p:cNvPr id="4097" name="Picture 6" descr="50 30 20 budgeting plan">
            <a:extLst>
              <a:ext uri="{FF2B5EF4-FFF2-40B4-BE49-F238E27FC236}">
                <a16:creationId xmlns:a16="http://schemas.microsoft.com/office/drawing/2014/main" id="{7460ADCC-7B5E-2AB8-F15D-B7F37355B41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tretch>
            <a:fillRect/>
          </a:stretch>
        </p:blipFill>
        <p:spPr bwMode="auto">
          <a:xfrm>
            <a:off x="1835559" y="1966293"/>
            <a:ext cx="8520881" cy="44521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081857D7-5E5B-F876-2C95-5A9B836894C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385553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5"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A1A4EC1-C138-A013-EE1E-13317DED69E2}"/>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Principle 4: Spend</a:t>
            </a:r>
            <a:br>
              <a:rPr lang="en-US" sz="3600">
                <a:solidFill>
                  <a:schemeClr val="tx2"/>
                </a:solidFill>
              </a:rPr>
            </a:br>
            <a:r>
              <a:rPr lang="en-US" sz="3600">
                <a:solidFill>
                  <a:schemeClr val="tx2"/>
                </a:solidFill>
              </a:rPr>
              <a:t>College Planning</a:t>
            </a:r>
          </a:p>
        </p:txBody>
      </p:sp>
      <p:sp>
        <p:nvSpPr>
          <p:cNvPr id="3" name="Content Placeholder 2">
            <a:extLst>
              <a:ext uri="{FF2B5EF4-FFF2-40B4-BE49-F238E27FC236}">
                <a16:creationId xmlns:a16="http://schemas.microsoft.com/office/drawing/2014/main" id="{769061A1-EC35-50BF-01E6-B8B06D43008A}"/>
              </a:ext>
            </a:extLst>
          </p:cNvPr>
          <p:cNvSpPr>
            <a:spLocks noGrp="1"/>
          </p:cNvSpPr>
          <p:nvPr>
            <p:ph idx="1"/>
          </p:nvPr>
        </p:nvSpPr>
        <p:spPr>
          <a:xfrm>
            <a:off x="5553307" y="323023"/>
            <a:ext cx="5840117" cy="6100079"/>
          </a:xfrm>
        </p:spPr>
        <p:txBody>
          <a:bodyPr anchor="ctr">
            <a:normAutofit/>
          </a:bodyPr>
          <a:lstStyle/>
          <a:p>
            <a:pPr marL="0" indent="0">
              <a:buNone/>
            </a:pPr>
            <a:r>
              <a:rPr lang="en-US" sz="1800" b="1" dirty="0">
                <a:solidFill>
                  <a:schemeClr val="tx2"/>
                </a:solidFill>
              </a:rPr>
              <a:t>A. Estimate the true cost of attendance</a:t>
            </a:r>
          </a:p>
          <a:p>
            <a:r>
              <a:rPr lang="en-US" sz="1800" dirty="0">
                <a:solidFill>
                  <a:schemeClr val="tx2"/>
                </a:solidFill>
              </a:rPr>
              <a:t>Housing + Food</a:t>
            </a:r>
          </a:p>
          <a:p>
            <a:r>
              <a:rPr lang="en-US" sz="1800" dirty="0">
                <a:solidFill>
                  <a:schemeClr val="tx2"/>
                </a:solidFill>
              </a:rPr>
              <a:t>Books + Supplies</a:t>
            </a:r>
          </a:p>
          <a:p>
            <a:r>
              <a:rPr lang="en-US" sz="1800" dirty="0">
                <a:solidFill>
                  <a:schemeClr val="tx2"/>
                </a:solidFill>
              </a:rPr>
              <a:t>Transportation</a:t>
            </a:r>
          </a:p>
          <a:p>
            <a:r>
              <a:rPr lang="en-US" sz="1800" dirty="0">
                <a:solidFill>
                  <a:schemeClr val="tx2"/>
                </a:solidFill>
              </a:rPr>
              <a:t>Clothing/Personal spending</a:t>
            </a:r>
            <a:br>
              <a:rPr lang="en-US" sz="1800" dirty="0">
                <a:solidFill>
                  <a:schemeClr val="tx2"/>
                </a:solidFill>
              </a:rPr>
            </a:br>
            <a:endParaRPr lang="en-US" sz="1800" dirty="0">
              <a:solidFill>
                <a:schemeClr val="tx2"/>
              </a:solidFill>
            </a:endParaRPr>
          </a:p>
          <a:p>
            <a:pPr marL="0" indent="0">
              <a:buNone/>
            </a:pPr>
            <a:r>
              <a:rPr lang="en-US" sz="1800" b="1" dirty="0">
                <a:solidFill>
                  <a:schemeClr val="tx2"/>
                </a:solidFill>
              </a:rPr>
              <a:t>B. Decide Your Family Funding Strategy</a:t>
            </a:r>
            <a:endParaRPr lang="en-US" sz="1800" dirty="0">
              <a:solidFill>
                <a:schemeClr val="tx2"/>
              </a:solidFill>
            </a:endParaRPr>
          </a:p>
          <a:p>
            <a:r>
              <a:rPr lang="en-US" sz="1800" dirty="0">
                <a:solidFill>
                  <a:schemeClr val="tx2"/>
                </a:solidFill>
              </a:rPr>
              <a:t>Cash + Savings</a:t>
            </a:r>
          </a:p>
          <a:p>
            <a:r>
              <a:rPr lang="en-US" sz="1800" dirty="0">
                <a:solidFill>
                  <a:schemeClr val="tx2"/>
                </a:solidFill>
              </a:rPr>
              <a:t>Work-study / part-time job</a:t>
            </a:r>
          </a:p>
          <a:p>
            <a:r>
              <a:rPr lang="en-US" sz="1800" dirty="0">
                <a:solidFill>
                  <a:schemeClr val="tx2"/>
                </a:solidFill>
              </a:rPr>
              <a:t>Scholarships / grants</a:t>
            </a:r>
          </a:p>
          <a:p>
            <a:r>
              <a:rPr lang="en-US" sz="1800" dirty="0">
                <a:solidFill>
                  <a:schemeClr val="tx2"/>
                </a:solidFill>
              </a:rPr>
              <a:t>Student loans (only if needed)</a:t>
            </a:r>
          </a:p>
          <a:p>
            <a:pPr marL="0" indent="0">
              <a:buNone/>
            </a:pPr>
            <a:endParaRPr lang="en-US" sz="1800" b="1" dirty="0">
              <a:solidFill>
                <a:schemeClr val="tx2"/>
              </a:solidFill>
            </a:endParaRPr>
          </a:p>
          <a:p>
            <a:pPr marL="0" indent="0">
              <a:buNone/>
            </a:pPr>
            <a:r>
              <a:rPr lang="en-US" sz="1800" b="1" dirty="0">
                <a:solidFill>
                  <a:schemeClr val="tx2"/>
                </a:solidFill>
              </a:rPr>
              <a:t>C. Scholarship Application Strategy</a:t>
            </a:r>
            <a:endParaRPr lang="en-US" sz="1800" dirty="0">
              <a:solidFill>
                <a:schemeClr val="tx2"/>
              </a:solidFill>
            </a:endParaRPr>
          </a:p>
          <a:p>
            <a:r>
              <a:rPr lang="en-US" sz="1800" dirty="0">
                <a:solidFill>
                  <a:schemeClr val="tx2"/>
                </a:solidFill>
              </a:rPr>
              <a:t>Apply to </a:t>
            </a:r>
            <a:r>
              <a:rPr lang="en-US" sz="1800" b="1" dirty="0">
                <a:solidFill>
                  <a:schemeClr val="tx2"/>
                </a:solidFill>
              </a:rPr>
              <a:t>small scholarships</a:t>
            </a:r>
            <a:r>
              <a:rPr lang="en-US" sz="1800" dirty="0">
                <a:solidFill>
                  <a:schemeClr val="tx2"/>
                </a:solidFill>
              </a:rPr>
              <a:t> (easier to win)</a:t>
            </a:r>
          </a:p>
          <a:p>
            <a:r>
              <a:rPr lang="en-US" sz="1800" dirty="0">
                <a:solidFill>
                  <a:schemeClr val="tx2"/>
                </a:solidFill>
              </a:rPr>
              <a:t>Schedule </a:t>
            </a:r>
            <a:r>
              <a:rPr lang="en-US" sz="1800" b="1" dirty="0">
                <a:solidFill>
                  <a:schemeClr val="tx2"/>
                </a:solidFill>
              </a:rPr>
              <a:t>2 hours/week</a:t>
            </a:r>
            <a:r>
              <a:rPr lang="en-US" sz="1800" dirty="0">
                <a:solidFill>
                  <a:schemeClr val="tx2"/>
                </a:solidFill>
              </a:rPr>
              <a:t> as a routine</a:t>
            </a:r>
          </a:p>
          <a:p>
            <a:r>
              <a:rPr lang="en-US" sz="1800" dirty="0">
                <a:solidFill>
                  <a:schemeClr val="tx2"/>
                </a:solidFill>
              </a:rPr>
              <a:t>Let your teen build a reusable essay template</a:t>
            </a:r>
          </a:p>
        </p:txBody>
      </p:sp>
    </p:spTree>
    <p:extLst>
      <p:ext uri="{BB962C8B-B14F-4D97-AF65-F5344CB8AC3E}">
        <p14:creationId xmlns:p14="http://schemas.microsoft.com/office/powerpoint/2010/main" val="1413856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F26593-A0E7-DED4-389C-DF2F1A243801}"/>
              </a:ext>
            </a:extLst>
          </p:cNvPr>
          <p:cNvSpPr>
            <a:spLocks noGrp="1"/>
          </p:cNvSpPr>
          <p:nvPr>
            <p:ph type="title"/>
          </p:nvPr>
        </p:nvSpPr>
        <p:spPr>
          <a:xfrm>
            <a:off x="804672" y="596908"/>
            <a:ext cx="4977976" cy="825123"/>
          </a:xfrm>
        </p:spPr>
        <p:txBody>
          <a:bodyPr>
            <a:normAutofit/>
          </a:bodyPr>
          <a:lstStyle/>
          <a:p>
            <a:r>
              <a:rPr lang="en-US" sz="3600" dirty="0">
                <a:solidFill>
                  <a:schemeClr val="tx2"/>
                </a:solidFill>
              </a:rPr>
              <a:t>Principle 5: Borrow</a:t>
            </a:r>
          </a:p>
        </p:txBody>
      </p:sp>
      <p:sp>
        <p:nvSpPr>
          <p:cNvPr id="3" name="Content Placeholder 2">
            <a:extLst>
              <a:ext uri="{FF2B5EF4-FFF2-40B4-BE49-F238E27FC236}">
                <a16:creationId xmlns:a16="http://schemas.microsoft.com/office/drawing/2014/main" id="{5368F41B-E991-5999-E576-7DDB1DC4F495}"/>
              </a:ext>
            </a:extLst>
          </p:cNvPr>
          <p:cNvSpPr>
            <a:spLocks noGrp="1"/>
          </p:cNvSpPr>
          <p:nvPr>
            <p:ph idx="1"/>
          </p:nvPr>
        </p:nvSpPr>
        <p:spPr>
          <a:xfrm>
            <a:off x="804672" y="1806498"/>
            <a:ext cx="4977578" cy="4254474"/>
          </a:xfrm>
        </p:spPr>
        <p:txBody>
          <a:bodyPr anchor="ctr">
            <a:normAutofit fontScale="77500" lnSpcReduction="20000"/>
          </a:bodyPr>
          <a:lstStyle/>
          <a:p>
            <a:pPr marL="0" indent="0">
              <a:buNone/>
            </a:pPr>
            <a:r>
              <a:rPr lang="en-US" b="1" dirty="0"/>
              <a:t>A. Good Debt vs Bad Debt</a:t>
            </a:r>
            <a:endParaRPr lang="en-US" sz="2400" dirty="0"/>
          </a:p>
          <a:p>
            <a:pPr lvl="0"/>
            <a:r>
              <a:rPr lang="en-US" dirty="0"/>
              <a:t>Good: mortgage, business loans, education (increases future income)</a:t>
            </a:r>
          </a:p>
          <a:p>
            <a:pPr lvl="0"/>
            <a:r>
              <a:rPr lang="en-US" dirty="0"/>
              <a:t>Bad: high-interest credit cards, payday loans, auto loans</a:t>
            </a:r>
          </a:p>
          <a:p>
            <a:pPr marL="0" indent="0">
              <a:buNone/>
            </a:pPr>
            <a:endParaRPr lang="en-US" dirty="0"/>
          </a:p>
          <a:p>
            <a:pPr marL="0" indent="0">
              <a:buNone/>
            </a:pPr>
            <a:r>
              <a:rPr lang="en-US" b="1" dirty="0"/>
              <a:t>B. Credit Health</a:t>
            </a:r>
            <a:endParaRPr lang="en-US" sz="2400" dirty="0"/>
          </a:p>
          <a:p>
            <a:pPr lvl="0"/>
            <a:r>
              <a:rPr lang="en-US" dirty="0"/>
              <a:t>Review credit reports monthly</a:t>
            </a:r>
          </a:p>
          <a:p>
            <a:pPr lvl="0"/>
            <a:r>
              <a:rPr lang="en-US" dirty="0"/>
              <a:t>FICO factors:</a:t>
            </a:r>
          </a:p>
          <a:p>
            <a:pPr lvl="1"/>
            <a:r>
              <a:rPr lang="en-US" dirty="0"/>
              <a:t>Payment history</a:t>
            </a:r>
          </a:p>
          <a:p>
            <a:pPr lvl="1"/>
            <a:r>
              <a:rPr lang="en-US" dirty="0"/>
              <a:t>Utilization (&lt;30%)</a:t>
            </a:r>
          </a:p>
          <a:p>
            <a:pPr lvl="1"/>
            <a:r>
              <a:rPr lang="en-US" dirty="0"/>
              <a:t>Length of history</a:t>
            </a:r>
          </a:p>
          <a:p>
            <a:pPr lvl="1"/>
            <a:r>
              <a:rPr lang="en-US" dirty="0"/>
              <a:t>Hard inquiries</a:t>
            </a:r>
          </a:p>
          <a:p>
            <a:endParaRPr lang="en-US" sz="11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Bank">
            <a:extLst>
              <a:ext uri="{FF2B5EF4-FFF2-40B4-BE49-F238E27FC236}">
                <a16:creationId xmlns:a16="http://schemas.microsoft.com/office/drawing/2014/main" id="{BBBE685D-B6EA-14AE-E960-B8E8313C37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3666898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F9FA4B7-40EC-C3C4-A267-E192DA73A0EB}"/>
              </a:ext>
            </a:extLst>
          </p:cNvPr>
          <p:cNvSpPr>
            <a:spLocks noChangeArrowheads="1"/>
          </p:cNvSpPr>
          <p:nvPr/>
        </p:nvSpPr>
        <p:spPr bwMode="auto">
          <a:xfrm>
            <a:off x="3650738" y="177973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121" name="Picture 7" descr="How FICO Scores are calculated">
            <a:extLst>
              <a:ext uri="{FF2B5EF4-FFF2-40B4-BE49-F238E27FC236}">
                <a16:creationId xmlns:a16="http://schemas.microsoft.com/office/drawing/2014/main" id="{4D0D8C27-AFF5-1176-799E-29F82A1F8A6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077244" y="507143"/>
            <a:ext cx="5375380" cy="51121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B04802-D85B-2FC9-A6C3-D112EB6FE449}"/>
              </a:ext>
            </a:extLst>
          </p:cNvPr>
          <p:cNvSpPr txBox="1"/>
          <p:nvPr/>
        </p:nvSpPr>
        <p:spPr>
          <a:xfrm>
            <a:off x="3077244" y="5934670"/>
            <a:ext cx="5626027" cy="923330"/>
          </a:xfrm>
          <a:prstGeom prst="rect">
            <a:avLst/>
          </a:prstGeom>
          <a:noFill/>
        </p:spPr>
        <p:txBody>
          <a:bodyPr wrap="none" rtlCol="0">
            <a:spAutoFit/>
          </a:bodyPr>
          <a:lstStyle/>
          <a:p>
            <a:pPr lvl="0"/>
            <a:r>
              <a:rPr lang="en-US" dirty="0"/>
              <a:t>Understanding Annual Percentage Rate (APR) </a:t>
            </a:r>
          </a:p>
          <a:p>
            <a:pPr lvl="1"/>
            <a:r>
              <a:rPr lang="en-US" u="sng" dirty="0">
                <a:hlinkClick r:id="rId4"/>
              </a:rPr>
              <a:t>https://www.bankrate.com/loans/loan-calculator/</a:t>
            </a:r>
            <a:endParaRPr lang="en-US" dirty="0"/>
          </a:p>
          <a:p>
            <a:endParaRPr lang="en-US" dirty="0"/>
          </a:p>
        </p:txBody>
      </p:sp>
    </p:spTree>
    <p:extLst>
      <p:ext uri="{BB962C8B-B14F-4D97-AF65-F5344CB8AC3E}">
        <p14:creationId xmlns:p14="http://schemas.microsoft.com/office/powerpoint/2010/main" val="3154673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colorful swirl&#10;&#10;AI-generated content may be incorrect.">
            <a:extLst>
              <a:ext uri="{FF2B5EF4-FFF2-40B4-BE49-F238E27FC236}">
                <a16:creationId xmlns:a16="http://schemas.microsoft.com/office/drawing/2014/main" id="{833DA342-BB4F-E7EC-04E5-7018BA42F294}"/>
              </a:ext>
            </a:extLst>
          </p:cNvPr>
          <p:cNvPicPr>
            <a:picLocks noChangeAspect="1"/>
          </p:cNvPicPr>
          <p:nvPr/>
        </p:nvPicPr>
        <p:blipFill>
          <a:blip r:embed="rId3">
            <a:duotone>
              <a:schemeClr val="bg2">
                <a:shade val="45000"/>
                <a:satMod val="135000"/>
              </a:schemeClr>
              <a:prstClr val="white"/>
            </a:duotone>
          </a:blip>
          <a:srcRect/>
          <a:stretch>
            <a:fillRect/>
          </a:stretch>
        </p:blipFill>
        <p:spPr>
          <a:xfrm>
            <a:off x="20" y="-4297"/>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2031DA-BB69-2A49-8170-4AFB4552DCD8}"/>
              </a:ext>
            </a:extLst>
          </p:cNvPr>
          <p:cNvSpPr>
            <a:spLocks noGrp="1"/>
          </p:cNvSpPr>
          <p:nvPr>
            <p:ph type="title"/>
          </p:nvPr>
        </p:nvSpPr>
        <p:spPr>
          <a:xfrm>
            <a:off x="838200" y="365125"/>
            <a:ext cx="10515600" cy="1325563"/>
          </a:xfrm>
        </p:spPr>
        <p:txBody>
          <a:bodyPr>
            <a:normAutofit fontScale="90000"/>
          </a:bodyPr>
          <a:lstStyle/>
          <a:p>
            <a:br>
              <a:rPr lang="en-US" sz="2800" b="1" dirty="0"/>
            </a:br>
            <a:r>
              <a:rPr lang="en-US" sz="4000" b="1" dirty="0"/>
              <a:t>Principle 5: Borrow</a:t>
            </a:r>
            <a:br>
              <a:rPr lang="en-US" sz="4000" b="1" dirty="0"/>
            </a:br>
            <a:r>
              <a:rPr lang="en-US" sz="2800" b="1" dirty="0"/>
              <a:t>Student Loans (High-Level Overview)</a:t>
            </a:r>
            <a:br>
              <a:rPr lang="en-US" sz="2800" dirty="0"/>
            </a:br>
            <a:endParaRPr lang="en-US" sz="2800" dirty="0"/>
          </a:p>
        </p:txBody>
      </p:sp>
      <p:graphicFrame>
        <p:nvGraphicFramePr>
          <p:cNvPr id="5" name="Content Placeholder 2">
            <a:extLst>
              <a:ext uri="{FF2B5EF4-FFF2-40B4-BE49-F238E27FC236}">
                <a16:creationId xmlns:a16="http://schemas.microsoft.com/office/drawing/2014/main" id="{A9785C11-EDC1-4715-031B-113039A9490A}"/>
              </a:ext>
            </a:extLst>
          </p:cNvPr>
          <p:cNvGraphicFramePr>
            <a:graphicFrameLocks noGrp="1"/>
          </p:cNvGraphicFramePr>
          <p:nvPr>
            <p:ph idx="1"/>
            <p:extLst>
              <p:ext uri="{D42A27DB-BD31-4B8C-83A1-F6EECF244321}">
                <p14:modId xmlns:p14="http://schemas.microsoft.com/office/powerpoint/2010/main" val="86801950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0112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5E302A-3707-D53D-89A8-CE417ECCE36E}"/>
              </a:ext>
            </a:extLst>
          </p:cNvPr>
          <p:cNvSpPr>
            <a:spLocks noGrp="1"/>
          </p:cNvSpPr>
          <p:nvPr>
            <p:ph type="title"/>
          </p:nvPr>
        </p:nvSpPr>
        <p:spPr>
          <a:xfrm>
            <a:off x="841248" y="548640"/>
            <a:ext cx="3600860" cy="5431536"/>
          </a:xfrm>
        </p:spPr>
        <p:txBody>
          <a:bodyPr>
            <a:normAutofit/>
          </a:bodyPr>
          <a:lstStyle/>
          <a:p>
            <a:r>
              <a:rPr lang="en-US" sz="5000" b="1"/>
              <a:t>FAFSA — What Participants Need to Know </a:t>
            </a:r>
            <a:endParaRPr lang="en-US" sz="50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86A464-C0BD-6A35-D065-2250AB3B2BF7}"/>
              </a:ext>
            </a:extLst>
          </p:cNvPr>
          <p:cNvSpPr>
            <a:spLocks noGrp="1"/>
          </p:cNvSpPr>
          <p:nvPr>
            <p:ph idx="1"/>
          </p:nvPr>
        </p:nvSpPr>
        <p:spPr>
          <a:xfrm>
            <a:off x="5126418" y="552091"/>
            <a:ext cx="6224335" cy="5431536"/>
          </a:xfrm>
        </p:spPr>
        <p:txBody>
          <a:bodyPr anchor="ctr">
            <a:normAutofit/>
          </a:bodyPr>
          <a:lstStyle/>
          <a:p>
            <a:pPr marL="0" indent="0">
              <a:buNone/>
            </a:pPr>
            <a:r>
              <a:rPr lang="en-US" sz="2200" b="1"/>
              <a:t>A. Why FAFSA Matters</a:t>
            </a:r>
            <a:endParaRPr lang="en-US" sz="2200"/>
          </a:p>
          <a:p>
            <a:pPr lvl="0"/>
            <a:r>
              <a:rPr lang="en-US" sz="2200"/>
              <a:t>Access to federal grants, loans, work-study</a:t>
            </a:r>
          </a:p>
          <a:p>
            <a:pPr lvl="0"/>
            <a:r>
              <a:rPr lang="en-US" sz="2200"/>
              <a:t>Colleges use it for scholarships</a:t>
            </a:r>
          </a:p>
          <a:p>
            <a:pPr lvl="0"/>
            <a:r>
              <a:rPr lang="en-US" sz="2200"/>
              <a:t>Eligibility for safer federal loans</a:t>
            </a:r>
          </a:p>
          <a:p>
            <a:pPr lvl="0"/>
            <a:r>
              <a:rPr lang="en-US" sz="2200"/>
              <a:t>Requested for certain programs (study abroad, honors, campus jobs)</a:t>
            </a:r>
          </a:p>
          <a:p>
            <a:pPr lvl="0"/>
            <a:r>
              <a:rPr lang="en-US" sz="2200"/>
              <a:t>Protects future aid opportunities</a:t>
            </a:r>
          </a:p>
          <a:p>
            <a:pPr marL="0" indent="0">
              <a:buNone/>
            </a:pPr>
            <a:endParaRPr lang="en-US" sz="2200"/>
          </a:p>
          <a:p>
            <a:pPr marL="0" indent="0">
              <a:buNone/>
            </a:pPr>
            <a:r>
              <a:rPr lang="en-US" sz="2200" b="1"/>
              <a:t>B. Key Takeaway</a:t>
            </a:r>
            <a:endParaRPr lang="en-US" sz="2200"/>
          </a:p>
          <a:p>
            <a:r>
              <a:rPr lang="en-US" sz="2200"/>
              <a:t>Filing FAFSA commits you to nothing —</a:t>
            </a:r>
          </a:p>
          <a:p>
            <a:r>
              <a:rPr lang="en-US" sz="2200" b="1"/>
              <a:t>but NOT filing can cost thousands in free money.</a:t>
            </a:r>
            <a:endParaRPr lang="en-US" sz="2200"/>
          </a:p>
          <a:p>
            <a:pPr marL="0" indent="0">
              <a:buNone/>
            </a:pPr>
            <a:endParaRPr lang="en-US" sz="2200"/>
          </a:p>
        </p:txBody>
      </p:sp>
    </p:spTree>
    <p:extLst>
      <p:ext uri="{BB962C8B-B14F-4D97-AF65-F5344CB8AC3E}">
        <p14:creationId xmlns:p14="http://schemas.microsoft.com/office/powerpoint/2010/main" val="3779001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A7920A-AAAF-F743-1B6C-1BD2A921C763}"/>
              </a:ext>
            </a:extLst>
          </p:cNvPr>
          <p:cNvSpPr>
            <a:spLocks noGrp="1"/>
          </p:cNvSpPr>
          <p:nvPr>
            <p:ph type="title"/>
          </p:nvPr>
        </p:nvSpPr>
        <p:spPr>
          <a:xfrm>
            <a:off x="686834" y="1153572"/>
            <a:ext cx="3200400" cy="4461163"/>
          </a:xfrm>
        </p:spPr>
        <p:txBody>
          <a:bodyPr>
            <a:normAutofit/>
          </a:bodyPr>
          <a:lstStyle/>
          <a:p>
            <a:br>
              <a:rPr lang="en-US" b="1">
                <a:solidFill>
                  <a:srgbClr val="FFFFFF"/>
                </a:solidFill>
              </a:rPr>
            </a:br>
            <a:r>
              <a:rPr lang="en-US" b="1">
                <a:solidFill>
                  <a:srgbClr val="FFFFFF"/>
                </a:solidFill>
              </a:rPr>
              <a:t>FAFSA: </a:t>
            </a:r>
            <a:br>
              <a:rPr lang="en-US">
                <a:solidFill>
                  <a:srgbClr val="FFFFFF"/>
                </a:solidFill>
              </a:rPr>
            </a:b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79BB75C-5A19-1BC8-DCA3-B355720F3AEE}"/>
              </a:ext>
            </a:extLst>
          </p:cNvPr>
          <p:cNvSpPr>
            <a:spLocks noGrp="1"/>
          </p:cNvSpPr>
          <p:nvPr>
            <p:ph idx="1"/>
          </p:nvPr>
        </p:nvSpPr>
        <p:spPr>
          <a:xfrm>
            <a:off x="4447308" y="591344"/>
            <a:ext cx="6906491" cy="5585619"/>
          </a:xfrm>
        </p:spPr>
        <p:txBody>
          <a:bodyPr anchor="ctr">
            <a:normAutofit/>
          </a:bodyPr>
          <a:lstStyle/>
          <a:p>
            <a:pPr marL="0" indent="0">
              <a:buNone/>
            </a:pPr>
            <a:r>
              <a:rPr lang="en-US" sz="2200"/>
              <a:t>✅</a:t>
            </a:r>
            <a:r>
              <a:rPr lang="en-US" sz="2200" b="1"/>
              <a:t> 1. FAFSA is the gateway to all federal financial aid</a:t>
            </a:r>
            <a:endParaRPr lang="en-US" sz="2200"/>
          </a:p>
          <a:p>
            <a:pPr marL="0" indent="0">
              <a:buNone/>
            </a:pPr>
            <a:r>
              <a:rPr lang="en-US" sz="2200"/>
              <a:t>✅</a:t>
            </a:r>
            <a:r>
              <a:rPr lang="en-US" sz="2200" b="1"/>
              <a:t> 2. Colleges use FAFSA to give out their OWN money</a:t>
            </a:r>
            <a:endParaRPr lang="en-US" sz="2200"/>
          </a:p>
          <a:p>
            <a:pPr marL="0" indent="0">
              <a:buNone/>
            </a:pPr>
            <a:r>
              <a:rPr lang="en-US" sz="2200"/>
              <a:t>✅</a:t>
            </a:r>
            <a:r>
              <a:rPr lang="en-US" sz="2200" b="1"/>
              <a:t> 3. FAFSA determines eligibility for low-interest federal loans</a:t>
            </a:r>
            <a:endParaRPr lang="en-US" sz="2200"/>
          </a:p>
          <a:p>
            <a:pPr marL="0" indent="0">
              <a:buNone/>
            </a:pPr>
            <a:r>
              <a:rPr lang="en-US" sz="2200"/>
              <a:t>✅</a:t>
            </a:r>
            <a:r>
              <a:rPr lang="en-US" sz="2200" b="1"/>
              <a:t> 4. Some schools require FAFSA just to register for certain programs</a:t>
            </a:r>
            <a:endParaRPr lang="en-US" sz="2200"/>
          </a:p>
          <a:p>
            <a:pPr marL="0" indent="0">
              <a:buNone/>
            </a:pPr>
            <a:r>
              <a:rPr lang="en-US" sz="2200"/>
              <a:t>✅</a:t>
            </a:r>
            <a:r>
              <a:rPr lang="en-US" sz="2200" b="1"/>
              <a:t> 5. It keeps your student eligible for future aid</a:t>
            </a:r>
            <a:endParaRPr lang="en-US" sz="2200"/>
          </a:p>
          <a:p>
            <a:pPr marL="0" indent="0">
              <a:buNone/>
            </a:pPr>
            <a:r>
              <a:rPr lang="en-US" sz="2200"/>
              <a:t>✅</a:t>
            </a:r>
            <a:r>
              <a:rPr lang="en-US" sz="2200" b="1"/>
              <a:t> Bottom Line: Filing FAFSA doesn’t commit you to anything — but NOT filing can cost you access to thousands in grants and safer loans.</a:t>
            </a:r>
            <a:endParaRPr lang="en-US" sz="2200"/>
          </a:p>
          <a:p>
            <a:pPr marL="0" indent="0">
              <a:buNone/>
            </a:pPr>
            <a:endParaRPr lang="en-US" sz="2200"/>
          </a:p>
          <a:p>
            <a:pPr marL="0" indent="0">
              <a:buNone/>
            </a:pPr>
            <a:r>
              <a:rPr lang="en-US" sz="2200"/>
              <a:t>Filling it out is always the smartest financial move.</a:t>
            </a:r>
          </a:p>
          <a:p>
            <a:endParaRPr lang="en-US" sz="2200"/>
          </a:p>
        </p:txBody>
      </p:sp>
    </p:spTree>
    <p:extLst>
      <p:ext uri="{BB962C8B-B14F-4D97-AF65-F5344CB8AC3E}">
        <p14:creationId xmlns:p14="http://schemas.microsoft.com/office/powerpoint/2010/main" val="1680011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9FE45F9-B5A6-9FFF-0B6E-B9A565041627}"/>
              </a:ext>
            </a:extLst>
          </p:cNvPr>
          <p:cNvPicPr>
            <a:picLocks noChangeAspect="1"/>
          </p:cNvPicPr>
          <p:nvPr/>
        </p:nvPicPr>
        <p:blipFill>
          <a:blip r:embed="rId2">
            <a:duotone>
              <a:schemeClr val="bg2">
                <a:shade val="45000"/>
                <a:satMod val="135000"/>
              </a:schemeClr>
              <a:prstClr val="white"/>
            </a:duotone>
          </a:blip>
          <a:srcRect t="2500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6D57C2-C61C-65B7-0B26-6669EA6C6651}"/>
              </a:ext>
            </a:extLst>
          </p:cNvPr>
          <p:cNvSpPr>
            <a:spLocks noGrp="1"/>
          </p:cNvSpPr>
          <p:nvPr>
            <p:ph type="title"/>
          </p:nvPr>
        </p:nvSpPr>
        <p:spPr>
          <a:xfrm>
            <a:off x="838200" y="365125"/>
            <a:ext cx="10515600" cy="1325563"/>
          </a:xfrm>
        </p:spPr>
        <p:txBody>
          <a:bodyPr>
            <a:normAutofit/>
          </a:bodyPr>
          <a:lstStyle/>
          <a:p>
            <a:r>
              <a:rPr lang="en-US" b="1" dirty="0"/>
              <a:t>Action Plan: What to Do Next</a:t>
            </a:r>
            <a:r>
              <a:rPr lang="en-US" dirty="0">
                <a:effectLst/>
              </a:rPr>
              <a:t> </a:t>
            </a:r>
            <a:endParaRPr lang="en-US" dirty="0"/>
          </a:p>
        </p:txBody>
      </p:sp>
      <p:graphicFrame>
        <p:nvGraphicFramePr>
          <p:cNvPr id="5" name="Content Placeholder 2">
            <a:extLst>
              <a:ext uri="{FF2B5EF4-FFF2-40B4-BE49-F238E27FC236}">
                <a16:creationId xmlns:a16="http://schemas.microsoft.com/office/drawing/2014/main" id="{A92D813D-4486-E1A3-5443-170CD69ED908}"/>
              </a:ext>
            </a:extLst>
          </p:cNvPr>
          <p:cNvGraphicFramePr>
            <a:graphicFrameLocks noGrp="1"/>
          </p:cNvGraphicFramePr>
          <p:nvPr>
            <p:ph idx="1"/>
            <p:extLst>
              <p:ext uri="{D42A27DB-BD31-4B8C-83A1-F6EECF244321}">
                <p14:modId xmlns:p14="http://schemas.microsoft.com/office/powerpoint/2010/main" val="212358280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3355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Question mark against red wall">
            <a:extLst>
              <a:ext uri="{FF2B5EF4-FFF2-40B4-BE49-F238E27FC236}">
                <a16:creationId xmlns:a16="http://schemas.microsoft.com/office/drawing/2014/main" id="{17923429-CA41-9C0F-82E1-5067E16621DB}"/>
              </a:ext>
            </a:extLst>
          </p:cNvPr>
          <p:cNvPicPr>
            <a:picLocks noChangeAspect="1"/>
          </p:cNvPicPr>
          <p:nvPr/>
        </p:nvPicPr>
        <p:blipFill>
          <a:blip r:embed="rId2">
            <a:alphaModFix amt="50000"/>
          </a:blip>
          <a:srcRect b="7025"/>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78AF103B-4C41-1879-2513-B503A997FD85}"/>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b="1">
                <a:solidFill>
                  <a:srgbClr val="FFFFFF"/>
                </a:solidFill>
              </a:rPr>
              <a:t>Q&amp;A </a:t>
            </a:r>
            <a:endParaRPr lang="en-US" sz="6000">
              <a:solidFill>
                <a:srgbClr val="FFFFFF"/>
              </a:solidFill>
            </a:endParaRPr>
          </a:p>
        </p:txBody>
      </p:sp>
    </p:spTree>
    <p:extLst>
      <p:ext uri="{BB962C8B-B14F-4D97-AF65-F5344CB8AC3E}">
        <p14:creationId xmlns:p14="http://schemas.microsoft.com/office/powerpoint/2010/main" val="221479511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1EA7C-D9F9-93FC-1F7E-1D8A0361B3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65DDC-03CD-B8A8-7FC1-47A12F62BEC9}"/>
              </a:ext>
            </a:extLst>
          </p:cNvPr>
          <p:cNvSpPr>
            <a:spLocks noGrp="1"/>
          </p:cNvSpPr>
          <p:nvPr>
            <p:ph type="title"/>
          </p:nvPr>
        </p:nvSpPr>
        <p:spPr>
          <a:xfrm>
            <a:off x="106088" y="238536"/>
            <a:ext cx="5302514" cy="3785616"/>
          </a:xfrm>
        </p:spPr>
        <p:txBody>
          <a:bodyPr vert="horz" lIns="91440" tIns="45720" rIns="91440" bIns="45720" rtlCol="0" anchor="b">
            <a:noAutofit/>
          </a:bodyPr>
          <a:lstStyle/>
          <a:p>
            <a:pPr lvl="0" eaLnBrk="0" fontAlgn="ctr" hangingPunct="0">
              <a:lnSpc>
                <a:spcPct val="100000"/>
              </a:lnSpc>
              <a:spcAft>
                <a:spcPct val="0"/>
              </a:spcAft>
            </a:pPr>
            <a:br>
              <a:rPr lang="en-US" altLang="en-US" sz="2800" b="1" dirty="0">
                <a:latin typeface="-apple-system"/>
              </a:rPr>
            </a:br>
            <a:br>
              <a:rPr lang="en-US" altLang="en-US" sz="2800" b="1" dirty="0">
                <a:latin typeface="-apple-system"/>
              </a:rPr>
            </a:br>
            <a:br>
              <a:rPr lang="en-US" altLang="en-US" sz="2800" b="1" dirty="0">
                <a:latin typeface="-apple-system"/>
              </a:rPr>
            </a:br>
            <a:br>
              <a:rPr lang="en-US" altLang="en-US" sz="2800" b="1" dirty="0">
                <a:latin typeface="-apple-system"/>
              </a:rPr>
            </a:br>
            <a:br>
              <a:rPr lang="en-US" altLang="en-US" sz="2800" b="1" dirty="0">
                <a:latin typeface="-apple-system"/>
              </a:rPr>
            </a:br>
            <a:br>
              <a:rPr lang="en-US" altLang="en-US" sz="2800" b="1" dirty="0">
                <a:latin typeface="-apple-system"/>
              </a:rPr>
            </a:br>
            <a:br>
              <a:rPr lang="en-US" altLang="en-US" sz="2800" b="1" dirty="0">
                <a:latin typeface="-apple-system"/>
              </a:rPr>
            </a:br>
            <a:br>
              <a:rPr lang="en-US" altLang="en-US" sz="2800" b="1" dirty="0">
                <a:latin typeface="-apple-system"/>
              </a:rPr>
            </a:br>
            <a:br>
              <a:rPr lang="en-US" altLang="en-US" sz="2800" b="1" dirty="0">
                <a:latin typeface="-apple-system"/>
              </a:rPr>
            </a:br>
            <a:br>
              <a:rPr lang="en-US" altLang="en-US" sz="2800" b="1" dirty="0">
                <a:latin typeface="-apple-system"/>
              </a:rPr>
            </a:br>
            <a:br>
              <a:rPr lang="en-US" altLang="en-US" sz="2800" b="1" dirty="0">
                <a:latin typeface="-apple-system"/>
              </a:rPr>
            </a:br>
            <a:r>
              <a:rPr lang="en-US" altLang="en-US" sz="2800" b="1" dirty="0">
                <a:latin typeface="-apple-system"/>
              </a:rPr>
              <a:t>Contact Info</a:t>
            </a:r>
            <a:br>
              <a:rPr lang="en-US" altLang="en-US" sz="2800" b="1" dirty="0">
                <a:latin typeface="-apple-system"/>
              </a:rPr>
            </a:br>
            <a:br>
              <a:rPr lang="en-US" altLang="en-US" sz="2000" b="1" dirty="0">
                <a:latin typeface="var(--artdeco-reset-typography-font-family-sans)"/>
              </a:rPr>
            </a:br>
            <a:r>
              <a:rPr lang="en-US" altLang="en-US" sz="2000" b="1" dirty="0" err="1">
                <a:latin typeface="var(--artdeco-reset-typography-font-family-sans)"/>
              </a:rPr>
              <a:t>Linkedin</a:t>
            </a:r>
            <a:r>
              <a:rPr lang="en-US" altLang="en-US" sz="2000" b="1" dirty="0">
                <a:latin typeface="var(--artdeco-reset-typography-font-family-sans)"/>
              </a:rPr>
              <a:t> Profile</a:t>
            </a:r>
            <a:br>
              <a:rPr lang="en-US" altLang="en-US" sz="2000" b="1" dirty="0">
                <a:latin typeface="var(--artdeco-reset-typography-font-family-sans)"/>
              </a:rPr>
            </a:br>
            <a:r>
              <a:rPr lang="en-US" altLang="en-US" sz="2000" dirty="0">
                <a:latin typeface="var(--artdeco-reset-typography-font-family-sans)"/>
                <a:hlinkClick r:id="rId3"/>
              </a:rPr>
              <a:t>linkedin.com/in/iris-rivera-gullatte-5562b260</a:t>
            </a:r>
            <a:br>
              <a:rPr lang="en-US" altLang="en-US" sz="2000" b="1" dirty="0">
                <a:latin typeface="var(--artdeco-reset-typography-font-family-sans)"/>
              </a:rPr>
            </a:br>
            <a:br>
              <a:rPr lang="en-US" altLang="en-US" sz="2000" b="1" dirty="0">
                <a:latin typeface="var(--artdeco-reset-typography-font-family-sans)"/>
              </a:rPr>
            </a:br>
            <a:r>
              <a:rPr lang="en-US" altLang="en-US" sz="2000" b="1" dirty="0">
                <a:latin typeface="var(--artdeco-reset-typography-font-family-sans)"/>
              </a:rPr>
              <a:t>Email</a:t>
            </a:r>
            <a:br>
              <a:rPr lang="en-US" altLang="en-US" sz="2000" b="1" dirty="0">
                <a:latin typeface="var(--artdeco-reset-typography-font-family-sans)"/>
              </a:rPr>
            </a:br>
            <a:r>
              <a:rPr lang="en-US" altLang="en-US" sz="2000" dirty="0">
                <a:latin typeface="var(--artdeco-reset-typography-font-family-sans)"/>
                <a:hlinkClick r:id="rId4"/>
              </a:rPr>
              <a:t>riveragullatte@gmail.com</a:t>
            </a:r>
            <a:br>
              <a:rPr lang="en-US" altLang="en-US" sz="2000" dirty="0">
                <a:latin typeface="var(--artdeco-reset-typography-font-family-sans)"/>
              </a:rPr>
            </a:br>
            <a:br>
              <a:rPr lang="en-US" altLang="en-US" sz="2000" dirty="0">
                <a:latin typeface="var(--artdeco-reset-typography-font-family-sans)"/>
              </a:rPr>
            </a:br>
            <a:br>
              <a:rPr lang="en-US" altLang="en-US" sz="2000" dirty="0">
                <a:latin typeface="var(--artdeco-reset-typography-font-family-sans)"/>
              </a:rPr>
            </a:br>
            <a:br>
              <a:rPr lang="en-US" altLang="en-US" sz="2000" dirty="0">
                <a:latin typeface="var(--artdeco-reset-typography-font-family-sans)"/>
              </a:rPr>
            </a:br>
            <a:endParaRPr lang="en-US" altLang="en-US" sz="2800" dirty="0">
              <a:latin typeface="Arial" panose="020B0604020202020204" pitchFamily="34" charset="0"/>
            </a:endParaRPr>
          </a:p>
        </p:txBody>
      </p:sp>
      <p:sp>
        <p:nvSpPr>
          <p:cNvPr id="8" name="TextBox 7">
            <a:extLst>
              <a:ext uri="{FF2B5EF4-FFF2-40B4-BE49-F238E27FC236}">
                <a16:creationId xmlns:a16="http://schemas.microsoft.com/office/drawing/2014/main" id="{148C2C4B-234E-3692-579A-6B207EB310B5}"/>
              </a:ext>
            </a:extLst>
          </p:cNvPr>
          <p:cNvSpPr txBox="1"/>
          <p:nvPr/>
        </p:nvSpPr>
        <p:spPr>
          <a:xfrm>
            <a:off x="547426" y="4645152"/>
            <a:ext cx="4419838" cy="1572768"/>
          </a:xfrm>
          <a:prstGeom prst="rect">
            <a:avLst/>
          </a:prstGeom>
        </p:spPr>
        <p:txBody>
          <a:bodyPr vert="horz" lIns="91440" tIns="45720" rIns="91440" bIns="45720" rtlCol="0">
            <a:normAutofit/>
          </a:bodyPr>
          <a:lstStyle/>
          <a:p>
            <a:pPr algn="ctr">
              <a:lnSpc>
                <a:spcPct val="90000"/>
              </a:lnSpc>
              <a:spcBef>
                <a:spcPts val="1000"/>
              </a:spcBef>
              <a:spcAft>
                <a:spcPts val="600"/>
              </a:spcAft>
            </a:pPr>
            <a:r>
              <a:rPr lang="en-US" sz="2200" dirty="0"/>
              <a:t>B.S. Finance | Retired USAF SNCO |   Co-Founder of IRG Foundation | Financial Literacy Advocate  </a:t>
            </a:r>
          </a:p>
          <a:p>
            <a:pPr algn="ctr">
              <a:lnSpc>
                <a:spcPct val="90000"/>
              </a:lnSpc>
              <a:spcBef>
                <a:spcPts val="1000"/>
              </a:spcBef>
              <a:spcAft>
                <a:spcPts val="600"/>
              </a:spcAft>
            </a:pPr>
            <a:endParaRPr lang="en-US" sz="2200" dirty="0"/>
          </a:p>
          <a:p>
            <a:pPr algn="ctr">
              <a:lnSpc>
                <a:spcPct val="90000"/>
              </a:lnSpc>
              <a:spcBef>
                <a:spcPts val="1000"/>
              </a:spcBef>
              <a:spcAft>
                <a:spcPts val="600"/>
              </a:spcAft>
            </a:pPr>
            <a:endParaRPr lang="en-US" sz="2200" dirty="0"/>
          </a:p>
          <a:p>
            <a:pPr algn="ctr">
              <a:lnSpc>
                <a:spcPct val="90000"/>
              </a:lnSpc>
              <a:spcBef>
                <a:spcPts val="1000"/>
              </a:spcBef>
              <a:spcAft>
                <a:spcPts val="600"/>
              </a:spcAft>
            </a:pPr>
            <a:endParaRPr lang="en-US" sz="2200" dirty="0"/>
          </a:p>
          <a:p>
            <a:pPr algn="ctr">
              <a:lnSpc>
                <a:spcPct val="90000"/>
              </a:lnSpc>
              <a:spcBef>
                <a:spcPts val="1000"/>
              </a:spcBef>
              <a:spcAft>
                <a:spcPts val="600"/>
              </a:spcAft>
            </a:pPr>
            <a:endParaRPr lang="en-US" sz="2200" dirty="0"/>
          </a:p>
        </p:txBody>
      </p:sp>
      <p:pic>
        <p:nvPicPr>
          <p:cNvPr id="7" name="Content Placeholder 6" descr="A person smiling at camera&#10;&#10;AI-generated content may be incorrect.">
            <a:extLst>
              <a:ext uri="{FF2B5EF4-FFF2-40B4-BE49-F238E27FC236}">
                <a16:creationId xmlns:a16="http://schemas.microsoft.com/office/drawing/2014/main" id="{CC5C25B6-4AA2-1A0C-6064-BB0E2328B216}"/>
              </a:ext>
            </a:extLst>
          </p:cNvPr>
          <p:cNvPicPr>
            <a:picLocks noGrp="1" noChangeAspect="1"/>
          </p:cNvPicPr>
          <p:nvPr>
            <p:ph idx="1"/>
          </p:nvPr>
        </p:nvPicPr>
        <p:blipFill>
          <a:blip r:embed="rId5"/>
          <a:srcRect l="9254" r="10503"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1822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2056</TotalTime>
  <Words>3651</Words>
  <Application>Microsoft Macintosh PowerPoint</Application>
  <PresentationFormat>Widescreen</PresentationFormat>
  <Paragraphs>404</Paragraphs>
  <Slides>25</Slides>
  <Notes>18</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-apple-system</vt:lpstr>
      <vt:lpstr>Aptos</vt:lpstr>
      <vt:lpstr>Aptos Display</vt:lpstr>
      <vt:lpstr>Arial</vt:lpstr>
      <vt:lpstr>Calibri</vt:lpstr>
      <vt:lpstr>Times New Roman</vt:lpstr>
      <vt:lpstr>var(--artdeco-reset-typography-font-family-sans)</vt:lpstr>
      <vt:lpstr>Office Theme</vt:lpstr>
      <vt:lpstr>College Prep &amp; Funding Strategies for Parents</vt:lpstr>
      <vt:lpstr>Introduction</vt:lpstr>
      <vt:lpstr>Learning Objectives</vt:lpstr>
      <vt:lpstr>The Five Principles of Money Management </vt:lpstr>
      <vt:lpstr>Principle 1: Earn </vt:lpstr>
      <vt:lpstr> Why a College Education Matters: How occupation impacts Income and Earnings  “Between 2004 and 2024, earnings of those with a high school degree but no college rose 3.2%, while earnings of those with a bachelor’s degree or more went up 6.3%.”  – US Census  </vt:lpstr>
      <vt:lpstr>PowerPoint Presentation</vt:lpstr>
      <vt:lpstr>Laying the Groundwork: Preparing for College </vt:lpstr>
      <vt:lpstr>PowerPoint Presentation</vt:lpstr>
      <vt:lpstr>Principle 2: Save &amp; Invest </vt:lpstr>
      <vt:lpstr>PowerPoint Presentation</vt:lpstr>
      <vt:lpstr>Principle 2: Save and Invest College Savings</vt:lpstr>
      <vt:lpstr>Principle 2: Save &amp; Invest  College Savings Tools</vt:lpstr>
      <vt:lpstr> Principle 3: Protect </vt:lpstr>
      <vt:lpstr>Principle 4: Spend</vt:lpstr>
      <vt:lpstr>Principle 4: Spend Budgeting basics  </vt:lpstr>
      <vt:lpstr>Principle 4: Spend College Planning</vt:lpstr>
      <vt:lpstr>Principle 5: Borrow</vt:lpstr>
      <vt:lpstr>PowerPoint Presentation</vt:lpstr>
      <vt:lpstr> Principle 5: Borrow Student Loans (High-Level Overview) </vt:lpstr>
      <vt:lpstr>FAFSA — What Participants Need to Know </vt:lpstr>
      <vt:lpstr> FAFSA:  </vt:lpstr>
      <vt:lpstr>Action Plan: What to Do Next </vt:lpstr>
      <vt:lpstr>Q&amp;A </vt:lpstr>
      <vt:lpstr>           Contact Info  Linkedin Profile linkedin.com/in/iris-rivera-gullatte-5562b260  Email riveragullatte@gmail.com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Iris Gullatte</dc:creator>
  <cp:lastModifiedBy>Rodney Gullate</cp:lastModifiedBy>
  <cp:revision>14</cp:revision>
  <dcterms:created xsi:type="dcterms:W3CDTF">2025-11-25T03:53:46Z</dcterms:created>
  <dcterms:modified xsi:type="dcterms:W3CDTF">2025-12-11T02:20:02Z</dcterms:modified>
</cp:coreProperties>
</file>