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82" autoAdjust="0"/>
  </p:normalViewPr>
  <p:slideViewPr>
    <p:cSldViewPr snapToGrid="0">
      <p:cViewPr varScale="1">
        <p:scale>
          <a:sx n="69" d="100"/>
          <a:sy n="69" d="100"/>
        </p:scale>
        <p:origin x="12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02B2D-EFED-47B6-B346-11E98675425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246E7-2A21-46B4-B1C5-FABBDF8D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9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63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8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77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6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44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7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5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1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1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2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3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611A-1E86-4765-84C7-60A0A9E0CF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923992-9247-46B2-86C4-686FD2AC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6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qKu5AMMAE8?feature=oembed" TargetMode="Externa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0F73BE-76BD-47BA-BAFC-F131DAE5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8" y="1722105"/>
            <a:ext cx="4082892" cy="341378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CA7A5C3-DDF6-4AA8-ADFB-ACC95E625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8847" y="2373863"/>
            <a:ext cx="4412202" cy="2064967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SMART Formation and Progress – an update</a:t>
            </a:r>
          </a:p>
          <a:p>
            <a:pPr algn="l"/>
            <a:endParaRPr lang="en-US" dirty="0"/>
          </a:p>
          <a:p>
            <a:pPr algn="l"/>
            <a:r>
              <a:rPr lang="en-US" sz="1600" dirty="0"/>
              <a:t>2019 CASTA Fall Conference</a:t>
            </a:r>
          </a:p>
          <a:p>
            <a:pPr algn="l"/>
            <a:r>
              <a:rPr lang="en-US" sz="1600" dirty="0"/>
              <a:t>September 24</a:t>
            </a:r>
            <a:r>
              <a:rPr lang="en-US" sz="1600" baseline="30000" dirty="0"/>
              <a:t>th</a:t>
            </a:r>
            <a:r>
              <a:rPr lang="en-US" sz="1600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771535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154DD-62DC-494E-9ECD-F498C15A6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F069420-96EA-4BA0-B2A8-F555CA183074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B32CF6-0947-470B-81C5-682ECC0F6665}"/>
              </a:ext>
            </a:extLst>
          </p:cNvPr>
          <p:cNvSpPr/>
          <p:nvPr/>
        </p:nvSpPr>
        <p:spPr>
          <a:xfrm>
            <a:off x="1390022" y="3110202"/>
            <a:ext cx="77539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Decades of prior efforts … were unsuccessful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Community volunteer task force (SMACTAC)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Years of data collection identified challenges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Little political will to advance a solution that involved the entire region … perception that it’s (mostly) working internally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C42C9-DD4E-4C45-8420-DC8D10380B94}"/>
              </a:ext>
            </a:extLst>
          </p:cNvPr>
          <p:cNvSpPr/>
          <p:nvPr/>
        </p:nvSpPr>
        <p:spPr>
          <a:xfrm>
            <a:off x="1150058" y="2507231"/>
            <a:ext cx="7753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we did it:</a:t>
            </a:r>
          </a:p>
        </p:txBody>
      </p:sp>
    </p:spTree>
    <p:extLst>
      <p:ext uri="{BB962C8B-B14F-4D97-AF65-F5344CB8AC3E}">
        <p14:creationId xmlns:p14="http://schemas.microsoft.com/office/powerpoint/2010/main" val="380060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B7C41-9FCC-4BC9-8C9E-93E1ECAA8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BDBA8-A330-47F0-9569-192751A5A6DB}"/>
              </a:ext>
            </a:extLst>
          </p:cNvPr>
          <p:cNvSpPr txBox="1">
            <a:spLocks/>
          </p:cNvSpPr>
          <p:nvPr/>
        </p:nvSpPr>
        <p:spPr>
          <a:xfrm>
            <a:off x="1381958" y="2293398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How we did it (continued)</a:t>
            </a:r>
            <a:r>
              <a:rPr lang="en-US" dirty="0"/>
              <a:t>: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ED10F2-93D4-49AF-823F-6F2695911D62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161BCA-ADC0-4BA9-A0E4-9FA78BDC3B61}"/>
              </a:ext>
            </a:extLst>
          </p:cNvPr>
          <p:cNvSpPr/>
          <p:nvPr/>
        </p:nvSpPr>
        <p:spPr>
          <a:xfrm>
            <a:off x="1634704" y="322097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Facilitated year-long process</a:t>
            </a:r>
          </a:p>
          <a:p>
            <a:pPr marL="285750" indent="-285750">
              <a:buFontTx/>
              <a:buChar char="-"/>
            </a:pPr>
            <a:r>
              <a:rPr lang="en-US" u="sng" dirty="0"/>
              <a:t>All</a:t>
            </a:r>
            <a:r>
              <a:rPr lang="en-US" dirty="0"/>
              <a:t> elected officials from all 3 jurisdictions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Administrators from all 3 jurisdictions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Professional facilitation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Thumbs up, thumbs down, or sideways thumb (informed consent – “I can live with it”)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Agreement on principles first, then the details followed</a:t>
            </a:r>
          </a:p>
        </p:txBody>
      </p:sp>
    </p:spTree>
    <p:extLst>
      <p:ext uri="{BB962C8B-B14F-4D97-AF65-F5344CB8AC3E}">
        <p14:creationId xmlns:p14="http://schemas.microsoft.com/office/powerpoint/2010/main" val="359812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B7C41-9FCC-4BC9-8C9E-93E1ECAA8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89EC3D-DB3A-4700-BB0D-2875A4416417}"/>
              </a:ext>
            </a:extLst>
          </p:cNvPr>
          <p:cNvSpPr txBox="1">
            <a:spLocks/>
          </p:cNvSpPr>
          <p:nvPr/>
        </p:nvSpPr>
        <p:spPr>
          <a:xfrm>
            <a:off x="1781452" y="2231255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How we did it (continued):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556AF2-A29A-4E4F-BC60-53413A597B05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A370326-D0FC-40C5-8498-69BCF9CA6507}"/>
              </a:ext>
            </a:extLst>
          </p:cNvPr>
          <p:cNvSpPr txBox="1">
            <a:spLocks/>
          </p:cNvSpPr>
          <p:nvPr/>
        </p:nvSpPr>
        <p:spPr>
          <a:xfrm>
            <a:off x="1552852" y="306945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Arrive at major points of agreement:</a:t>
            </a:r>
          </a:p>
          <a:p>
            <a:pPr lvl="1"/>
            <a:r>
              <a:rPr lang="en-US" dirty="0"/>
              <a:t>Inter-governmental approach … leave the internal transit systems alone for now</a:t>
            </a:r>
          </a:p>
          <a:p>
            <a:pPr lvl="1"/>
            <a:r>
              <a:rPr lang="en-US" dirty="0"/>
              <a:t>Start small and expand later (RFTA model)</a:t>
            </a:r>
          </a:p>
          <a:p>
            <a:pPr lvl="1"/>
            <a:r>
              <a:rPr lang="en-US" dirty="0"/>
              <a:t>Spread tax burden across users – mix of sales tax and property tax</a:t>
            </a:r>
          </a:p>
          <a:p>
            <a:pPr lvl="1"/>
            <a:r>
              <a:rPr lang="en-US" dirty="0"/>
              <a:t>Keep taxation in line with anticipated needs</a:t>
            </a:r>
          </a:p>
          <a:p>
            <a:pPr lvl="1"/>
            <a:r>
              <a:rPr lang="en-US" dirty="0"/>
              <a:t>Our gondola is NOT part of the initial RTA</a:t>
            </a:r>
          </a:p>
        </p:txBody>
      </p:sp>
    </p:spTree>
    <p:extLst>
      <p:ext uri="{BB962C8B-B14F-4D97-AF65-F5344CB8AC3E}">
        <p14:creationId xmlns:p14="http://schemas.microsoft.com/office/powerpoint/2010/main" val="239636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B7C41-9FCC-4BC9-8C9E-93E1ECAA8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F9069A-3B71-4501-B36E-A04CAE941A95}"/>
              </a:ext>
            </a:extLst>
          </p:cNvPr>
          <p:cNvSpPr txBox="1">
            <a:spLocks/>
          </p:cNvSpPr>
          <p:nvPr/>
        </p:nvSpPr>
        <p:spPr>
          <a:xfrm>
            <a:off x="1710431" y="2328909"/>
            <a:ext cx="7772400" cy="4846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How we did it (continued):</a:t>
            </a:r>
          </a:p>
          <a:p>
            <a:pPr marL="0" indent="0">
              <a:buFont typeface="Wingdings 3" charset="2"/>
              <a:buNone/>
            </a:pPr>
            <a:endParaRPr lang="en-US" sz="2000" dirty="0"/>
          </a:p>
          <a:p>
            <a:pPr marL="0" indent="0">
              <a:buFont typeface="Wingdings 3" charset="2"/>
              <a:buNone/>
            </a:pPr>
            <a:endParaRPr lang="en-US" sz="2000" dirty="0"/>
          </a:p>
          <a:p>
            <a:pPr marL="0" indent="0">
              <a:buFont typeface="Wingdings 3" charset="2"/>
              <a:buNone/>
            </a:pPr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95E915-48D5-4A1F-B1D3-125EC907A73F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01701-1666-439F-A71E-C401F2813BF3}"/>
              </a:ext>
            </a:extLst>
          </p:cNvPr>
          <p:cNvSpPr txBox="1"/>
          <p:nvPr/>
        </p:nvSpPr>
        <p:spPr>
          <a:xfrm>
            <a:off x="1919235" y="3105834"/>
            <a:ext cx="7026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Jurisdictions put the question on the ballot (two-part question – </a:t>
            </a:r>
          </a:p>
          <a:p>
            <a:r>
              <a:rPr lang="en-US" dirty="0"/>
              <a:t>creation and taxation)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26A44-8960-447D-A083-7335BA5CD2B6}"/>
              </a:ext>
            </a:extLst>
          </p:cNvPr>
          <p:cNvSpPr txBox="1"/>
          <p:nvPr/>
        </p:nvSpPr>
        <p:spPr>
          <a:xfrm>
            <a:off x="1919235" y="4227571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Campaign!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7849D-8635-4333-A1C9-FC736C958A76}"/>
              </a:ext>
            </a:extLst>
          </p:cNvPr>
          <p:cNvSpPr txBox="1"/>
          <p:nvPr/>
        </p:nvSpPr>
        <p:spPr>
          <a:xfrm>
            <a:off x="1919235" y="3836696"/>
            <a:ext cx="142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Poll voters</a:t>
            </a:r>
          </a:p>
        </p:txBody>
      </p:sp>
    </p:spTree>
    <p:extLst>
      <p:ext uri="{BB962C8B-B14F-4D97-AF65-F5344CB8AC3E}">
        <p14:creationId xmlns:p14="http://schemas.microsoft.com/office/powerpoint/2010/main" val="130799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B7C41-9FCC-4BC9-8C9E-93E1ECAA8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C49F45-C37D-45EC-AF3E-EABD323133C1}"/>
              </a:ext>
            </a:extLst>
          </p:cNvPr>
          <p:cNvSpPr txBox="1">
            <a:spLocks/>
          </p:cNvSpPr>
          <p:nvPr/>
        </p:nvSpPr>
        <p:spPr>
          <a:xfrm>
            <a:off x="1692968" y="3009899"/>
            <a:ext cx="7772400" cy="1411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Success! Vote passed with overwhelming support in November of 2016, creating and funding SMART.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8273F4-00E7-4E0A-B1D7-B0BE790DB942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</p:spTree>
    <p:extLst>
      <p:ext uri="{BB962C8B-B14F-4D97-AF65-F5344CB8AC3E}">
        <p14:creationId xmlns:p14="http://schemas.microsoft.com/office/powerpoint/2010/main" val="417546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B7C41-9FCC-4BC9-8C9E-93E1ECAA8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14A363-760D-43AF-B23A-0C212EE78202}"/>
              </a:ext>
            </a:extLst>
          </p:cNvPr>
          <p:cNvSpPr txBox="1">
            <a:spLocks/>
          </p:cNvSpPr>
          <p:nvPr/>
        </p:nvSpPr>
        <p:spPr>
          <a:xfrm>
            <a:off x="792982" y="2143125"/>
            <a:ext cx="8596668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Main goal at this point is to show voter they made a wise investment </a:t>
            </a:r>
            <a:r>
              <a:rPr lang="en-US" dirty="0"/>
              <a:t>: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ECBAFF-463C-41BE-BA3B-7C81DEAD3667}"/>
              </a:ext>
            </a:extLst>
          </p:cNvPr>
          <p:cNvSpPr txBox="1">
            <a:spLocks/>
          </p:cNvSpPr>
          <p:nvPr/>
        </p:nvSpPr>
        <p:spPr>
          <a:xfrm>
            <a:off x="1797818" y="2741259"/>
            <a:ext cx="7772400" cy="36394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000" dirty="0"/>
              <a:t>Assumed responsibility of Norwood/Down Valley operations in November of 2018 through a contractual arrangement with a local operator</a:t>
            </a:r>
          </a:p>
          <a:p>
            <a:pPr>
              <a:buFontTx/>
              <a:buChar char="-"/>
            </a:pPr>
            <a:r>
              <a:rPr lang="en-US" sz="2000" dirty="0"/>
              <a:t>Expanded service to Rico in February of 2018 (Rico is now voting to officially join SMART!)</a:t>
            </a:r>
          </a:p>
          <a:p>
            <a:pPr>
              <a:buFontTx/>
              <a:buChar char="-"/>
            </a:pPr>
            <a:r>
              <a:rPr lang="en-US" sz="2000" dirty="0"/>
              <a:t>Managing (and hopefully expanding) vanpools out of Ridgway and Montrose</a:t>
            </a:r>
          </a:p>
          <a:p>
            <a:pPr>
              <a:buFontTx/>
              <a:buChar char="-"/>
            </a:pPr>
            <a:r>
              <a:rPr lang="en-US" sz="2000" dirty="0"/>
              <a:t>Started building a fleet and a new brand to match</a:t>
            </a:r>
          </a:p>
          <a:p>
            <a:pPr>
              <a:buFontTx/>
              <a:buChar char="-"/>
            </a:pPr>
            <a:r>
              <a:rPr lang="en-US" sz="2000" dirty="0"/>
              <a:t>Started managing the new CDOT funded park and ride out at Lawson Hill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165E13-0762-49DA-A954-E17390F080F0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</p:spTree>
    <p:extLst>
      <p:ext uri="{BB962C8B-B14F-4D97-AF65-F5344CB8AC3E}">
        <p14:creationId xmlns:p14="http://schemas.microsoft.com/office/powerpoint/2010/main" val="30357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B7C41-9FCC-4BC9-8C9E-93E1ECAA8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3FD16B-63EE-4B7E-AB5B-96F879F00609}"/>
              </a:ext>
            </a:extLst>
          </p:cNvPr>
          <p:cNvSpPr txBox="1">
            <a:spLocks/>
          </p:cNvSpPr>
          <p:nvPr/>
        </p:nvSpPr>
        <p:spPr>
          <a:xfrm>
            <a:off x="454980" y="1942822"/>
            <a:ext cx="7772400" cy="4791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Brand – “SMART Commute, Brilliant Views”</a:t>
            </a: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5E4517-53DA-49B9-8A02-5683626085AB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pic>
        <p:nvPicPr>
          <p:cNvPr id="12" name="Picture 11" descr="A green and yellow bus parked on the side of a road&#10;&#10;Description automatically generated">
            <a:extLst>
              <a:ext uri="{FF2B5EF4-FFF2-40B4-BE49-F238E27FC236}">
                <a16:creationId xmlns:a16="http://schemas.microsoft.com/office/drawing/2014/main" id="{15DFB8B5-193E-48DE-BF9C-1EF0FF59C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1" y="2564552"/>
            <a:ext cx="5043472" cy="3782604"/>
          </a:xfrm>
          <a:prstGeom prst="rect">
            <a:avLst/>
          </a:prstGeom>
        </p:spPr>
      </p:pic>
      <p:pic>
        <p:nvPicPr>
          <p:cNvPr id="13" name="Picture 12" descr="A bus that is parked on the side of a road&#10;&#10;Description automatically generated">
            <a:extLst>
              <a:ext uri="{FF2B5EF4-FFF2-40B4-BE49-F238E27FC236}">
                <a16:creationId xmlns:a16="http://schemas.microsoft.com/office/drawing/2014/main" id="{F71E3831-0480-4E6F-9A22-871173FC2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25" y="1208060"/>
            <a:ext cx="4180380" cy="3135285"/>
          </a:xfrm>
          <a:prstGeom prst="rect">
            <a:avLst/>
          </a:prstGeom>
        </p:spPr>
      </p:pic>
      <p:pic>
        <p:nvPicPr>
          <p:cNvPr id="16" name="Picture 15" descr="A bus parked in a parking lot&#10;&#10;Description automatically generated">
            <a:extLst>
              <a:ext uri="{FF2B5EF4-FFF2-40B4-BE49-F238E27FC236}">
                <a16:creationId xmlns:a16="http://schemas.microsoft.com/office/drawing/2014/main" id="{9EBF8639-2DA0-456C-99B8-9796D4850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52798"/>
            <a:ext cx="4669119" cy="26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5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B7C41-9FCC-4BC9-8C9E-93E1ECAA8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1C8C03-E3F9-4CAA-9B5B-01AD5806680E}"/>
              </a:ext>
            </a:extLst>
          </p:cNvPr>
          <p:cNvSpPr txBox="1">
            <a:spLocks/>
          </p:cNvSpPr>
          <p:nvPr/>
        </p:nvSpPr>
        <p:spPr>
          <a:xfrm>
            <a:off x="850467" y="1923201"/>
            <a:ext cx="3399986" cy="19956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SMART Brand – new schedules, maps, brochures:</a:t>
            </a: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6259D1-FA76-4AC8-9391-D1A7B7119DED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2E21596C-A21A-4C31-BCD0-48F3C206A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38" y="1248909"/>
            <a:ext cx="4731119" cy="5322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9145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B7C41-9FCC-4BC9-8C9E-93E1ECAA8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3C558A-572E-4CE2-B708-40E4A733C10F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23109E-8DB6-4C8F-9ED2-E6D1B9140186}"/>
              </a:ext>
            </a:extLst>
          </p:cNvPr>
          <p:cNvSpPr txBox="1"/>
          <p:nvPr/>
        </p:nvSpPr>
        <p:spPr>
          <a:xfrm>
            <a:off x="2753248" y="1657978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Ribbon cutting for the new Lawson Hill Intercept Lot:</a:t>
            </a:r>
          </a:p>
        </p:txBody>
      </p:sp>
      <p:pic>
        <p:nvPicPr>
          <p:cNvPr id="4" name="Online Media 3" title="Telluride Lawson Hill Park N Ride">
            <a:hlinkClick r:id="" action="ppaction://media"/>
            <a:extLst>
              <a:ext uri="{FF2B5EF4-FFF2-40B4-BE49-F238E27FC236}">
                <a16:creationId xmlns:a16="http://schemas.microsoft.com/office/drawing/2014/main" id="{B9331842-CDC9-4838-9F2C-1DA6A39438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64712" y="2186773"/>
            <a:ext cx="7119589" cy="40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B7C41-9FCC-4BC9-8C9E-93E1ECAA8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D45937-69E0-4C0F-9BDF-727B51811B03}"/>
              </a:ext>
            </a:extLst>
          </p:cNvPr>
          <p:cNvSpPr txBox="1">
            <a:spLocks/>
          </p:cNvSpPr>
          <p:nvPr/>
        </p:nvSpPr>
        <p:spPr>
          <a:xfrm>
            <a:off x="1406371" y="2389792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Next steps for SMART</a:t>
            </a:r>
            <a:r>
              <a:rPr lang="en-US" dirty="0"/>
              <a:t>: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482C760-9748-4458-BC99-F8EA88EB05DA}"/>
              </a:ext>
            </a:extLst>
          </p:cNvPr>
          <p:cNvSpPr txBox="1">
            <a:spLocks/>
          </p:cNvSpPr>
          <p:nvPr/>
        </p:nvSpPr>
        <p:spPr>
          <a:xfrm>
            <a:off x="1711171" y="2854171"/>
            <a:ext cx="7772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- Development and adoption of a Strategic Operating Plan to serve as a blue print for expansion of services over the next 3-5 years (fall of 2019)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2BBF33-F281-4B8A-90DC-40523D0B449B}"/>
              </a:ext>
            </a:extLst>
          </p:cNvPr>
          <p:cNvSpPr txBox="1">
            <a:spLocks/>
          </p:cNvSpPr>
          <p:nvPr/>
        </p:nvSpPr>
        <p:spPr>
          <a:xfrm>
            <a:off x="1711171" y="3550858"/>
            <a:ext cx="7772400" cy="68209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- Building on the results of the SOP, undertake an Electric Bus Feasibility Study (Spring/Summer of 2020)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FB51DE-C644-400C-ABD8-AB89453CE13D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902C8C6-2F8C-466A-BB5F-C4ADAFBBB12A}"/>
              </a:ext>
            </a:extLst>
          </p:cNvPr>
          <p:cNvSpPr txBox="1">
            <a:spLocks/>
          </p:cNvSpPr>
          <p:nvPr/>
        </p:nvSpPr>
        <p:spPr>
          <a:xfrm>
            <a:off x="1711171" y="4290926"/>
            <a:ext cx="7772400" cy="68209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- Start hunting for a facility or land suitable for an admin. and maintenance facility … if we can afford it. A big if!!</a:t>
            </a:r>
          </a:p>
        </p:txBody>
      </p:sp>
    </p:spTree>
    <p:extLst>
      <p:ext uri="{BB962C8B-B14F-4D97-AF65-F5344CB8AC3E}">
        <p14:creationId xmlns:p14="http://schemas.microsoft.com/office/powerpoint/2010/main" val="355220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AB144D-A67A-4344-B225-9413C5512FF2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698CF-1972-4231-8C43-779306190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C6BA75-2537-4E87-A99D-C6EF2D8A8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93" y="2690865"/>
            <a:ext cx="8597900" cy="20797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Goals of this presentation: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Talk about the process stakeholders went through to form SMART</a:t>
            </a:r>
          </a:p>
          <a:p>
            <a:pPr>
              <a:buFontTx/>
              <a:buChar char="-"/>
            </a:pPr>
            <a:r>
              <a:rPr lang="en-US" dirty="0"/>
              <a:t>Provide an update as we approach our 3</a:t>
            </a:r>
            <a:r>
              <a:rPr lang="en-US" baseline="30000" dirty="0"/>
              <a:t>rd</a:t>
            </a:r>
            <a:r>
              <a:rPr lang="en-US" dirty="0"/>
              <a:t> year of existence</a:t>
            </a:r>
          </a:p>
        </p:txBody>
      </p:sp>
    </p:spTree>
    <p:extLst>
      <p:ext uri="{BB962C8B-B14F-4D97-AF65-F5344CB8AC3E}">
        <p14:creationId xmlns:p14="http://schemas.microsoft.com/office/powerpoint/2010/main" val="426060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521562-9AC0-4BD3-A58B-010C541E7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9726FF-1832-486C-BC71-1E9B4737C95F}"/>
              </a:ext>
            </a:extLst>
          </p:cNvPr>
          <p:cNvSpPr txBox="1">
            <a:spLocks/>
          </p:cNvSpPr>
          <p:nvPr/>
        </p:nvSpPr>
        <p:spPr>
          <a:xfrm>
            <a:off x="3198288" y="3142343"/>
            <a:ext cx="4838195" cy="265276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dirty="0"/>
              <a:t>Questions or comments?</a:t>
            </a:r>
          </a:p>
          <a:p>
            <a:pPr marL="0" indent="0">
              <a:buFont typeface="Wingdings 3" charset="2"/>
              <a:buNone/>
            </a:pPr>
            <a:endParaRPr lang="en-US" sz="3600" dirty="0"/>
          </a:p>
          <a:p>
            <a:pPr marL="0" indent="0">
              <a:buFont typeface="Wingdings 3" charset="2"/>
              <a:buNone/>
            </a:pPr>
            <a:endParaRPr lang="en-US" sz="3600" dirty="0"/>
          </a:p>
          <a:p>
            <a:pPr marL="0" indent="0">
              <a:buFont typeface="Wingdings 3" charset="2"/>
              <a:buNone/>
            </a:pPr>
            <a:r>
              <a:rPr lang="en-US" sz="2600" dirty="0"/>
              <a:t>David Averill</a:t>
            </a:r>
          </a:p>
          <a:p>
            <a:pPr marL="0" indent="0">
              <a:buFont typeface="Wingdings 3" charset="2"/>
              <a:buNone/>
            </a:pPr>
            <a:r>
              <a:rPr lang="en-US" sz="2600" dirty="0"/>
              <a:t>SMART Executive Director</a:t>
            </a:r>
          </a:p>
          <a:p>
            <a:pPr marL="0" indent="0">
              <a:buFont typeface="Wingdings 3" charset="2"/>
              <a:buNone/>
            </a:pPr>
            <a:r>
              <a:rPr lang="en-US" sz="2600" dirty="0"/>
              <a:t>david.averill@smarttelluride.com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2FA0E8-4403-40FD-9C6B-041AE60D3F54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</p:spTree>
    <p:extLst>
      <p:ext uri="{BB962C8B-B14F-4D97-AF65-F5344CB8AC3E}">
        <p14:creationId xmlns:p14="http://schemas.microsoft.com/office/powerpoint/2010/main" val="235869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792328-9E2A-4CFC-9F80-0F4D7DFDB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9FD502C-3454-4B1F-9FC8-E3233B4DF5B6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B82453-5770-4276-881D-CCDC69525CE7}"/>
              </a:ext>
            </a:extLst>
          </p:cNvPr>
          <p:cNvSpPr txBox="1">
            <a:spLocks/>
          </p:cNvSpPr>
          <p:nvPr/>
        </p:nvSpPr>
        <p:spPr>
          <a:xfrm>
            <a:off x="807867" y="2341957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RTA formation - process:</a:t>
            </a:r>
          </a:p>
          <a:p>
            <a:pPr marL="0" indent="0">
              <a:buFont typeface="Wingdings 3" charset="2"/>
              <a:buNone/>
            </a:pPr>
            <a:endParaRPr lang="en-US" sz="2000" dirty="0"/>
          </a:p>
          <a:p>
            <a:pPr marL="0" indent="0">
              <a:buFont typeface="Wingdings 3" charset="2"/>
              <a:buNone/>
            </a:pPr>
            <a:endParaRPr lang="en-US" sz="2000" dirty="0"/>
          </a:p>
          <a:p>
            <a:pPr marL="0" indent="0">
              <a:buFont typeface="Wingdings 3" charset="2"/>
              <a:buNone/>
            </a:pPr>
            <a:endParaRPr lang="en-US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12B9D1-E17D-4B4B-A113-3152B536BC68}"/>
              </a:ext>
            </a:extLst>
          </p:cNvPr>
          <p:cNvSpPr txBox="1">
            <a:spLocks/>
          </p:cNvSpPr>
          <p:nvPr/>
        </p:nvSpPr>
        <p:spPr>
          <a:xfrm>
            <a:off x="928116" y="3521624"/>
            <a:ext cx="77724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1800" dirty="0"/>
              <a:t>1. Agreement on common principles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1837AF-6054-4C9A-9FAD-599ECBC931DE}"/>
              </a:ext>
            </a:extLst>
          </p:cNvPr>
          <p:cNvSpPr txBox="1">
            <a:spLocks/>
          </p:cNvSpPr>
          <p:nvPr/>
        </p:nvSpPr>
        <p:spPr>
          <a:xfrm>
            <a:off x="928116" y="4146512"/>
            <a:ext cx="77724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1800" dirty="0"/>
              <a:t>2. Agreement on why an RTA would be pursued and the role the RTA would play in regional and local transit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0CD1B3-3D93-4123-ADA7-B16585C1AAEE}"/>
              </a:ext>
            </a:extLst>
          </p:cNvPr>
          <p:cNvSpPr txBox="1">
            <a:spLocks/>
          </p:cNvSpPr>
          <p:nvPr/>
        </p:nvSpPr>
        <p:spPr>
          <a:xfrm>
            <a:off x="928116" y="4955823"/>
            <a:ext cx="77724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1800" dirty="0"/>
              <a:t>3. Agreement on boundaries and taxing levels</a:t>
            </a:r>
          </a:p>
        </p:txBody>
      </p:sp>
    </p:spTree>
    <p:extLst>
      <p:ext uri="{BB962C8B-B14F-4D97-AF65-F5344CB8AC3E}">
        <p14:creationId xmlns:p14="http://schemas.microsoft.com/office/powerpoint/2010/main" val="22345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2D41AA-FDF1-4485-9344-5D1A3AA4E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960AA0-A463-44D7-BA49-0CACCE2A64C5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30C76B-B45C-494B-BCC1-E9C9CEC83AC4}"/>
              </a:ext>
            </a:extLst>
          </p:cNvPr>
          <p:cNvSpPr txBox="1">
            <a:spLocks/>
          </p:cNvSpPr>
          <p:nvPr/>
        </p:nvSpPr>
        <p:spPr>
          <a:xfrm>
            <a:off x="867078" y="2123504"/>
            <a:ext cx="7772400" cy="76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Agreement on common principles – why is public transit important and why do we need it: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401E4F-5014-48D6-9E47-3AE614E186B8}"/>
              </a:ext>
            </a:extLst>
          </p:cNvPr>
          <p:cNvSpPr/>
          <p:nvPr/>
        </p:nvSpPr>
        <p:spPr>
          <a:xfrm>
            <a:off x="1631181" y="3052221"/>
            <a:ext cx="69300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dirty="0"/>
              <a:t>Cuts traffic &amp; demands on parking</a:t>
            </a:r>
          </a:p>
          <a:p>
            <a:endParaRPr lang="en-US" altLang="en-US" dirty="0"/>
          </a:p>
          <a:p>
            <a:pPr marL="285750" indent="-285750">
              <a:buFontTx/>
              <a:buChar char="-"/>
            </a:pPr>
            <a:r>
              <a:rPr lang="en-US" altLang="en-US" dirty="0"/>
              <a:t>Improves regional air quality</a:t>
            </a:r>
          </a:p>
          <a:p>
            <a:endParaRPr lang="en-US" altLang="en-US" dirty="0"/>
          </a:p>
          <a:p>
            <a:pPr marL="285750" indent="-285750">
              <a:buFontTx/>
              <a:buChar char="-"/>
            </a:pPr>
            <a:r>
              <a:rPr lang="en-US" altLang="en-US" dirty="0"/>
              <a:t>Reduces regional GHG emissions</a:t>
            </a:r>
          </a:p>
          <a:p>
            <a:endParaRPr lang="en-US" altLang="en-US" dirty="0"/>
          </a:p>
          <a:p>
            <a:pPr marL="285750" indent="-285750">
              <a:buFontTx/>
              <a:buChar char="-"/>
            </a:pPr>
            <a:r>
              <a:rPr lang="en-US" altLang="en-US" dirty="0"/>
              <a:t>Important for economic development </a:t>
            </a:r>
          </a:p>
          <a:p>
            <a:endParaRPr lang="en-US" altLang="en-US" dirty="0"/>
          </a:p>
          <a:p>
            <a:r>
              <a:rPr lang="en-US" altLang="en-US" dirty="0"/>
              <a:t>- Provides an affordable mobility alternative to personal vehicles, especially in light of regional affordable housing crisis.</a:t>
            </a:r>
          </a:p>
        </p:txBody>
      </p:sp>
    </p:spTree>
    <p:extLst>
      <p:ext uri="{BB962C8B-B14F-4D97-AF65-F5344CB8AC3E}">
        <p14:creationId xmlns:p14="http://schemas.microsoft.com/office/powerpoint/2010/main" val="385987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ABE2C-408C-4745-8E11-160F73C4E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A52292-573F-49CE-8E7E-52A3B2E80CC1}"/>
              </a:ext>
            </a:extLst>
          </p:cNvPr>
          <p:cNvSpPr txBox="1">
            <a:spLocks/>
          </p:cNvSpPr>
          <p:nvPr/>
        </p:nvSpPr>
        <p:spPr>
          <a:xfrm>
            <a:off x="1150058" y="2098901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Agreement on why an RTA would be pursued and the role the RTA would play in regional and local transit:</a:t>
            </a: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7D58D3B-1AAE-4E0D-B316-083CF0953D9C}"/>
              </a:ext>
            </a:extLst>
          </p:cNvPr>
          <p:cNvSpPr txBox="1">
            <a:spLocks noChangeArrowheads="1"/>
          </p:cNvSpPr>
          <p:nvPr/>
        </p:nvSpPr>
        <p:spPr>
          <a:xfrm>
            <a:off x="1372340" y="3074796"/>
            <a:ext cx="8229600" cy="3382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Improved leverage for transit grants </a:t>
            </a:r>
          </a:p>
          <a:p>
            <a:r>
              <a:rPr lang="en-US" altLang="en-US" dirty="0"/>
              <a:t>Increased efficiency, (i.e. consolidate staff and reduce service redundancy)</a:t>
            </a:r>
          </a:p>
          <a:p>
            <a:r>
              <a:rPr lang="en-US" altLang="en-US" dirty="0"/>
              <a:t>Provide a single stream of public information</a:t>
            </a:r>
            <a:br>
              <a:rPr lang="en-US" altLang="en-US" dirty="0"/>
            </a:br>
            <a:r>
              <a:rPr lang="en-US" altLang="en-US" dirty="0"/>
              <a:t>(transit schedules, website, and marketing)</a:t>
            </a:r>
          </a:p>
          <a:p>
            <a:r>
              <a:rPr lang="en-US" altLang="en-US" dirty="0"/>
              <a:t>Merged leadership &amp; expertise </a:t>
            </a:r>
          </a:p>
          <a:p>
            <a:r>
              <a:rPr lang="en-US" altLang="en-US" dirty="0"/>
              <a:t>Coordinated transit &amp; infrastructure planning</a:t>
            </a:r>
          </a:p>
          <a:p>
            <a:r>
              <a:rPr lang="en-US" altLang="en-US" dirty="0"/>
              <a:t>Other communities can join after established – flexibility for growth</a:t>
            </a:r>
          </a:p>
          <a:p>
            <a:r>
              <a:rPr lang="en-US" altLang="en-US" dirty="0"/>
              <a:t>Can include ground transit, trails, rail, aviation, roads, aerial tramway, and related infrastructures such as park-and-ride or parking lots.</a:t>
            </a:r>
          </a:p>
          <a:p>
            <a:endParaRPr lang="en-US" alt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446E9B8-DDEC-44FF-B32D-A8FF0F6DB37B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</p:spTree>
    <p:extLst>
      <p:ext uri="{BB962C8B-B14F-4D97-AF65-F5344CB8AC3E}">
        <p14:creationId xmlns:p14="http://schemas.microsoft.com/office/powerpoint/2010/main" val="15205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6FBA86-E1A0-41BF-A2F6-038F1FE0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7C000E-F9A6-46E3-A128-F735BDC6D338}"/>
              </a:ext>
            </a:extLst>
          </p:cNvPr>
          <p:cNvSpPr txBox="1">
            <a:spLocks/>
          </p:cNvSpPr>
          <p:nvPr/>
        </p:nvSpPr>
        <p:spPr>
          <a:xfrm>
            <a:off x="1502536" y="2011399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Agreement on roll of SMART in the context of regional transportation: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42FCAD-02BF-4AF2-8724-3028E4CF0E24}"/>
              </a:ext>
            </a:extLst>
          </p:cNvPr>
          <p:cNvSpPr txBox="1">
            <a:spLocks/>
          </p:cNvSpPr>
          <p:nvPr/>
        </p:nvSpPr>
        <p:spPr>
          <a:xfrm>
            <a:off x="1297382" y="2849599"/>
            <a:ext cx="7772400" cy="30629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800" dirty="0"/>
              <a:t>Assume operational responsibility and management for existing regional services- </a:t>
            </a:r>
          </a:p>
          <a:p>
            <a:pPr marL="0" indent="0">
              <a:buNone/>
            </a:pPr>
            <a:r>
              <a:rPr lang="en-US" sz="1800" dirty="0"/>
              <a:t>		-Norwood				-Lawson Hill</a:t>
            </a:r>
          </a:p>
          <a:p>
            <a:pPr marL="0" indent="0">
              <a:buNone/>
            </a:pPr>
            <a:r>
              <a:rPr lang="en-US" sz="1800" dirty="0"/>
              <a:t>		-Down Valley			- Van pools (Montrose/Ridgway)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Underwrite Mountain Village commuter shuttle program</a:t>
            </a:r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Grow services (Rico, for instance. Regional bike share is another example)</a:t>
            </a:r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Gondola funding is not ruled out explicitly at this time, but there is a larger regional conversation taking place about ongoing O/M and capacity expansion on that piece of our regional transit infrastructure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FC9353-163B-4416-9DDC-DEBC76EFF1D9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</p:spTree>
    <p:extLst>
      <p:ext uri="{BB962C8B-B14F-4D97-AF65-F5344CB8AC3E}">
        <p14:creationId xmlns:p14="http://schemas.microsoft.com/office/powerpoint/2010/main" val="110008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BF7348-84FD-44A9-96FC-C18D9CB8B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F76717-FF74-4F03-80FB-47485E02AC58}"/>
              </a:ext>
            </a:extLst>
          </p:cNvPr>
          <p:cNvSpPr txBox="1">
            <a:spLocks/>
          </p:cNvSpPr>
          <p:nvPr/>
        </p:nvSpPr>
        <p:spPr>
          <a:xfrm>
            <a:off x="1223134" y="1800225"/>
            <a:ext cx="7772400" cy="417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Initial membership and boundary discussion: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B4B3936-C8F4-44C9-A05E-5D052103F75C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90DBDD-7611-4F46-A9D1-8D04BCF37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716" y="2217287"/>
            <a:ext cx="5324872" cy="41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1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99039E-70F7-4A8B-9643-B9A02CC6D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A396003-6B72-4714-B7CC-03957D1A5679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6CC27A7-0737-4564-BBAB-51F1A4A3DD32}"/>
              </a:ext>
            </a:extLst>
          </p:cNvPr>
          <p:cNvSpPr txBox="1">
            <a:spLocks/>
          </p:cNvSpPr>
          <p:nvPr/>
        </p:nvSpPr>
        <p:spPr>
          <a:xfrm>
            <a:off x="1323617" y="1807440"/>
            <a:ext cx="7772400" cy="417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Initial membership and boundary discussion: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D3B9B0-868A-4C9C-9F2A-710C6D7D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841" y="2592475"/>
            <a:ext cx="6277670" cy="33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9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1FA725-111D-463F-B6D8-C847DCC86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" y="0"/>
            <a:ext cx="2153069" cy="18002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36DB518-5FBC-473F-B89D-801211B6A1DE}"/>
              </a:ext>
            </a:extLst>
          </p:cNvPr>
          <p:cNvSpPr txBox="1">
            <a:spLocks/>
          </p:cNvSpPr>
          <p:nvPr/>
        </p:nvSpPr>
        <p:spPr>
          <a:xfrm>
            <a:off x="3432370" y="666458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SMART Formation and Progress – an update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8AE55181-4913-4321-872E-32944D20D3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655" y="2069960"/>
            <a:ext cx="6700284" cy="433547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7C14BD0-BB0E-4D85-9F99-AFD86F6C36FF}"/>
              </a:ext>
            </a:extLst>
          </p:cNvPr>
          <p:cNvSpPr txBox="1">
            <a:spLocks/>
          </p:cNvSpPr>
          <p:nvPr/>
        </p:nvSpPr>
        <p:spPr>
          <a:xfrm>
            <a:off x="1223134" y="1800225"/>
            <a:ext cx="7772400" cy="417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Initial membership and boundary discussion: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37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1852</TotalTime>
  <Words>919</Words>
  <Application>Microsoft Office PowerPoint</Application>
  <PresentationFormat>Widescreen</PresentationFormat>
  <Paragraphs>121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 2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Averill</dc:creator>
  <cp:lastModifiedBy>David Averill</cp:lastModifiedBy>
  <cp:revision>49</cp:revision>
  <dcterms:created xsi:type="dcterms:W3CDTF">2018-02-20T15:14:10Z</dcterms:created>
  <dcterms:modified xsi:type="dcterms:W3CDTF">2020-08-26T16:47:30Z</dcterms:modified>
</cp:coreProperties>
</file>