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5143500" cx="9144000"/>
  <p:notesSz cx="6858000" cy="9144000"/>
  <p:embeddedFontLst>
    <p:embeddedFont>
      <p:font typeface="Century Gothic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enturyGothic-bold.fntdata"/><Relationship Id="rId25" Type="http://schemas.openxmlformats.org/officeDocument/2006/relationships/font" Target="fonts/CenturyGothic-regular.fntdata"/><Relationship Id="rId28" Type="http://schemas.openxmlformats.org/officeDocument/2006/relationships/font" Target="fonts/CenturyGothic-boldItalic.fntdata"/><Relationship Id="rId27" Type="http://schemas.openxmlformats.org/officeDocument/2006/relationships/font" Target="fonts/CenturyGothic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fa305586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fa305586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327dc24a8a_0_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327dc24a8a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palabra del título del poema: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Deslice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 dedo a lo largo del título y 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empezar a leer desde aquí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(izquierda)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luego voy a seguir hacia allá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(derecha).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Demuestre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el título deslizando su dedo a lo largo del texto y 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leer la primera oración. Cuando leemos, siempre empezamos desde aquí, la izquierda, y seguimos hacia la derecha.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línea del poema y lea la primera oración en voz alta. Pida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algunos voluntarios que señalen dónde empezar a leer en distintas oraciones del poema.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3209f3742d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3209f3742d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vocal 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b="1"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12.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3209f3742d_1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3209f3742d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Escucha el sonido que hace: /i/. Mírame decirlo: /iiii/. Ahora, ¡es tu turno!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 el sonido /i/ conmigo: /i/.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iguana. (Haga clic)   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impermeable. (Haga clic)  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infeliz. (Haga clic)  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 como en</a:t>
            </a:r>
            <a:r>
              <a:rPr lang="en" sz="9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índice</a:t>
            </a:r>
            <a:r>
              <a:rPr lang="en" sz="9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(Haga clic)   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/i/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incendio. (Haga clic)   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 como en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inspector. (Haga clic)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a la siguiente diapositiva. 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32bd60dd8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32bd60dd8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Identificar las letras mayúsculas y minúsculas</a:t>
            </a:r>
            <a:endParaRPr sz="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333200c1c1_0_3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3333200c1c1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letra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y 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letra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 y 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minúscula.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letra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y diga:</a:t>
            </a: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repetir todos juntos.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los estudiantes: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letra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 y diga:</a:t>
            </a: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repetir todos juntos.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los estudiantes: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a la siguiente diapositiva.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333200c1c1_0_6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3333200c1c1_0_6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letra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y 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letra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 y 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minúscula.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letra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y diga:</a:t>
            </a: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repetir todos juntos.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los estudiantes: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letra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 y diga:</a:t>
            </a: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repetir todos juntos.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los estudiantes: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333200c1c1_0_6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3333200c1c1_0_6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letra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y 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letra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 y 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minúscula.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letra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y diga:</a:t>
            </a: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repetir todos juntos.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los estudiantes: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letra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 y diga:</a:t>
            </a: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repetir todos juntos.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los estudiantes: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3a0d20000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33a0d20000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18.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3321632fdd_0_10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33321632fdd_0_1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los estudiantes tendrán la oportunidad de identificar el sonido inicial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el poema de la letra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Ii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iguana de Calisto.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leer</a:t>
            </a:r>
            <a:endParaRPr b="1" sz="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leer un texto juntos. Este texto nos ayudará a practicar el sonido de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Ii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Este texto tiene palabras con el sonido inicial /i/ que estamos aprendiendo esta semana. Primero vamos a prepararnos para leer.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dónde comenzar a leer y siga con su dedo o apuntador para indicar cómo se mueve la lectura.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leer este poema titulado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iguana de Calisto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Mientras lo leo, presten atención a las palabras con el sonido inicial /i/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poema haciendo énfasis en las palabras que comienzan con el sonido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¿Viste cómo lo hice? Ahora, inténtalo conmigo.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Durante la lectura </a:t>
            </a:r>
            <a:endParaRPr b="1" sz="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Recuerda estar atento al ícono, que te indicará cuándo es tu turno para ayudarme a leer. ¡También puedes leer todo el tiempo si puedes hacerlo! Ahora, comencemos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poema completo a coro con los estudiantes. Guíelos para que identifiquen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palabras del poema con el sonido inicial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(iguana, inquieto, ir, insectos, imagen, intrigado, indeciso, ilusión)</a:t>
            </a:r>
            <a:r>
              <a:rPr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sonido escuchamos al inicio de estas palabras?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(/i/)</a:t>
            </a:r>
            <a:endParaRPr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Después de leer </a:t>
            </a:r>
            <a:endParaRPr b="1" sz="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Desarrollo del lenguaje: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Comparte con un compañero una palabra con el sonido inicial /i/. Usa el marco de oración: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como en _____.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(/i/ como en isla)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247fb0a9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247fb0a9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3209f3742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3209f3742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continuar aprendiendo sobre palabras que riman y el sonido de la vocal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Escuchen con atención y usen sus oídos para descubrir el sonido /i/ y palabras con la vocal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¿Listos?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d99a0f3df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2d99a0f3df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3209f3742d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3209f3742d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Identificar palabras que riman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las palabras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salón, papel, melón. Salón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melón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riman porque los sonidos finales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-lón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suenan iguales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número 4.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3e7b4289a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3e7b4289a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atención. Voy a decir dos palabras. Si riman, pongan su pulgar hacia arriba y, si no riman, pongan su pulgar hacia abajo.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ballena, (haga clic), colmena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(Repita si es necesario).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escuchen: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ballena, (haga clic), baile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riman, pongan su pulgar hacia arriba y, si no riman, pongan su pulgar hacia abajo.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(Repita si es necesario).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¡Muy bien!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ballena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colmena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riman.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a la siguiente diapositiva.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3209f3742d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3209f3742d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otras dos palabras. Si riman, pongan su pulgar hacia arriba y, si no riman, pongan su pulgar hacia abajo.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ventilador, (haga clic), flotador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(Repita si es necesario).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escuchen: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ventilador, (haga clic), viento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riman, pongan su pulgar hacia arriba y, si no riman, pongan su pulgar hacia abajo.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(Repita si es necesario).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¡Muy bien!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ventilador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flotador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riman.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a la siguiente diapositiva.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3209f3742d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3209f3742d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otras dos palabras. Si riman, pongan su pulgar hacia arriba y, si no riman, pongan su pulgar hacia abajo.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llave, (haga clic), nave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(Repita si es necesario).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escuchen: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llave, (haga clic), pan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riman, pongan su pulgar hacia arriba y, si no riman, pongan su pulgar hacia abajo.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(Repita si es necesario).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¡Muy bien!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llave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nave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riman.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a la siguiente diapositiva.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3209f3742d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3209f3742d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otras dos palabras. Si riman, pongan su pulgar hacia arriba y, si no riman, pongan su pulgar hacia abajo.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molino, (haga clic), submarino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(Repita si es necesario).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escuchen: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molino, (haga clic),</a:t>
            </a:r>
            <a:r>
              <a:rPr lang="en" sz="9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oído</a:t>
            </a:r>
            <a:r>
              <a:rPr i="1" lang="en" sz="9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riman, pongan su pulgar hacia arriba y, si no riman, pongan su pulgar hacia abajo.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(Repita si es necesario).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¡Muy bien!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molino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submarino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riman.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a la siguiente diapositiva.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3209f3742d_1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3209f3742d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otras dos palabras. Si riman, pongan su pulgar hacia arriba y, si no riman, pongan su pulgar hacia abajo.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queso, (haga clic), yeso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(Repita si es necesario).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escuchen: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queso, (haga clic),</a:t>
            </a:r>
            <a:r>
              <a:rPr lang="en" sz="9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flor</a:t>
            </a:r>
            <a:r>
              <a:rPr i="1" lang="en" sz="9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riman, pongan su pulgar hacia arriba y, si no riman, pongan su pulgar hacia abajo.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(Repita si es necesario).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¡Muy bien!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queso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yeso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riman.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a la siguiente diapositiva.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3c1dbb48a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33c1dbb48a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Leer de izquierda a derecha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número 10.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2" name="Google Shape;22;p2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3" name="Google Shape;23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p2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Google Shape;25;p2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Google Shape;26;p2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ivider">
  <p:cSld name="TITLE_4_1_3_1_3">
    <p:bg>
      <p:bgPr>
        <a:solidFill>
          <a:schemeClr val="accent6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3" name="Google Shape;93;p11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4" name="Google Shape;94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" name="Google Shape;9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9" name="Google Shape;99;p12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0" name="Google Shape;100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" name="Google Shape;10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2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2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2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2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2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2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Google Shape;111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" name="Google Shape;11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" name="Google Shape;116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7" name="Google Shape;117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">
  <p:cSld name="TITLE_4_1_3_1_1_1_1_2"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1" name="Google Shape;131;p1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18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18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18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18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7" name="Google Shape;147;p18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48" name="Google Shape;148;p18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49" name="Google Shape;149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8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1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2" name="Google Shape;152;p18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ivider">
  <p:cSld name="TITLE_4_1_3_1_3_1">
    <p:bg>
      <p:bgPr>
        <a:solidFill>
          <a:schemeClr val="dk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6" name="Google Shape;156;p19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7" name="Google Shape;157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2" name="Google Shape;162;p20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3" name="Google Shape;163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0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0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0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0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0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ivider">
  <p:cSld name="TITLE_4_1_3_1">
    <p:bg>
      <p:bgPr>
        <a:solidFill>
          <a:srgbClr val="E3F5EA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3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" name="Google Shape;3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4" name="Google Shape;174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Section Title">
  <p:cSld name="TITLE_4_1_3_1_1_1_2_1">
    <p:bg>
      <p:bgPr>
        <a:solidFill>
          <a:schemeClr val="dk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9" name="Google Shape;179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0" name="Google Shape;180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4" name="Google Shape;194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 ">
  <p:cSld name="TITLE_4_1_3_2_2">
    <p:bg>
      <p:bgPr>
        <a:noFill/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2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0" name="Google Shape;210;p2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11" name="Google Shape;211;p2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12" name="Google Shape;21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" name="Google Shape;213;p2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2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5" name="Google Shape;215;p2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ivider ">
  <p:cSld name="TITLE_4_1_3_1_3_2">
    <p:bg>
      <p:bgPr>
        <a:solidFill>
          <a:srgbClr val="C8F0F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9" name="Google Shape;219;p27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1_2">
    <p:bg>
      <p:bgPr>
        <a:solidFill>
          <a:srgbClr val="C8F0FA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5" name="Google Shape;225;p28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6" name="Google Shape;226;p2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28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8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8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28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28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2_2">
    <p:bg>
      <p:bgPr>
        <a:solidFill>
          <a:srgbClr val="C8F0F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7" name="Google Shape;237;p2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8" name="Google Shape;2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2_2">
    <p:bg>
      <p:bgPr>
        <a:solidFill>
          <a:srgbClr val="C8F0FA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2" name="Google Shape;242;p30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3" name="Google Shape;243;p3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Google Shape;2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p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" name="Google Shape;3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Google Shape;43;p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2_2"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" name="Google Shape;2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1_2"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5" name="Google Shape;2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7" name="Google Shape;257;p3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1_2">
    <p:bg>
      <p:bgPr>
        <a:solidFill>
          <a:srgbClr val="C8F0FA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over">
  <p:cSld name="TITLE_4_1_3_2_3">
    <p:bg>
      <p:bgPr>
        <a:noFill/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3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3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3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3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73" name="Google Shape;273;p3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74" name="Google Shape;274;p3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75" name="Google Shape;275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p3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FE2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8" name="Google Shape;278;p3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ivider">
  <p:cSld name="TITLE_4_1_3_1_3_3">
    <p:bg>
      <p:bgPr>
        <a:solidFill>
          <a:srgbClr val="FFE2D6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2" name="Google Shape;282;p35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3" name="Google Shape;283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4" name="Google Shape;2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elebration">
  <p:cSld name="TITLE_4_1_3_1_2_1_3">
    <p:bg>
      <p:bgPr>
        <a:solidFill>
          <a:schemeClr val="lt2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8" name="Google Shape;288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9" name="Google Shape;289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0" name="Google Shape;2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ía">
  <p:cSld name="TITLE_4_1_3_1_1_2_3">
    <p:bg>
      <p:bgPr>
        <a:solidFill>
          <a:schemeClr val="lt2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0" name="Google Shape;300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1" name="Google Shape;3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Section Title">
  <p:cSld name="TITLE_4_1_3_1_1_1_2_3">
    <p:bg>
      <p:bgPr>
        <a:solidFill>
          <a:schemeClr val="lt2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8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5" name="Google Shape;305;p38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6" name="Google Shape;306;p3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">
  <p:cSld name="TITLE_4_1_3_1_1_1_1_2_3"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3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+CornerIcon">
  <p:cSld name="TITLE_4_1_3_1_1_1_1_1_1_3"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0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40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40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4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8" name="Google Shape;31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0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20" name="Google Shape;320;p40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End">
  <p:cSld name="TITLE_4_1_2_1_3">
    <p:bg>
      <p:bgPr>
        <a:solidFill>
          <a:srgbClr val="FFE2D6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MAIN_POINT_1_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26" name="Google Shape;326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Google Shape;53;p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4" name="Google Shape;54;p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8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8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" name="Google Shape;6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8" name="Google Shape;68;p8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0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0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0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10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4" name="Google Shape;84;p10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5" name="Google Shape;85;p10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6" name="Google Shape;86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10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0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Google Shape;89;p10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43" Type="http://schemas.openxmlformats.org/officeDocument/2006/relationships/theme" Target="../theme/theme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57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pos="5472">
          <p15:clr>
            <a:srgbClr val="E46962"/>
          </p15:clr>
        </p15:guide>
        <p15:guide id="5" orient="horz" pos="288">
          <p15:clr>
            <a:srgbClr val="E46962"/>
          </p15:clr>
        </p15:guide>
        <p15:guide id="6" orient="horz" pos="296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34.png"/><Relationship Id="rId9" Type="http://schemas.openxmlformats.org/officeDocument/2006/relationships/image" Target="../media/image36.png"/><Relationship Id="rId5" Type="http://schemas.openxmlformats.org/officeDocument/2006/relationships/image" Target="../media/image35.png"/><Relationship Id="rId6" Type="http://schemas.openxmlformats.org/officeDocument/2006/relationships/image" Target="../media/image29.png"/><Relationship Id="rId7" Type="http://schemas.openxmlformats.org/officeDocument/2006/relationships/image" Target="../media/image40.png"/><Relationship Id="rId8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3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4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Relationship Id="rId4" Type="http://schemas.openxmlformats.org/officeDocument/2006/relationships/image" Target="../media/image3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23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28.png"/><Relationship Id="rId5" Type="http://schemas.openxmlformats.org/officeDocument/2006/relationships/image" Target="../media/image27.png"/><Relationship Id="rId6" Type="http://schemas.openxmlformats.org/officeDocument/2006/relationships/image" Target="../media/image3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9.png"/><Relationship Id="rId5" Type="http://schemas.openxmlformats.org/officeDocument/2006/relationships/image" Target="../media/image24.png"/><Relationship Id="rId6" Type="http://schemas.openxmlformats.org/officeDocument/2006/relationships/image" Target="../media/image4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4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333" name="Google Shape;33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6600" y="1301400"/>
            <a:ext cx="2493526" cy="330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53" title="Screenshot 2025-04-02 at 5.59.56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913" y="0"/>
            <a:ext cx="7974170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4450" y="392400"/>
            <a:ext cx="3635100" cy="3465075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54"/>
          <p:cNvSpPr txBox="1"/>
          <p:nvPr/>
        </p:nvSpPr>
        <p:spPr>
          <a:xfrm>
            <a:off x="377700" y="3310400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Letras y sonidos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2" name="Google Shape;412;p54"/>
          <p:cNvSpPr/>
          <p:nvPr/>
        </p:nvSpPr>
        <p:spPr>
          <a:xfrm>
            <a:off x="3329825" y="1038200"/>
            <a:ext cx="2212500" cy="2175900"/>
          </a:xfrm>
          <a:prstGeom prst="ellipse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5"/>
          <p:cNvSpPr txBox="1"/>
          <p:nvPr>
            <p:ph idx="4294967295" type="body"/>
          </p:nvPr>
        </p:nvSpPr>
        <p:spPr>
          <a:xfrm>
            <a:off x="288875" y="2039700"/>
            <a:ext cx="8520600" cy="147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</a:t>
            </a:r>
            <a:endParaRPr sz="9600"/>
          </a:p>
        </p:txBody>
      </p:sp>
      <p:pic>
        <p:nvPicPr>
          <p:cNvPr id="418" name="Google Shape;418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419" name="Google Shape;419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0100" y="2873550"/>
            <a:ext cx="1883925" cy="12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278" y="1186600"/>
            <a:ext cx="1816576" cy="138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54701" y="366200"/>
            <a:ext cx="1816575" cy="1516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6575" y="381000"/>
            <a:ext cx="1148363" cy="142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5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70175" y="1471375"/>
            <a:ext cx="1498725" cy="165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5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62775" y="3045450"/>
            <a:ext cx="1448125" cy="1761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6"/>
          <p:cNvSpPr/>
          <p:nvPr/>
        </p:nvSpPr>
        <p:spPr>
          <a:xfrm>
            <a:off x="3403650" y="744150"/>
            <a:ext cx="2385900" cy="2289900"/>
          </a:xfrm>
          <a:prstGeom prst="ellipse">
            <a:avLst/>
          </a:prstGeom>
          <a:noFill/>
          <a:ln cap="flat" cmpd="sng" w="38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0" name="Google Shape;430;p56"/>
          <p:cNvSpPr txBox="1"/>
          <p:nvPr/>
        </p:nvSpPr>
        <p:spPr>
          <a:xfrm>
            <a:off x="310900" y="3034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4. Conocimiento alfabético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1" name="Google Shape;431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0551" y="1101325"/>
            <a:ext cx="1577100" cy="150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437" name="Google Shape;437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3225" y="417063"/>
            <a:ext cx="5117550" cy="415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443" name="Google Shape;443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2050" y="482113"/>
            <a:ext cx="4819901" cy="417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449" name="Google Shape;449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6463" y="537563"/>
            <a:ext cx="4551075" cy="406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60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5. Lectura compartida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5" name="Google Shape;455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175" y="1256700"/>
            <a:ext cx="2082150" cy="2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p61" title="Screenshot 2025-04-02 at 5.59.56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913" y="0"/>
            <a:ext cx="7974170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2"/>
          <p:cNvSpPr txBox="1"/>
          <p:nvPr>
            <p:ph type="ctrTitle"/>
          </p:nvPr>
        </p:nvSpPr>
        <p:spPr>
          <a:xfrm>
            <a:off x="457200" y="1835075"/>
            <a:ext cx="4114800" cy="738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466" name="Google Shape;466;p62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  </a:t>
            </a:r>
            <a:endParaRPr sz="2200"/>
          </a:p>
        </p:txBody>
      </p:sp>
      <p:sp>
        <p:nvSpPr>
          <p:cNvPr id="467" name="Google Shape;467;p62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8" name="Google Shape;468;p62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9" name="Google Shape;469;p62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0" name="Google Shape;470;p62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1" name="Google Shape;471;p62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2" name="Google Shape;472;p62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3" name="Google Shape;473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572000" y="-201912"/>
            <a:ext cx="4437850" cy="5547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0275" y="2521716"/>
            <a:ext cx="1911750" cy="2294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5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6"/>
          <p:cNvSpPr txBox="1"/>
          <p:nvPr>
            <p:ph type="ctrTitle"/>
          </p:nvPr>
        </p:nvSpPr>
        <p:spPr>
          <a:xfrm>
            <a:off x="457200" y="3470325"/>
            <a:ext cx="8229600" cy="5388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1. Conciencia </a:t>
            </a:r>
            <a:r>
              <a:rPr lang="en"/>
              <a:t>fonológica</a:t>
            </a:r>
            <a:r>
              <a:rPr b="1" lang="en"/>
              <a:t> </a:t>
            </a:r>
            <a:endParaRPr/>
          </a:p>
        </p:txBody>
      </p:sp>
      <p:pic>
        <p:nvPicPr>
          <p:cNvPr id="344" name="Google Shape;344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7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0" name="Google Shape;350;p47"/>
          <p:cNvSpPr/>
          <p:nvPr/>
        </p:nvSpPr>
        <p:spPr>
          <a:xfrm rot="-567996">
            <a:off x="3325534" y="1451412"/>
            <a:ext cx="2639344" cy="73570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1" name="Google Shape;351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2" name="Google Shape;352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404648"/>
            <a:ext cx="2724300" cy="1939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6075" y="2775797"/>
            <a:ext cx="2432150" cy="177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73976" y="632625"/>
            <a:ext cx="1659183" cy="193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8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0" name="Google Shape;360;p48"/>
          <p:cNvSpPr/>
          <p:nvPr/>
        </p:nvSpPr>
        <p:spPr>
          <a:xfrm rot="-573135">
            <a:off x="3222777" y="2591729"/>
            <a:ext cx="2639396" cy="73585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1" name="Google Shape;361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2" name="Google Shape;362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175" y="686575"/>
            <a:ext cx="2232328" cy="328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5926" y="457200"/>
            <a:ext cx="2158225" cy="257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41100" y="3034725"/>
            <a:ext cx="1726775" cy="174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9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0" name="Google Shape;370;p49"/>
          <p:cNvSpPr/>
          <p:nvPr/>
        </p:nvSpPr>
        <p:spPr>
          <a:xfrm rot="-1137358">
            <a:off x="3261706" y="2231791"/>
            <a:ext cx="2639441" cy="73554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1" name="Google Shape;371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72" name="Google Shape;372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57200" y="1166575"/>
            <a:ext cx="2584250" cy="26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51700" y="457199"/>
            <a:ext cx="1545625" cy="229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6068050" y="2750700"/>
            <a:ext cx="2456875" cy="1951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0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0" name="Google Shape;380;p50"/>
          <p:cNvSpPr/>
          <p:nvPr/>
        </p:nvSpPr>
        <p:spPr>
          <a:xfrm rot="-1290086">
            <a:off x="2969012" y="2383743"/>
            <a:ext cx="2670763" cy="73580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1" name="Google Shape;381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82" name="Google Shape;382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700" y="828000"/>
            <a:ext cx="2543800" cy="298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96325" y="533401"/>
            <a:ext cx="3069800" cy="187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63311" y="2513800"/>
            <a:ext cx="1635925" cy="211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1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0" name="Google Shape;390;p51"/>
          <p:cNvSpPr/>
          <p:nvPr/>
        </p:nvSpPr>
        <p:spPr>
          <a:xfrm rot="-1044435">
            <a:off x="3444243" y="1934464"/>
            <a:ext cx="2639377" cy="73572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1" name="Google Shape;391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92" name="Google Shape;392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2456" y="2267350"/>
            <a:ext cx="1738300" cy="2526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ese | Public domain vectors" id="393" name="Google Shape;393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1526" y="1676464"/>
            <a:ext cx="1985115" cy="179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51" title="¡Estamos listos! Pra.png"/>
          <p:cNvPicPr preferRelativeResize="0"/>
          <p:nvPr/>
        </p:nvPicPr>
        <p:blipFill rotWithShape="1">
          <a:blip r:embed="rId6">
            <a:alphaModFix/>
          </a:blip>
          <a:srcRect b="29863" l="24197" r="19385" t="30676"/>
          <a:stretch/>
        </p:blipFill>
        <p:spPr>
          <a:xfrm>
            <a:off x="6089026" y="387100"/>
            <a:ext cx="2241725" cy="202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2"/>
          <p:cNvSpPr txBox="1"/>
          <p:nvPr/>
        </p:nvSpPr>
        <p:spPr>
          <a:xfrm>
            <a:off x="377700" y="3310400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Conciencia del texto impreso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0" name="Google Shape;40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9934" y="1286275"/>
            <a:ext cx="2024125" cy="20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