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1AEC1B-22C4-4A35-9426-326D2AB90408}">
  <a:tblStyle styleId="{A51AEC1B-22C4-4A35-9426-326D2AB904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7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8765cab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8765cab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d781d14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d781d14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d781d14a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d781d1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d781d14a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d781d14a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índice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d781d14a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d781d14a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d781d14a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d781d14a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d781d14a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d781d14a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d781d14a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d781d14a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d781d14a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d781d14a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d781d14a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d781d14a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d781d14a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d781d14a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8765cab7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8765cab7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d781d14a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d781d14a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d781d14a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4d781d14a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d781d14a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d781d14a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d781d14a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d781d14a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d781d14a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d781d14a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d781d14a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d781d14a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d781d14a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d781d14a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8a981167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8a981167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8a981167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8a981167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8a981167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8a981167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8765cab7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8765cab7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953747d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1953747d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- dar, quedar.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956b8d6c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1956b8d6c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lir, salir.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18965503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18965503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 - cos, ricos.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49ed81189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149ed81189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- nar, cenar.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8965503b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8965503b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 - zar, danzar.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8965503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18965503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rit - mo, ritmo.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07b75975f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07b75975f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 - ñe - ra, niñera.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mi - gos, amigos.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 - se - la, Gisela.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ca - ri - ño - sa, cariñosa.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ri - ño - 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 - ri - ño - sa, cariñosa)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 sz="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cariñosa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    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cariñosa	    cariñosa,</a:t>
            </a:r>
            <a:r>
              <a:rPr i="1"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ri - ño - sa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ca		    ca, /k/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ri 		    ri, /r/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ño		    ño, /ñ/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sa		    sa, /s/ /a/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tas, galletas.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 - bo - nes, bombones.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ren - gue, merengue.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959382df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959382df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lí - cu -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película.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1959382df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1959382df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ver - ti - 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divertido.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959382d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959382d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tu - pen - 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estupenda.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28a981167a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28a981167a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cá - ma - 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rec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28a981167a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28a981167a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49-51 una a la vez.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749c9a6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749c9a6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niñera, ni - ñe - ra,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niñera,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 - ñe - 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iñera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/n/, /i/, /ñ/, /e/, /r/,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b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bo - gán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bo - gán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bo - gán, tobogán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tobogán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tobogán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bo - gán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		to, /t/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 		bo, /b/ /o/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gán		gán, /g/ /a/ /n/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382f8099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382f8099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parque, par - que, parque.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 - que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/e/. Parque, /p/, /a/, /r/, /k/,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749c9a66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749c9a66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merengue, me - ren - gue, merengue.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 - ren - gue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/e/. Merengue, /m/, /e/, /r/, /e/, /n/, /g/,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8a981167a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8a981167a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niñera se llama Gisela</a:t>
            </a:r>
            <a:r>
              <a:rPr lang="en" sz="1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(1), niñera (2), se (3), llama (4), Gisela (5) ¡Tiene cinco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28a981167a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28a981167a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8765cab7d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8765cab7d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(ga - lle - tas, galletas)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galletas	galletas, ga - lle - tas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		ga, /g/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		lle, /ll/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		t, /t/ /a/ /s/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38765cab7d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38765cab7d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ren - gue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ren - gue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(me - ren - gue, merengue)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merengue	merengue, me - ren - gue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		me, /m/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		ren, /r/ /e/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		gue, /g/ /e/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lí - cu - la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lí - cu - 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 - lí - cu - la, película)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película	película, pe - lí - cu - la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		pe, /p/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		lí, /l/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		cu, /k/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		la, /l/ /a/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8a98116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8a9811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o una sílaba y ustedes van a decir el sonido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{A51AEC1B-22C4-4A35-9426-326D2AB90408}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349" y="1577275"/>
            <a:ext cx="1755299" cy="27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04" name="Google Shape;204;p34"/>
          <p:cNvSpPr txBox="1"/>
          <p:nvPr/>
        </p:nvSpPr>
        <p:spPr>
          <a:xfrm>
            <a:off x="5887850" y="258100"/>
            <a:ext cx="26202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cuna)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29" name="Google Shape;229;p38"/>
          <p:cNvSpPr txBox="1"/>
          <p:nvPr/>
        </p:nvSpPr>
        <p:spPr>
          <a:xfrm>
            <a:off x="5697350" y="258100"/>
            <a:ext cx="2810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84" name="Google Shape;284;p47"/>
          <p:cNvSpPr txBox="1"/>
          <p:nvPr/>
        </p:nvSpPr>
        <p:spPr>
          <a:xfrm>
            <a:off x="5771450" y="258100"/>
            <a:ext cx="2736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91" name="Google Shape;291;p48"/>
          <p:cNvSpPr txBox="1"/>
          <p:nvPr/>
        </p:nvSpPr>
        <p:spPr>
          <a:xfrm>
            <a:off x="5686775" y="258100"/>
            <a:ext cx="2820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298" name="Google Shape;29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304" name="Google Shape;30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b="1" lang="en" sz="3500"/>
              <a:t>3. Dictado</a:t>
            </a:r>
            <a:endParaRPr b="1"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52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{A51AEC1B-22C4-4A35-9426-326D2AB90408}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4</a:t>
            </a:r>
            <a:r>
              <a:rPr b="1" lang="en" sz="3500"/>
              <a:t>. Palabras con 2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2052075" y="1579875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328" name="Google Shape;328;p54"/>
          <p:cNvSpPr txBox="1"/>
          <p:nvPr/>
        </p:nvSpPr>
        <p:spPr>
          <a:xfrm>
            <a:off x="4510115" y="1579875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2405175" y="3070425"/>
            <a:ext cx="437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1609900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36" name="Google Shape;336;p55"/>
          <p:cNvSpPr txBox="1"/>
          <p:nvPr/>
        </p:nvSpPr>
        <p:spPr>
          <a:xfrm>
            <a:off x="4509500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3288400" y="3043325"/>
            <a:ext cx="230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936175" y="16069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ri</a:t>
            </a:r>
            <a:endParaRPr sz="9600"/>
          </a:p>
        </p:txBody>
      </p:sp>
      <p:sp>
        <p:nvSpPr>
          <p:cNvPr id="344" name="Google Shape;344;p56"/>
          <p:cNvSpPr txBox="1"/>
          <p:nvPr/>
        </p:nvSpPr>
        <p:spPr>
          <a:xfrm>
            <a:off x="3835775" y="16069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3279625" y="3043325"/>
            <a:ext cx="283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2217525" y="1665188"/>
            <a:ext cx="219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</a:t>
            </a:r>
            <a:endParaRPr sz="9600"/>
          </a:p>
        </p:txBody>
      </p:sp>
      <p:sp>
        <p:nvSpPr>
          <p:cNvPr id="352" name="Google Shape;352;p57"/>
          <p:cNvSpPr txBox="1"/>
          <p:nvPr/>
        </p:nvSpPr>
        <p:spPr>
          <a:xfrm>
            <a:off x="4231575" y="1665188"/>
            <a:ext cx="26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2786000" y="2985113"/>
            <a:ext cx="354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4294967295" type="body"/>
          </p:nvPr>
        </p:nvSpPr>
        <p:spPr>
          <a:xfrm>
            <a:off x="1630616" y="1606975"/>
            <a:ext cx="330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dan</a:t>
            </a:r>
            <a:endParaRPr sz="9600"/>
          </a:p>
        </p:txBody>
      </p:sp>
      <p:sp>
        <p:nvSpPr>
          <p:cNvPr id="360" name="Google Shape;360;p58"/>
          <p:cNvSpPr txBox="1"/>
          <p:nvPr/>
        </p:nvSpPr>
        <p:spPr>
          <a:xfrm>
            <a:off x="4750075" y="1606975"/>
            <a:ext cx="276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2511200" y="3043325"/>
            <a:ext cx="413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idx="4294967295" type="body"/>
          </p:nvPr>
        </p:nvSpPr>
        <p:spPr>
          <a:xfrm>
            <a:off x="1952330" y="1606975"/>
            <a:ext cx="232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rit</a:t>
            </a:r>
            <a:endParaRPr sz="9600"/>
          </a:p>
        </p:txBody>
      </p:sp>
      <p:sp>
        <p:nvSpPr>
          <p:cNvPr id="368" name="Google Shape;368;p59"/>
          <p:cNvSpPr txBox="1"/>
          <p:nvPr/>
        </p:nvSpPr>
        <p:spPr>
          <a:xfrm>
            <a:off x="4095624" y="1606975"/>
            <a:ext cx="360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9"/>
          <p:cNvSpPr/>
          <p:nvPr/>
        </p:nvSpPr>
        <p:spPr>
          <a:xfrm>
            <a:off x="3034375" y="3043325"/>
            <a:ext cx="307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5. P</a:t>
            </a:r>
            <a:r>
              <a:rPr b="1" lang="en" sz="3500"/>
              <a:t>alabras con 3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76" name="Google Shape;3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idx="4294967295" type="body"/>
          </p:nvPr>
        </p:nvSpPr>
        <p:spPr>
          <a:xfrm>
            <a:off x="2585001" y="1606975"/>
            <a:ext cx="1484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ni</a:t>
            </a:r>
            <a:endParaRPr sz="9600"/>
          </a:p>
        </p:txBody>
      </p:sp>
      <p:sp>
        <p:nvSpPr>
          <p:cNvPr id="382" name="Google Shape;382;p61"/>
          <p:cNvSpPr txBox="1"/>
          <p:nvPr/>
        </p:nvSpPr>
        <p:spPr>
          <a:xfrm>
            <a:off x="3637051" y="1606975"/>
            <a:ext cx="205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1"/>
          <p:cNvSpPr txBox="1"/>
          <p:nvPr/>
        </p:nvSpPr>
        <p:spPr>
          <a:xfrm>
            <a:off x="5193600" y="1606975"/>
            <a:ext cx="294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2716000" y="3043325"/>
            <a:ext cx="377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idx="4294967295" type="body"/>
          </p:nvPr>
        </p:nvSpPr>
        <p:spPr>
          <a:xfrm>
            <a:off x="1915769" y="1606975"/>
            <a:ext cx="1413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91" name="Google Shape;391;p62"/>
          <p:cNvSpPr txBox="1"/>
          <p:nvPr/>
        </p:nvSpPr>
        <p:spPr>
          <a:xfrm>
            <a:off x="3127463" y="1606975"/>
            <a:ext cx="209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4564813" y="16069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2402825" y="3043325"/>
            <a:ext cx="452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idx="4294967295" type="body"/>
          </p:nvPr>
        </p:nvSpPr>
        <p:spPr>
          <a:xfrm>
            <a:off x="1748863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Gi</a:t>
            </a:r>
            <a:endParaRPr sz="9600"/>
          </a:p>
        </p:txBody>
      </p:sp>
      <p:sp>
        <p:nvSpPr>
          <p:cNvPr id="400" name="Google Shape;400;p63"/>
          <p:cNvSpPr txBox="1"/>
          <p:nvPr/>
        </p:nvSpPr>
        <p:spPr>
          <a:xfrm>
            <a:off x="4247888" y="1606975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5531888" y="1606975"/>
            <a:ext cx="156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/>
          <p:nvPr/>
        </p:nvSpPr>
        <p:spPr>
          <a:xfrm>
            <a:off x="3083359" y="3043325"/>
            <a:ext cx="384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450" y="704563"/>
            <a:ext cx="2273100" cy="37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idx="4294967295" type="body"/>
          </p:nvPr>
        </p:nvSpPr>
        <p:spPr>
          <a:xfrm>
            <a:off x="1947150" y="1740600"/>
            <a:ext cx="20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09" name="Google Shape;409;p64"/>
          <p:cNvSpPr txBox="1"/>
          <p:nvPr/>
        </p:nvSpPr>
        <p:spPr>
          <a:xfrm>
            <a:off x="3737975" y="174060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4914479" y="1740600"/>
            <a:ext cx="190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/>
          <p:nvPr/>
        </p:nvSpPr>
        <p:spPr>
          <a:xfrm>
            <a:off x="2278250" y="3253125"/>
            <a:ext cx="465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idx="4294967295" type="body"/>
          </p:nvPr>
        </p:nvSpPr>
        <p:spPr>
          <a:xfrm>
            <a:off x="1016813" y="1606975"/>
            <a:ext cx="3259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bom</a:t>
            </a:r>
            <a:endParaRPr sz="9600"/>
          </a:p>
        </p:txBody>
      </p:sp>
      <p:sp>
        <p:nvSpPr>
          <p:cNvPr id="418" name="Google Shape;418;p65"/>
          <p:cNvSpPr txBox="1"/>
          <p:nvPr/>
        </p:nvSpPr>
        <p:spPr>
          <a:xfrm>
            <a:off x="4019325" y="1606975"/>
            <a:ext cx="230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5"/>
          <p:cNvSpPr txBox="1"/>
          <p:nvPr/>
        </p:nvSpPr>
        <p:spPr>
          <a:xfrm>
            <a:off x="5599388" y="1606975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/>
          <p:nvPr/>
        </p:nvSpPr>
        <p:spPr>
          <a:xfrm>
            <a:off x="1441438" y="3043325"/>
            <a:ext cx="631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6"/>
          <p:cNvSpPr txBox="1"/>
          <p:nvPr>
            <p:ph idx="4294967295" type="body"/>
          </p:nvPr>
        </p:nvSpPr>
        <p:spPr>
          <a:xfrm>
            <a:off x="1159600" y="1641800"/>
            <a:ext cx="2437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27" name="Google Shape;427;p66"/>
          <p:cNvSpPr txBox="1"/>
          <p:nvPr/>
        </p:nvSpPr>
        <p:spPr>
          <a:xfrm>
            <a:off x="3428650" y="1641800"/>
            <a:ext cx="230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5311100" y="1606975"/>
            <a:ext cx="267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1630125" y="3079462"/>
            <a:ext cx="615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6. P</a:t>
            </a:r>
            <a:r>
              <a:rPr b="1" lang="en" sz="3500"/>
              <a:t>alabras con 4 o más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436" name="Google Shape;43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4294967295" type="body"/>
          </p:nvPr>
        </p:nvSpPr>
        <p:spPr>
          <a:xfrm>
            <a:off x="1301201" y="1587913"/>
            <a:ext cx="2810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42" name="Google Shape;442;p68"/>
          <p:cNvSpPr txBox="1"/>
          <p:nvPr/>
        </p:nvSpPr>
        <p:spPr>
          <a:xfrm>
            <a:off x="3919496" y="1587913"/>
            <a:ext cx="96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4445049" y="1615963"/>
            <a:ext cx="218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5962776" y="1615963"/>
            <a:ext cx="147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2348900" y="3062379"/>
            <a:ext cx="496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idx="4294967295" type="body"/>
          </p:nvPr>
        </p:nvSpPr>
        <p:spPr>
          <a:xfrm>
            <a:off x="1603280" y="1633313"/>
            <a:ext cx="1497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452" name="Google Shape;452;p69"/>
          <p:cNvSpPr txBox="1"/>
          <p:nvPr/>
        </p:nvSpPr>
        <p:spPr>
          <a:xfrm>
            <a:off x="2898398" y="163331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4787202" y="1623246"/>
            <a:ext cx="121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5477354" y="1569421"/>
            <a:ext cx="19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1842975" y="3056775"/>
            <a:ext cx="552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>
            <p:ph idx="4294967295" type="body"/>
          </p:nvPr>
        </p:nvSpPr>
        <p:spPr>
          <a:xfrm>
            <a:off x="1209225" y="1606975"/>
            <a:ext cx="160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62" name="Google Shape;462;p70"/>
          <p:cNvSpPr txBox="1"/>
          <p:nvPr/>
        </p:nvSpPr>
        <p:spPr>
          <a:xfrm>
            <a:off x="2652356" y="1606975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3726275" y="1606975"/>
            <a:ext cx="285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0"/>
          <p:cNvSpPr txBox="1"/>
          <p:nvPr/>
        </p:nvSpPr>
        <p:spPr>
          <a:xfrm>
            <a:off x="6005741" y="1606975"/>
            <a:ext cx="187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/>
          <p:nvPr/>
        </p:nvSpPr>
        <p:spPr>
          <a:xfrm>
            <a:off x="1458088" y="3043325"/>
            <a:ext cx="647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6" name="Google Shape;46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>
            <p:ph idx="4294967295" type="body"/>
          </p:nvPr>
        </p:nvSpPr>
        <p:spPr>
          <a:xfrm>
            <a:off x="692798" y="1599963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72" name="Google Shape;472;p71"/>
          <p:cNvSpPr txBox="1"/>
          <p:nvPr/>
        </p:nvSpPr>
        <p:spPr>
          <a:xfrm>
            <a:off x="2737390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71"/>
          <p:cNvSpPr txBox="1"/>
          <p:nvPr/>
        </p:nvSpPr>
        <p:spPr>
          <a:xfrm>
            <a:off x="4378813" y="1602613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6352564" y="1602613"/>
            <a:ext cx="19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/>
          <p:nvPr/>
        </p:nvSpPr>
        <p:spPr>
          <a:xfrm>
            <a:off x="1600985" y="3050338"/>
            <a:ext cx="619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6" name="Google Shape;47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7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482" name="Google Shape;48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73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{A51AEC1B-22C4-4A35-9426-326D2AB90408}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8" name="Google Shape;48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549625"/>
            <a:ext cx="4419600" cy="404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74"/>
          <p:cNvGraphicFramePr/>
          <p:nvPr/>
        </p:nvGraphicFramePr>
        <p:xfrm>
          <a:off x="952500" y="162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{A51AEC1B-22C4-4A35-9426-326D2AB90408}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4" name="Google Shape;4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5"/>
          <p:cNvGraphicFramePr/>
          <p:nvPr/>
        </p:nvGraphicFramePr>
        <p:xfrm>
          <a:off x="952475" y="1843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{A51AEC1B-22C4-4A35-9426-326D2AB90408}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5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0" name="Google Shape;50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8</a:t>
            </a:r>
            <a:r>
              <a:rPr b="1" lang="en" sz="3500"/>
              <a:t>. Oraciones</a:t>
            </a:r>
            <a:endParaRPr b="1" sz="3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7"/>
          <p:cNvSpPr txBox="1"/>
          <p:nvPr>
            <p:ph idx="4294967295" type="body"/>
          </p:nvPr>
        </p:nvSpPr>
        <p:spPr>
          <a:xfrm>
            <a:off x="234700" y="1767975"/>
            <a:ext cx="87222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La  niñera  se  llama  Gisela.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12" name="Google Shape;51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8"/>
          <p:cNvSpPr txBox="1"/>
          <p:nvPr>
            <p:ph idx="4294967295" type="body"/>
          </p:nvPr>
        </p:nvSpPr>
        <p:spPr>
          <a:xfrm>
            <a:off x="343325" y="1207075"/>
            <a:ext cx="87402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Beto  y  Carlos  se  van a  quedar  con  una  niñera.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8" name="Google Shape;518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9"/>
          <p:cNvSpPr txBox="1"/>
          <p:nvPr>
            <p:ph idx="4294967295" type="body"/>
          </p:nvPr>
        </p:nvSpPr>
        <p:spPr>
          <a:xfrm>
            <a:off x="394350" y="857100"/>
            <a:ext cx="88125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Al  llegar, Gisela  les  da  galletas  y bombones  de chocolates  muy  ricos.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24" name="Google Shape;52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0" name="Google Shape;53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1"/>
          <p:cNvSpPr txBox="1"/>
          <p:nvPr>
            <p:ph idx="4294967295" type="body"/>
          </p:nvPr>
        </p:nvSpPr>
        <p:spPr>
          <a:xfrm>
            <a:off x="331475" y="960125"/>
            <a:ext cx="8865600" cy="20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00"/>
                </a:solidFill>
              </a:rPr>
              <a:t>___    _____    ___    _____ _______.</a:t>
            </a:r>
            <a:endParaRPr sz="9200"/>
          </a:p>
        </p:txBody>
      </p:sp>
      <p:pic>
        <p:nvPicPr>
          <p:cNvPr id="536" name="Google Shape;536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2"/>
          <p:cNvSpPr txBox="1"/>
          <p:nvPr>
            <p:ph idx="4294967295" type="body"/>
          </p:nvPr>
        </p:nvSpPr>
        <p:spPr>
          <a:xfrm>
            <a:off x="310900" y="1691775"/>
            <a:ext cx="87222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La  niñera  se  llama  Gisela.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42" name="Google Shape;54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8" name="Google Shape;548;p83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49" name="Google Shape;549;p8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8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8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8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5" name="Google Shape;55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275" y="1314450"/>
            <a:ext cx="321945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525" y="588925"/>
            <a:ext cx="3766951" cy="39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575" y="482387"/>
            <a:ext cx="4160851" cy="417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2. Sonidos</a:t>
            </a:r>
            <a:endParaRPr b="1"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