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pos="2736">
          <p15:clr>
            <a:srgbClr val="747775"/>
          </p15:clr>
        </p15:guide>
        <p15:guide id="3" pos="3024">
          <p15:clr>
            <a:srgbClr val="747775"/>
          </p15:clr>
        </p15:guide>
        <p15:guide id="4" orient="horz" pos="14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2736"/>
        <p:guide pos="3024"/>
        <p:guide pos="14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frescura.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rostro.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bd36959e8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bd36959e8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t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precio.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cio, precio.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precio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 - tro, centro.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frescura.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 - cu - ra, frescura.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frescura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cruzar la avenida principal para ir al parque.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prin - ci - pal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/a/, /l/. Principal, /p/, /r/, /i/, /n/, /s/, /i/, /p/, /a/,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atrapa la pelota.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tra - 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Atrap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/t/, /r/, /a/, /p/,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es un niño muy curioso.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Fran - cis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 Francisco, /f/, /r/, /a/, /n/, /s/, /i/, /s/,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poner.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una piedra preciosa!.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piedra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preciosa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adentro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frazada.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contratar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impresora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mientras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confrontar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primaria.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franela.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compromiso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mostrándole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refrigerar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encontramos.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pr, tr, fr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prudente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que ser muy prudente al cruzar la calle.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prudente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 - den - 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Prudente, /p/, /r/, /u/, /d/,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trasladar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a trasladar a los animales a su hábitat natural.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trasladar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 - la - dar.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/r/. Trasladar, /t/, /r/, /a/, /s/, /l/, /a/, /d/,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descifrar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veces toma tiempo descifrar algunas adivinanzas.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descifrar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ci - frar.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/r/, /a/, /r/. Descifrar, /d/, /e/, /s/, /i/, /f/, /r/,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de dos o más sílabas se pueden clasificar en agudas, graves y esdrújulas. Hoy vamos a aprender sobre las palabras graves.</a:t>
            </a:r>
            <a:endParaRPr i="1" sz="13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fácil, lápiz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azúcar.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graves tienen la sílaba tónica en la penúltima sílaba. Llevan tilde cuando terminan en cualquier letra que no sea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fácil, lápiz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azúcar.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pronto.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c688d306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c688d306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bailan, cachetes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naranja.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Estas palabras también son graves, pero no llevan tilde porque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n, 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bailan, cachetes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naranja.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c688d3060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c688d3060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inútil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penúltima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penúltima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¿Cuál de las dos lleva tilde?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(inútil)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c688d3060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c688d3060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penúltima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pestañas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penúltima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(árbol)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c688d3060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c688d3060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versátil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resumen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(versátil)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c688d3060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c688d3060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difícil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la sílaba tónica en la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última sílaba y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lleva tilde?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(difícil)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—¿Podemos quedárnosla? —preguntó Bruno.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fracaso.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46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4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72468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92491" y="26524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132479" y="359924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frescura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rostro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precio</a:t>
            </a:r>
            <a:endParaRPr sz="9600"/>
          </a:p>
        </p:txBody>
      </p:sp>
      <p:pic>
        <p:nvPicPr>
          <p:cNvPr id="387" name="Google Shape;38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3" name="Google Shape;39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1"/>
          <p:cNvSpPr txBox="1"/>
          <p:nvPr/>
        </p:nvSpPr>
        <p:spPr>
          <a:xfrm>
            <a:off x="441600" y="439798"/>
            <a:ext cx="589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441600" y="1920240"/>
            <a:ext cx="808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p, t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precio, centro, frescura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 txBox="1"/>
          <p:nvPr/>
        </p:nvSpPr>
        <p:spPr>
          <a:xfrm>
            <a:off x="2574375" y="929092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ecio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0" y="3574721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ecio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 txBox="1"/>
          <p:nvPr/>
        </p:nvSpPr>
        <p:spPr>
          <a:xfrm>
            <a:off x="2574375" y="929095"/>
            <a:ext cx="595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 txBox="1"/>
          <p:nvPr/>
        </p:nvSpPr>
        <p:spPr>
          <a:xfrm>
            <a:off x="-7383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cen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 txBox="1"/>
          <p:nvPr/>
        </p:nvSpPr>
        <p:spPr>
          <a:xfrm>
            <a:off x="-32866" y="35703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cen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6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0" name="Google Shape;43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2578700" y="929094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295250" y="366556"/>
            <a:ext cx="1677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 txBox="1"/>
          <p:nvPr/>
        </p:nvSpPr>
        <p:spPr>
          <a:xfrm>
            <a:off x="0" y="244144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escura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 txBox="1"/>
          <p:nvPr/>
        </p:nvSpPr>
        <p:spPr>
          <a:xfrm>
            <a:off x="0" y="35703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escura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 rot="5400000">
            <a:off x="4331253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0" name="Google Shape;450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incipal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ancisco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68" name="Google Shape;468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norte</a:t>
            </a:r>
            <a:endParaRPr sz="9600"/>
          </a:p>
        </p:txBody>
      </p:sp>
      <p:pic>
        <p:nvPicPr>
          <p:cNvPr id="474" name="Google Shape;474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poner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6" name="Google Shape;486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viene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4"/>
          <p:cNvSpPr txBox="1"/>
          <p:nvPr/>
        </p:nvSpPr>
        <p:spPr>
          <a:xfrm>
            <a:off x="441600" y="439800"/>
            <a:ext cx="826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¡Es una piedra preciosa!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Pero primero deben prometer cuidar bien de ella y no perderla.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0" name="Google Shape;5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16" name="Google Shape;516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7" name="Google Shape;517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" name="Google Shape;518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4" name="Google Shape;524;p68"/>
          <p:cNvSpPr txBox="1"/>
          <p:nvPr/>
        </p:nvSpPr>
        <p:spPr>
          <a:xfrm>
            <a:off x="441600" y="439800"/>
            <a:ext cx="826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¡Es una piedra preciosa!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0" name="Google Shape;530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1" name="Google Shape;531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2" name="Google Shape;54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1" name="Google Shape;551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aden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azada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ivado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1" name="Google Shape;561;p72" title="44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995" y="566925"/>
            <a:ext cx="1236765" cy="14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2" title="441.png"/>
          <p:cNvPicPr preferRelativeResize="0"/>
          <p:nvPr/>
        </p:nvPicPr>
        <p:blipFill rotWithShape="1">
          <a:blip r:embed="rId6">
            <a:alphaModFix/>
          </a:blip>
          <a:srcRect b="21226" l="0" r="0" t="14511"/>
          <a:stretch/>
        </p:blipFill>
        <p:spPr>
          <a:xfrm>
            <a:off x="6987088" y="2075100"/>
            <a:ext cx="1415071" cy="103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2" title="440.png"/>
          <p:cNvPicPr preferRelativeResize="0"/>
          <p:nvPr/>
        </p:nvPicPr>
        <p:blipFill rotWithShape="1">
          <a:blip r:embed="rId7">
            <a:alphaModFix/>
          </a:blip>
          <a:srcRect b="21402" l="0" r="0" t="0"/>
          <a:stretch/>
        </p:blipFill>
        <p:spPr>
          <a:xfrm>
            <a:off x="7038500" y="3450900"/>
            <a:ext cx="1236749" cy="111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contratar</a:t>
            </a:r>
            <a:endParaRPr sz="9600"/>
          </a:p>
        </p:txBody>
      </p:sp>
      <p:pic>
        <p:nvPicPr>
          <p:cNvPr id="569" name="Google Shape;56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impresora</a:t>
            </a:r>
            <a:endParaRPr sz="9600"/>
          </a:p>
        </p:txBody>
      </p:sp>
      <p:pic>
        <p:nvPicPr>
          <p:cNvPr id="575" name="Google Shape;57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mientras</a:t>
            </a:r>
            <a:endParaRPr sz="9600"/>
          </a:p>
        </p:txBody>
      </p:sp>
      <p:pic>
        <p:nvPicPr>
          <p:cNvPr id="581" name="Google Shape;58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confrontar</a:t>
            </a:r>
            <a:endParaRPr sz="9600"/>
          </a:p>
        </p:txBody>
      </p:sp>
      <p:pic>
        <p:nvPicPr>
          <p:cNvPr id="587" name="Google Shape;58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anela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imaria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1" title="445.png"/>
          <p:cNvPicPr preferRelativeResize="0"/>
          <p:nvPr/>
        </p:nvPicPr>
        <p:blipFill rotWithShape="1">
          <a:blip r:embed="rId5">
            <a:alphaModFix/>
          </a:blip>
          <a:srcRect b="23997" l="0" r="0" t="17200"/>
          <a:stretch/>
        </p:blipFill>
        <p:spPr>
          <a:xfrm>
            <a:off x="7120775" y="960075"/>
            <a:ext cx="1581627" cy="10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title="444.png"/>
          <p:cNvPicPr preferRelativeResize="0"/>
          <p:nvPr/>
        </p:nvPicPr>
        <p:blipFill rotWithShape="1">
          <a:blip r:embed="rId6">
            <a:alphaModFix/>
          </a:blip>
          <a:srcRect b="7223" l="0" r="0" t="3603"/>
          <a:stretch/>
        </p:blipFill>
        <p:spPr>
          <a:xfrm>
            <a:off x="5853825" y="2218552"/>
            <a:ext cx="1122849" cy="114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title="443.png"/>
          <p:cNvPicPr preferRelativeResize="0"/>
          <p:nvPr/>
        </p:nvPicPr>
        <p:blipFill rotWithShape="1">
          <a:blip r:embed="rId7">
            <a:alphaModFix/>
          </a:blip>
          <a:srcRect b="6428" l="9764" r="0" t="0"/>
          <a:stretch/>
        </p:blipFill>
        <p:spPr>
          <a:xfrm>
            <a:off x="6762794" y="3362851"/>
            <a:ext cx="1024179" cy="12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compromiso</a:t>
            </a:r>
            <a:endParaRPr sz="9600"/>
          </a:p>
        </p:txBody>
      </p:sp>
      <p:pic>
        <p:nvPicPr>
          <p:cNvPr id="593" name="Google Shape;59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mostrándole</a:t>
            </a:r>
            <a:endParaRPr sz="9600"/>
          </a:p>
        </p:txBody>
      </p:sp>
      <p:pic>
        <p:nvPicPr>
          <p:cNvPr id="599" name="Google Shape;59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refrigerar</a:t>
            </a:r>
            <a:endParaRPr sz="9600"/>
          </a:p>
        </p:txBody>
      </p:sp>
      <p:pic>
        <p:nvPicPr>
          <p:cNvPr id="605" name="Google Shape;60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encontramos</a:t>
            </a:r>
            <a:endParaRPr sz="9600"/>
          </a:p>
        </p:txBody>
      </p:sp>
      <p:pic>
        <p:nvPicPr>
          <p:cNvPr id="611" name="Google Shape;61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3" name="Google Shape;623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udente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9" name="Google Shape;629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asladar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5" name="Google Shape;635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desci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6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47" name="Google Shape;647;p86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48" name="Google Shape;648;p86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6"/>
          <p:cNvSpPr/>
          <p:nvPr/>
        </p:nvSpPr>
        <p:spPr>
          <a:xfrm>
            <a:off x="510875" y="2323550"/>
            <a:ext cx="2040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- ci</a:t>
            </a:r>
            <a:r>
              <a:rPr b="1"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86"/>
          <p:cNvSpPr/>
          <p:nvPr/>
        </p:nvSpPr>
        <p:spPr>
          <a:xfrm>
            <a:off x="2858651" y="2323550"/>
            <a:ext cx="2184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86"/>
          <p:cNvSpPr/>
          <p:nvPr/>
        </p:nvSpPr>
        <p:spPr>
          <a:xfrm>
            <a:off x="5339125" y="2323575"/>
            <a:ext cx="32940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 - z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- ca</a:t>
            </a:r>
            <a:r>
              <a:rPr b="1"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45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86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pronto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9" name="Google Shape;659;p87"/>
          <p:cNvSpPr/>
          <p:nvPr/>
        </p:nvSpPr>
        <p:spPr>
          <a:xfrm>
            <a:off x="488850" y="2323550"/>
            <a:ext cx="2168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</a:t>
            </a: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7"/>
          <p:cNvSpPr/>
          <p:nvPr/>
        </p:nvSpPr>
        <p:spPr>
          <a:xfrm>
            <a:off x="2965050" y="2323550"/>
            <a:ext cx="2921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cachete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7"/>
          <p:cNvSpPr/>
          <p:nvPr/>
        </p:nvSpPr>
        <p:spPr>
          <a:xfrm>
            <a:off x="6194256" y="2323575"/>
            <a:ext cx="24609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naranj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7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63" name="Google Shape;663;p87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64" name="Google Shape;664;p87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8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70" name="Google Shape;670;p88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71" name="Google Shape;671;p88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73" name="Google Shape;673;p88"/>
          <p:cNvGrpSpPr/>
          <p:nvPr/>
        </p:nvGrpSpPr>
        <p:grpSpPr>
          <a:xfrm>
            <a:off x="2266700" y="2323550"/>
            <a:ext cx="4533400" cy="948600"/>
            <a:chOff x="2266700" y="2323550"/>
            <a:chExt cx="4533400" cy="948600"/>
          </a:xfrm>
        </p:grpSpPr>
        <p:sp>
          <p:nvSpPr>
            <p:cNvPr id="674" name="Google Shape;674;p88"/>
            <p:cNvSpPr/>
            <p:nvPr/>
          </p:nvSpPr>
          <p:spPr>
            <a:xfrm>
              <a:off x="2266700" y="2323550"/>
              <a:ext cx="20889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inutil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5" name="Google Shape;675;p88"/>
            <p:cNvSpPr/>
            <p:nvPr/>
          </p:nvSpPr>
          <p:spPr>
            <a:xfrm>
              <a:off x="4800600" y="2323550"/>
              <a:ext cx="19995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alto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76" name="Google Shape;676;p88"/>
          <p:cNvSpPr/>
          <p:nvPr/>
        </p:nvSpPr>
        <p:spPr>
          <a:xfrm>
            <a:off x="3320462" y="3753400"/>
            <a:ext cx="26004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inúti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8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9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83" name="Google Shape;683;p89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84" name="Google Shape;684;p89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5" name="Google Shape;68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86" name="Google Shape;686;p89"/>
          <p:cNvGrpSpPr/>
          <p:nvPr/>
        </p:nvGrpSpPr>
        <p:grpSpPr>
          <a:xfrm>
            <a:off x="2164200" y="2323550"/>
            <a:ext cx="5831100" cy="948600"/>
            <a:chOff x="2164200" y="2323550"/>
            <a:chExt cx="5831100" cy="948600"/>
          </a:xfrm>
        </p:grpSpPr>
        <p:sp>
          <p:nvSpPr>
            <p:cNvPr id="687" name="Google Shape;687;p89"/>
            <p:cNvSpPr/>
            <p:nvPr/>
          </p:nvSpPr>
          <p:spPr>
            <a:xfrm>
              <a:off x="2164200" y="2323550"/>
              <a:ext cx="21792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arbol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89"/>
            <p:cNvSpPr/>
            <p:nvPr/>
          </p:nvSpPr>
          <p:spPr>
            <a:xfrm>
              <a:off x="4800600" y="2323550"/>
              <a:ext cx="31947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pestañas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89" name="Google Shape;689;p89"/>
          <p:cNvSpPr/>
          <p:nvPr/>
        </p:nvSpPr>
        <p:spPr>
          <a:xfrm>
            <a:off x="3482392" y="3753400"/>
            <a:ext cx="21792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0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696" name="Google Shape;696;p90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697" name="Google Shape;697;p90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8" name="Google Shape;69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699" name="Google Shape;699;p90"/>
          <p:cNvGrpSpPr/>
          <p:nvPr/>
        </p:nvGrpSpPr>
        <p:grpSpPr>
          <a:xfrm>
            <a:off x="1781399" y="2323550"/>
            <a:ext cx="5940589" cy="948600"/>
            <a:chOff x="1771001" y="2323550"/>
            <a:chExt cx="5940589" cy="948600"/>
          </a:xfrm>
        </p:grpSpPr>
        <p:sp>
          <p:nvSpPr>
            <p:cNvPr id="700" name="Google Shape;700;p90"/>
            <p:cNvSpPr/>
            <p:nvPr/>
          </p:nvSpPr>
          <p:spPr>
            <a:xfrm>
              <a:off x="1771001" y="2323550"/>
              <a:ext cx="25620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versatil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1" name="Google Shape;701;p90"/>
            <p:cNvSpPr/>
            <p:nvPr/>
          </p:nvSpPr>
          <p:spPr>
            <a:xfrm>
              <a:off x="4790190" y="2323550"/>
              <a:ext cx="29214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resumen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2" name="Google Shape;702;p90"/>
          <p:cNvSpPr/>
          <p:nvPr/>
        </p:nvSpPr>
        <p:spPr>
          <a:xfrm>
            <a:off x="3291001" y="3753400"/>
            <a:ext cx="25620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versáti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90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1"/>
          <p:cNvSpPr/>
          <p:nvPr/>
        </p:nvSpPr>
        <p:spPr>
          <a:xfrm>
            <a:off x="1640798" y="723578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/>
          </a:p>
        </p:txBody>
      </p:sp>
      <p:sp>
        <p:nvSpPr>
          <p:cNvPr id="709" name="Google Shape;709;p91"/>
          <p:cNvSpPr/>
          <p:nvPr/>
        </p:nvSpPr>
        <p:spPr>
          <a:xfrm>
            <a:off x="3039139" y="723564"/>
            <a:ext cx="9936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6000"/>
          </a:p>
        </p:txBody>
      </p:sp>
      <p:sp>
        <p:nvSpPr>
          <p:cNvPr id="710" name="Google Shape;710;p91"/>
          <p:cNvSpPr/>
          <p:nvPr/>
        </p:nvSpPr>
        <p:spPr>
          <a:xfrm>
            <a:off x="4437500" y="723575"/>
            <a:ext cx="3424500" cy="948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i o u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1" name="Google Shape;71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pSp>
        <p:nvGrpSpPr>
          <p:cNvPr id="712" name="Google Shape;712;p91"/>
          <p:cNvGrpSpPr/>
          <p:nvPr/>
        </p:nvGrpSpPr>
        <p:grpSpPr>
          <a:xfrm>
            <a:off x="2194375" y="2323550"/>
            <a:ext cx="5353225" cy="948600"/>
            <a:chOff x="2194375" y="2323550"/>
            <a:chExt cx="5353225" cy="948600"/>
          </a:xfrm>
        </p:grpSpPr>
        <p:sp>
          <p:nvSpPr>
            <p:cNvPr id="713" name="Google Shape;713;p91"/>
            <p:cNvSpPr/>
            <p:nvPr/>
          </p:nvSpPr>
          <p:spPr>
            <a:xfrm>
              <a:off x="2194375" y="2323550"/>
              <a:ext cx="21615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dificil</a:t>
              </a:r>
              <a:endParaRPr b="1" sz="4500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4" name="Google Shape;714;p91"/>
            <p:cNvSpPr/>
            <p:nvPr/>
          </p:nvSpPr>
          <p:spPr>
            <a:xfrm>
              <a:off x="4814600" y="2323550"/>
              <a:ext cx="2733000" cy="948600"/>
            </a:xfrm>
            <a:prstGeom prst="roundRect">
              <a:avLst>
                <a:gd fmla="val 8676" name="adj"/>
              </a:avLst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333333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 trabajo</a:t>
              </a:r>
              <a:endParaRPr sz="45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5" name="Google Shape;715;p91"/>
          <p:cNvSpPr/>
          <p:nvPr/>
        </p:nvSpPr>
        <p:spPr>
          <a:xfrm>
            <a:off x="3405761" y="3753400"/>
            <a:ext cx="2332500" cy="94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difíci</a:t>
            </a:r>
            <a:r>
              <a:rPr b="1" lang="en" sz="4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1"/>
          <p:cNvSpPr/>
          <p:nvPr/>
        </p:nvSpPr>
        <p:spPr>
          <a:xfrm>
            <a:off x="1307819" y="1161576"/>
            <a:ext cx="6993600" cy="72600"/>
          </a:xfrm>
          <a:prstGeom prst="rect">
            <a:avLst/>
          </a:prstGeom>
          <a:solidFill>
            <a:srgbClr val="0E0E0E"/>
          </a:solidFill>
          <a:ln cap="flat" cmpd="sng" w="28575">
            <a:solidFill>
              <a:srgbClr val="FF5E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2" name="Google Shape;722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8" name="Google Shape;728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—¿Podemos quedárnosla? —preguntó Bruno.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4" name="Google Shape;734;p94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—¿Qué es eso? —preguntó Andrea señalando el objeto brillante.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5"/>
          <p:cNvSpPr txBox="1"/>
          <p:nvPr/>
        </p:nvSpPr>
        <p:spPr>
          <a:xfrm>
            <a:off x="441600" y="439800"/>
            <a:ext cx="82608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4810">
                <a:latin typeface="Century Gothic"/>
                <a:ea typeface="Century Gothic"/>
                <a:cs typeface="Century Gothic"/>
                <a:sym typeface="Century Gothic"/>
              </a:rPr>
              <a:t>—Claro —respondió la maestra—. Pero primero deben prometer cuidar bien de ella y no perderla.</a:t>
            </a:r>
            <a:endParaRPr sz="48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6" name="Google Shape;746;p96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Sabían que siempre recordarán ese día como uno de los más emocionantes en la escuela.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centro</a:t>
            </a:r>
            <a:endParaRPr sz="9600"/>
          </a:p>
        </p:txBody>
      </p:sp>
      <p:pic>
        <p:nvPicPr>
          <p:cNvPr id="351" name="Google Shape;35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2" name="Google Shape;752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3" name="Google Shape;753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fracaso</a:t>
            </a:r>
            <a:endParaRPr sz="9600"/>
          </a:p>
        </p:txBody>
      </p:sp>
      <p:pic>
        <p:nvPicPr>
          <p:cNvPr id="357" name="Google Shape;35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litro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prever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