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</p:sldIdLst>
  <p:sldSz cy="5143500" cx="9144000"/>
  <p:notesSz cx="6858000" cy="9144000"/>
  <p:embeddedFontLst>
    <p:embeddedFont>
      <p:font typeface="Century Gothic"/>
      <p:regular r:id="rId68"/>
      <p:bold r:id="rId69"/>
      <p:italic r:id="rId70"/>
      <p:boldItalic r:id="rId7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70">
          <p15:clr>
            <a:srgbClr val="747775"/>
          </p15:clr>
        </p15:guide>
        <p15:guide id="2" orient="horz" pos="2837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Gabrielle Wagn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70" orient="horz"/>
        <p:guide pos="283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CenturyGothic-boldItalic.fntdata"/><Relationship Id="rId70" Type="http://schemas.openxmlformats.org/officeDocument/2006/relationships/font" Target="fonts/CenturyGothic-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font" Target="fonts/CenturyGothic-regular.fntdata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CenturyGothic-bold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12-12T14:41:06.700">
    <p:pos x="6000" y="0"/>
    <p:text>formatted ✅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76770bb98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376770bb98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ladrón.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76770bb98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76770bb98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abril.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76770bb98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376770bb98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hambre.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76770bb98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76770bb98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la regla de ortografía de las palabras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br.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regla y lea en voz alta. 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sílabas trabadas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forman al combinar estas consonantes con las vocales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 e, i, o, u.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regla principal es que la consonante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siempre va después de otra consonante como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b. 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vidrio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brisa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¿Ven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ab511326a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ab511326a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practicar. Recuerden las reglas que aprendimos.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Repase las reglas si es necesario. (Haga clic)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①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vi___o.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la consonante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 - drio, vidrio.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letra está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85e7862f2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385e7862f2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②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___sa.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la consonante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bri - sa, brisa.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letra está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85e7862f2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385e7862f2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③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a___zo.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la consonante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bra - zo.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letra está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 trabadas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br.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hambre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Tengo mucha hambre porque no desayuné esta mañana.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hambre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ham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bre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ham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/a/, /m/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/r/, /e/. Hambre, /a/, /m/, /b/, /r/, /e/.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sílabas trabadas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br.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ladrón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policía atrapó al ladrón.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ladrón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- drón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/l/,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drón,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/r/, /o/, /n/. Ladrón, /l/, /a/, /d/, /r/, /o/, /n/.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abril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cumpleaños es en el mes de abril.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abril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bril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bril,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/r/, /i/, /l/. Abril, /a/, /b/, /r/, /i/, /l/.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a59cc42d4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3a59cc42d4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primero.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a59cc42d4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3a59cc42d4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siempre.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a59cc42d4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3a59cc42d4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grupo.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 los recibió con un fuerte abrazo.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 (1), los (2), recibió (3), con (4), un (5), fuerte (6), abrazo (7).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¡Tiene siete palabras!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>
              <a:solidFill>
                <a:srgbClr val="363535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sílabas trabadas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br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br.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palabra.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la sílaba trabada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última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bra. Repita con los estudiantes con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almendra.</a:t>
            </a:r>
            <a:endParaRPr i="1"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br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sombrero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38538ea7e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38538ea7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cocodrilo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8538ea7e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8538ea7e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brazalete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38538ea7e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38538ea7e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madrugada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22be15a44c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22be15a44c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br.</a:t>
            </a:r>
            <a:endParaRPr i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drama.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la sílaba trabada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primera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dra. Repita con los estudiantes con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broma.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asombroso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38538ea7e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38538ea7e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cuadrado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38538ea7e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38538ea7e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brillante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38538ea7e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38538ea7e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brócoli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br.</a:t>
            </a:r>
            <a:endParaRPr i="1" sz="1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brillante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sol está muy brillante hoy.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brillante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bri - llan - te.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/r/, /i/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llan,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/y/, /a/, /n/.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/e/. Brillante, /b/, /r/, /i/, /y/, /a/, /n/, /t/, /e/.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asombroso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Andrea y Bruno pasaron un día asombroso.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asombroso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- som - bro - so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/o/, /m/.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/r/,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/o/. Asombroso, /a/, /s/, /o/, /m/, /b/, /r/, /o/, /s/,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madrugada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papá se levantó en la madrugada para salir a trabajar.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madrugada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 - dru - ga - 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dru,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/r/, /u/.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/a/.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Madrugada, /m/, /a/, /d/, /r/, /u/, /g/, /a/, /d/,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verbos son palabras que nombran acciones, como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come.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Cuando un verbo está en su forma básica, sin cambiar, se llama “infinitivo”. Los verbos en infinitivo pueden terminar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-er,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comer.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38538ea7ed9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38538ea7ed9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escribir el verbo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lee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infinitivo. Al agregar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la palabra,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lee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convierte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leer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76770bb98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76770bb98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brazo.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6-12 una a la vez y diga cada palabra en voz alta junto con ellos.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ab511326a5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ab511326a5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corre.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escribir el verbo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corre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infinitivo. Al agregar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la palabra,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corre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convierte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correr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 con más palabras.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3ab511326a5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3ab511326a5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bebe.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escribir el verbo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bebe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infinitivo. Al agregar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la palabra,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bebe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convierte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beber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3ab511326a5_1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3ab511326a5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aprende.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escribir el verbo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aprende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infinitivo. Al agregar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la palabra,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aprende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convierte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aprender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3ab511326a5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3ab511326a5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vende.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escribir el verbo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vende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infinitivo. Al agregar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la palabra,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vende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convierte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vender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3ab511326a5_1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3ab511326a5_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responde.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escribir el verbo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responde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infinitivo. Al agregar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la palabra,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responde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convierte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responder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Bruno recogía piedras y Andrea señalaba un patrón cuadrado en el suelo.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con expresión. Primero lea la oración con un tono monótono y luego con la expresión apropiada.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expresión haciendo las pausas apropiadas.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76770bb98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76770bb98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ladrar.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76770bb98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76770bb98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cebra.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76770bb98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76770bb98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piedras.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76770bb98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76770bb98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libro.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9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9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9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9.png"/><Relationship Id="rId3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9.png"/><Relationship Id="rId3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9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3.png"/><Relationship Id="rId4" Type="http://schemas.openxmlformats.org/officeDocument/2006/relationships/image" Target="../media/image21.png"/><Relationship Id="rId5" Type="http://schemas.openxmlformats.org/officeDocument/2006/relationships/image" Target="../media/image38.png"/><Relationship Id="rId6" Type="http://schemas.openxmlformats.org/officeDocument/2006/relationships/image" Target="../media/image4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Relationship Id="rId4" Type="http://schemas.openxmlformats.org/officeDocument/2006/relationships/image" Target="../media/image23.png"/><Relationship Id="rId5" Type="http://schemas.openxmlformats.org/officeDocument/2006/relationships/image" Target="../media/image43.png"/><Relationship Id="rId6" Type="http://schemas.openxmlformats.org/officeDocument/2006/relationships/image" Target="../media/image4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6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6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6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7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1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1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1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1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1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1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1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1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1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5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rgbClr val="FFC9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9" name="Google Shape;299;p38"/>
          <p:cNvSpPr/>
          <p:nvPr/>
        </p:nvSpPr>
        <p:spPr>
          <a:xfrm>
            <a:off x="3454000" y="2497450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38"/>
          <p:cNvSpPr txBox="1"/>
          <p:nvPr/>
        </p:nvSpPr>
        <p:spPr>
          <a:xfrm>
            <a:off x="3454000" y="2591800"/>
            <a:ext cx="1031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latin typeface="Century Gothic"/>
                <a:ea typeface="Century Gothic"/>
                <a:cs typeface="Century Gothic"/>
                <a:sym typeface="Century Gothic"/>
              </a:rPr>
              <a:t>dr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38"/>
          <p:cNvSpPr/>
          <p:nvPr/>
        </p:nvSpPr>
        <p:spPr>
          <a:xfrm>
            <a:off x="4658600" y="2497450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38"/>
          <p:cNvSpPr txBox="1"/>
          <p:nvPr/>
        </p:nvSpPr>
        <p:spPr>
          <a:xfrm>
            <a:off x="4658600" y="2591800"/>
            <a:ext cx="1031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latin typeface="Century Gothic"/>
                <a:ea typeface="Century Gothic"/>
                <a:cs typeface="Century Gothic"/>
                <a:sym typeface="Century Gothic"/>
              </a:rPr>
              <a:t>br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3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304" name="Google Shape;304;p38"/>
          <p:cNvSpPr txBox="1"/>
          <p:nvPr/>
        </p:nvSpPr>
        <p:spPr>
          <a:xfrm>
            <a:off x="2021550" y="1825764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38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12.1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ladrón</a:t>
            </a:r>
            <a:endParaRPr sz="9600"/>
          </a:p>
        </p:txBody>
      </p:sp>
      <p:pic>
        <p:nvPicPr>
          <p:cNvPr id="374" name="Google Shape;374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75" name="Google Shape;375;p47"/>
          <p:cNvSpPr/>
          <p:nvPr/>
        </p:nvSpPr>
        <p:spPr>
          <a:xfrm>
            <a:off x="2688175" y="3289125"/>
            <a:ext cx="3832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8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abril</a:t>
            </a:r>
            <a:endParaRPr sz="9600"/>
          </a:p>
        </p:txBody>
      </p:sp>
      <p:pic>
        <p:nvPicPr>
          <p:cNvPr id="381" name="Google Shape;381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82" name="Google Shape;382;p48"/>
          <p:cNvSpPr/>
          <p:nvPr/>
        </p:nvSpPr>
        <p:spPr>
          <a:xfrm>
            <a:off x="3468023" y="3289925"/>
            <a:ext cx="2444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hambre</a:t>
            </a:r>
            <a:endParaRPr sz="9600"/>
          </a:p>
        </p:txBody>
      </p:sp>
      <p:pic>
        <p:nvPicPr>
          <p:cNvPr id="388" name="Google Shape;388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89" name="Google Shape;389;p49"/>
          <p:cNvSpPr/>
          <p:nvPr/>
        </p:nvSpPr>
        <p:spPr>
          <a:xfrm>
            <a:off x="2264825" y="3289125"/>
            <a:ext cx="4671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395" name="Google Shape;395;p5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5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1" name="Google Shape;401;p51"/>
          <p:cNvSpPr txBox="1"/>
          <p:nvPr/>
        </p:nvSpPr>
        <p:spPr>
          <a:xfrm>
            <a:off x="441600" y="251623"/>
            <a:ext cx="5894700" cy="13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dr, br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Google Shape;402;p51"/>
          <p:cNvSpPr txBox="1"/>
          <p:nvPr/>
        </p:nvSpPr>
        <p:spPr>
          <a:xfrm>
            <a:off x="441600" y="1920240"/>
            <a:ext cx="8089800" cy="17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Las sílabas trabadas con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dr 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br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se forman al combinar estas consonantes con las vocales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a, e, i, o, u.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La consonante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r 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siempre va después de otra consonante como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 d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vidrio, brisa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2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FFC91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8" name="Google Shape;408;p52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9" name="Google Shape;409;p52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5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1" name="Google Shape;411;p52"/>
          <p:cNvSpPr txBox="1"/>
          <p:nvPr/>
        </p:nvSpPr>
        <p:spPr>
          <a:xfrm>
            <a:off x="0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vi</a:t>
            </a:r>
            <a:r>
              <a:rPr lang="en" sz="60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___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2" name="Google Shape;412;p52"/>
          <p:cNvSpPr txBox="1"/>
          <p:nvPr/>
        </p:nvSpPr>
        <p:spPr>
          <a:xfrm>
            <a:off x="-11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vi</a:t>
            </a:r>
            <a:r>
              <a:rPr lang="en" sz="60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dri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3" name="Google Shape;413;p5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4" name="Google Shape;414;p5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5" name="Google Shape;415;p52"/>
          <p:cNvSpPr txBox="1"/>
          <p:nvPr/>
        </p:nvSpPr>
        <p:spPr>
          <a:xfrm>
            <a:off x="299390" y="433047"/>
            <a:ext cx="1677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6" name="Google Shape;416;p52"/>
          <p:cNvSpPr txBox="1"/>
          <p:nvPr/>
        </p:nvSpPr>
        <p:spPr>
          <a:xfrm>
            <a:off x="2578600" y="954625"/>
            <a:ext cx="5952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La consonante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3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FFC91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p53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53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4" name="Google Shape;424;p5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5" name="Google Shape;425;p53"/>
          <p:cNvSpPr txBox="1"/>
          <p:nvPr/>
        </p:nvSpPr>
        <p:spPr>
          <a:xfrm>
            <a:off x="0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___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sa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6" name="Google Shape;426;p53"/>
          <p:cNvSpPr txBox="1"/>
          <p:nvPr/>
        </p:nvSpPr>
        <p:spPr>
          <a:xfrm>
            <a:off x="0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bri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sa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7" name="Google Shape;427;p5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28" name="Google Shape;428;p5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9" name="Google Shape;429;p53"/>
          <p:cNvSpPr txBox="1"/>
          <p:nvPr/>
        </p:nvSpPr>
        <p:spPr>
          <a:xfrm>
            <a:off x="2578600" y="954625"/>
            <a:ext cx="5952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La consonante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0" name="Google Shape;430;p53"/>
          <p:cNvSpPr txBox="1"/>
          <p:nvPr/>
        </p:nvSpPr>
        <p:spPr>
          <a:xfrm>
            <a:off x="295240" y="458410"/>
            <a:ext cx="1677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4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FFC91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54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7" name="Google Shape;437;p54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8" name="Google Shape;438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9" name="Google Shape;439;p54"/>
          <p:cNvSpPr txBox="1"/>
          <p:nvPr/>
        </p:nvSpPr>
        <p:spPr>
          <a:xfrm>
            <a:off x="-42450" y="2338400"/>
            <a:ext cx="91866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 sz="60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___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zo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0" name="Google Shape;440;p54"/>
          <p:cNvSpPr txBox="1"/>
          <p:nvPr/>
        </p:nvSpPr>
        <p:spPr>
          <a:xfrm>
            <a:off x="0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 sz="60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bra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zo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1" name="Google Shape;441;p54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2" name="Google Shape;442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54"/>
          <p:cNvSpPr txBox="1"/>
          <p:nvPr/>
        </p:nvSpPr>
        <p:spPr>
          <a:xfrm>
            <a:off x="2578600" y="954625"/>
            <a:ext cx="5952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La consonante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54"/>
          <p:cNvSpPr txBox="1"/>
          <p:nvPr/>
        </p:nvSpPr>
        <p:spPr>
          <a:xfrm>
            <a:off x="295240" y="433047"/>
            <a:ext cx="1677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5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56" name="Google Shape;456;p5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ham</a:t>
            </a:r>
            <a:r>
              <a:rPr lang="en" sz="96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br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Google Shape;461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2" name="Google Shape;462;p5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r>
              <a:rPr lang="en" sz="96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dr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ón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8" name="Google Shape;468;p58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 sz="96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br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il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474" name="Google Shape;474;p59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6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primero</a:t>
            </a:r>
            <a:endParaRPr sz="9600"/>
          </a:p>
        </p:txBody>
      </p:sp>
      <p:pic>
        <p:nvPicPr>
          <p:cNvPr id="480" name="Google Shape;480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Google Shape;485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6" name="Google Shape;486;p6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siempre</a:t>
            </a:r>
            <a:endParaRPr sz="9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2" name="Google Shape;492;p62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grupo</a:t>
            </a:r>
            <a:endParaRPr sz="9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63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6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4"/>
          <p:cNvSpPr txBox="1"/>
          <p:nvPr>
            <p:ph idx="4294967295" type="body"/>
          </p:nvPr>
        </p:nvSpPr>
        <p:spPr>
          <a:xfrm>
            <a:off x="441600" y="439800"/>
            <a:ext cx="8260800" cy="19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Mamá los recibió con un fuerte abrazo. </a:t>
            </a:r>
            <a:endParaRPr sz="5200">
              <a:solidFill>
                <a:srgbClr val="000000"/>
              </a:solidFill>
            </a:endParaRPr>
          </a:p>
        </p:txBody>
      </p:sp>
      <p:pic>
        <p:nvPicPr>
          <p:cNvPr id="504" name="Google Shape;504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5"/>
          <p:cNvSpPr txBox="1"/>
          <p:nvPr>
            <p:ph idx="4294967295" type="body"/>
          </p:nvPr>
        </p:nvSpPr>
        <p:spPr>
          <a:xfrm>
            <a:off x="441600" y="439800"/>
            <a:ext cx="8260800" cy="28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La brisa era suave y el brillo del sol empezaba a pintar el cielo.</a:t>
            </a:r>
            <a:endParaRPr sz="5200">
              <a:solidFill>
                <a:srgbClr val="000000"/>
              </a:solidFill>
            </a:endParaRPr>
          </a:p>
        </p:txBody>
      </p:sp>
      <p:pic>
        <p:nvPicPr>
          <p:cNvPr id="510" name="Google Shape;510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6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16" name="Google Shape;516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316" name="Google Shape;316;p4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Google Shape;521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522" name="Google Shape;522;p67"/>
          <p:cNvCxnSpPr/>
          <p:nvPr/>
        </p:nvCxnSpPr>
        <p:spPr>
          <a:xfrm>
            <a:off x="62475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3" name="Google Shape;523;p67"/>
          <p:cNvCxnSpPr/>
          <p:nvPr/>
        </p:nvCxnSpPr>
        <p:spPr>
          <a:xfrm>
            <a:off x="62475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4" name="Google Shape;524;p67"/>
          <p:cNvCxnSpPr/>
          <p:nvPr/>
        </p:nvCxnSpPr>
        <p:spPr>
          <a:xfrm>
            <a:off x="62475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68"/>
          <p:cNvSpPr txBox="1"/>
          <p:nvPr>
            <p:ph idx="4294967295" type="body"/>
          </p:nvPr>
        </p:nvSpPr>
        <p:spPr>
          <a:xfrm>
            <a:off x="441600" y="439815"/>
            <a:ext cx="8260800" cy="19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Mamá los recibió con un fuerte abrazo. </a:t>
            </a:r>
            <a:endParaRPr sz="5200">
              <a:solidFill>
                <a:srgbClr val="000000"/>
              </a:solidFill>
            </a:endParaRPr>
          </a:p>
        </p:txBody>
      </p:sp>
      <p:pic>
        <p:nvPicPr>
          <p:cNvPr id="530" name="Google Shape;530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69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36" name="Google Shape;536;p69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537" name="Google Shape;537;p69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70"/>
          <p:cNvSpPr txBox="1"/>
          <p:nvPr>
            <p:ph type="ctrTitle"/>
          </p:nvPr>
        </p:nvSpPr>
        <p:spPr>
          <a:xfrm>
            <a:off x="457213" y="235524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Google Shape;547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548" name="Google Shape;548;p7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 multisilábicas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72"/>
          <p:cNvSpPr txBox="1"/>
          <p:nvPr/>
        </p:nvSpPr>
        <p:spPr>
          <a:xfrm>
            <a:off x="4572003" y="1485792"/>
            <a:ext cx="3472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pala</a:t>
            </a:r>
            <a:r>
              <a:rPr b="1"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</a:t>
            </a:r>
            <a:r>
              <a:rPr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4" name="Google Shape;554;p72"/>
          <p:cNvSpPr txBox="1"/>
          <p:nvPr/>
        </p:nvSpPr>
        <p:spPr>
          <a:xfrm>
            <a:off x="4572007" y="3054343"/>
            <a:ext cx="3472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almen</a:t>
            </a:r>
            <a:r>
              <a:rPr b="1"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</a:t>
            </a: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5" name="Google Shape;555;p72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6" name="Google Shape;556;p72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7" name="Google Shape;557;p72" title="icons_final_Phonics_BW_Rememb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59" name="Google Shape;559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60" name="Google Shape;560;p72"/>
          <p:cNvSpPr/>
          <p:nvPr/>
        </p:nvSpPr>
        <p:spPr>
          <a:xfrm>
            <a:off x="816714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1" name="Google Shape;561;p72"/>
          <p:cNvSpPr/>
          <p:nvPr/>
        </p:nvSpPr>
        <p:spPr>
          <a:xfrm>
            <a:off x="1163451" y="2282037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93">
                <a:latin typeface="Century Gothic"/>
                <a:ea typeface="Century Gothic"/>
                <a:cs typeface="Century Gothic"/>
                <a:sym typeface="Century Gothic"/>
              </a:rPr>
              <a:t>dr</a:t>
            </a:r>
            <a:endParaRPr b="1" sz="30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2" name="Google Shape;562;p72"/>
          <p:cNvSpPr/>
          <p:nvPr/>
        </p:nvSpPr>
        <p:spPr>
          <a:xfrm>
            <a:off x="2117550" y="2300740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93">
                <a:latin typeface="Century Gothic"/>
                <a:ea typeface="Century Gothic"/>
                <a:cs typeface="Century Gothic"/>
                <a:sym typeface="Century Gothic"/>
              </a:rPr>
              <a:t>br</a:t>
            </a:r>
            <a:endParaRPr b="1" sz="30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3" name="Google Shape;563;p72" title="123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72224" y="1359105"/>
            <a:ext cx="1230177" cy="1405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72" title="124.jpg"/>
          <p:cNvPicPr preferRelativeResize="0"/>
          <p:nvPr/>
        </p:nvPicPr>
        <p:blipFill rotWithShape="1">
          <a:blip r:embed="rId6">
            <a:alphaModFix/>
          </a:blip>
          <a:srcRect b="12844" l="0" r="0" t="13044"/>
          <a:stretch/>
        </p:blipFill>
        <p:spPr>
          <a:xfrm>
            <a:off x="7730811" y="3165726"/>
            <a:ext cx="971591" cy="822902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72"/>
          <p:cNvSpPr/>
          <p:nvPr/>
        </p:nvSpPr>
        <p:spPr>
          <a:xfrm rot="-667202">
            <a:off x="3841174" y="2152523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6" name="Google Shape;566;p72"/>
          <p:cNvSpPr/>
          <p:nvPr/>
        </p:nvSpPr>
        <p:spPr>
          <a:xfrm rot="1319193">
            <a:off x="3841255" y="309200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7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sombrero</a:t>
            </a:r>
            <a:endParaRPr sz="9600"/>
          </a:p>
        </p:txBody>
      </p:sp>
      <p:pic>
        <p:nvPicPr>
          <p:cNvPr id="572" name="Google Shape;572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73" name="Google Shape;573;p73"/>
          <p:cNvSpPr/>
          <p:nvPr/>
        </p:nvSpPr>
        <p:spPr>
          <a:xfrm>
            <a:off x="1852075" y="3291850"/>
            <a:ext cx="5561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7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cocodrilo</a:t>
            </a:r>
            <a:endParaRPr sz="9600"/>
          </a:p>
        </p:txBody>
      </p:sp>
      <p:pic>
        <p:nvPicPr>
          <p:cNvPr id="579" name="Google Shape;579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80" name="Google Shape;580;p74"/>
          <p:cNvSpPr/>
          <p:nvPr/>
        </p:nvSpPr>
        <p:spPr>
          <a:xfrm>
            <a:off x="1841500" y="3291850"/>
            <a:ext cx="5565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7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brazalete</a:t>
            </a:r>
            <a:endParaRPr sz="9600"/>
          </a:p>
        </p:txBody>
      </p:sp>
      <p:pic>
        <p:nvPicPr>
          <p:cNvPr id="586" name="Google Shape;586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87" name="Google Shape;587;p75"/>
          <p:cNvSpPr/>
          <p:nvPr/>
        </p:nvSpPr>
        <p:spPr>
          <a:xfrm>
            <a:off x="1840373" y="3291850"/>
            <a:ext cx="5575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7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madrugada</a:t>
            </a:r>
            <a:endParaRPr sz="9600"/>
          </a:p>
        </p:txBody>
      </p:sp>
      <p:pic>
        <p:nvPicPr>
          <p:cNvPr id="593" name="Google Shape;593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94" name="Google Shape;594;p76"/>
          <p:cNvSpPr/>
          <p:nvPr/>
        </p:nvSpPr>
        <p:spPr>
          <a:xfrm>
            <a:off x="1037175" y="3291850"/>
            <a:ext cx="7212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1"/>
          <p:cNvSpPr txBox="1"/>
          <p:nvPr/>
        </p:nvSpPr>
        <p:spPr>
          <a:xfrm>
            <a:off x="4572003" y="1485792"/>
            <a:ext cx="3472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2" name="Google Shape;322;p41"/>
          <p:cNvSpPr txBox="1"/>
          <p:nvPr/>
        </p:nvSpPr>
        <p:spPr>
          <a:xfrm>
            <a:off x="4572007" y="3054343"/>
            <a:ext cx="3472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oma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3" name="Google Shape;323;p41"/>
          <p:cNvSpPr/>
          <p:nvPr/>
        </p:nvSpPr>
        <p:spPr>
          <a:xfrm>
            <a:off x="816714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4" name="Google Shape;324;p4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rgbClr val="FFC9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5" name="Google Shape;325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26" name="Google Shape;326;p4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7" name="Google Shape;327;p41" title="icons_final_Phonics_BW_Rememb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1"/>
          <p:cNvSpPr/>
          <p:nvPr/>
        </p:nvSpPr>
        <p:spPr>
          <a:xfrm>
            <a:off x="1163451" y="2282037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93">
                <a:latin typeface="Century Gothic"/>
                <a:ea typeface="Century Gothic"/>
                <a:cs typeface="Century Gothic"/>
                <a:sym typeface="Century Gothic"/>
              </a:rPr>
              <a:t>dr</a:t>
            </a:r>
            <a:endParaRPr b="1" sz="30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9" name="Google Shape;329;p41"/>
          <p:cNvSpPr/>
          <p:nvPr/>
        </p:nvSpPr>
        <p:spPr>
          <a:xfrm>
            <a:off x="2117550" y="2300740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93">
                <a:latin typeface="Century Gothic"/>
                <a:ea typeface="Century Gothic"/>
                <a:cs typeface="Century Gothic"/>
                <a:sym typeface="Century Gothic"/>
              </a:rPr>
              <a:t>br</a:t>
            </a:r>
            <a:endParaRPr b="1" sz="30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0" name="Google Shape;330;p41" title="120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31475" y="1199374"/>
            <a:ext cx="1470923" cy="16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41" title="122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03162" y="2594001"/>
            <a:ext cx="1808675" cy="2067072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41"/>
          <p:cNvSpPr/>
          <p:nvPr/>
        </p:nvSpPr>
        <p:spPr>
          <a:xfrm rot="-667202">
            <a:off x="3841174" y="2152523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3" name="Google Shape;333;p41"/>
          <p:cNvSpPr/>
          <p:nvPr/>
        </p:nvSpPr>
        <p:spPr>
          <a:xfrm rot="1319193">
            <a:off x="3841255" y="309200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7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asombroso</a:t>
            </a:r>
            <a:endParaRPr sz="9600"/>
          </a:p>
        </p:txBody>
      </p:sp>
      <p:pic>
        <p:nvPicPr>
          <p:cNvPr id="600" name="Google Shape;600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01" name="Google Shape;601;p77"/>
          <p:cNvSpPr/>
          <p:nvPr/>
        </p:nvSpPr>
        <p:spPr>
          <a:xfrm>
            <a:off x="1386424" y="3291850"/>
            <a:ext cx="6492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7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cuadrado</a:t>
            </a:r>
            <a:endParaRPr sz="9600"/>
          </a:p>
        </p:txBody>
      </p:sp>
      <p:pic>
        <p:nvPicPr>
          <p:cNvPr id="607" name="Google Shape;607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08" name="Google Shape;608;p78"/>
          <p:cNvSpPr/>
          <p:nvPr/>
        </p:nvSpPr>
        <p:spPr>
          <a:xfrm>
            <a:off x="1661575" y="3291850"/>
            <a:ext cx="5967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7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brillante</a:t>
            </a:r>
            <a:endParaRPr sz="9600"/>
          </a:p>
        </p:txBody>
      </p:sp>
      <p:pic>
        <p:nvPicPr>
          <p:cNvPr id="614" name="Google Shape;614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15" name="Google Shape;615;p79"/>
          <p:cNvSpPr/>
          <p:nvPr/>
        </p:nvSpPr>
        <p:spPr>
          <a:xfrm>
            <a:off x="2328325" y="3291850"/>
            <a:ext cx="4595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80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brócoli</a:t>
            </a:r>
            <a:endParaRPr sz="9600"/>
          </a:p>
        </p:txBody>
      </p:sp>
      <p:pic>
        <p:nvPicPr>
          <p:cNvPr id="621" name="Google Shape;621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22" name="Google Shape;622;p80"/>
          <p:cNvSpPr/>
          <p:nvPr/>
        </p:nvSpPr>
        <p:spPr>
          <a:xfrm>
            <a:off x="2635250" y="3289125"/>
            <a:ext cx="4025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Google Shape;627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8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34" name="Google Shape;634;p8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br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illante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9" name="Google Shape;639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40" name="Google Shape;640;p8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asom</a:t>
            </a:r>
            <a:r>
              <a:rPr lang="en" sz="96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br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oso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Google Shape;645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46" name="Google Shape;646;p84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r>
              <a:rPr lang="en" sz="96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dr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ugada</a:t>
            </a:r>
            <a:endParaRPr sz="9600">
              <a:solidFill>
                <a:srgbClr val="363535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85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" name="Google Shape;657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58" name="Google Shape;658;p86"/>
          <p:cNvSpPr/>
          <p:nvPr/>
        </p:nvSpPr>
        <p:spPr>
          <a:xfrm>
            <a:off x="1482751" y="746439"/>
            <a:ext cx="3091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lee</a:t>
            </a:r>
            <a:endParaRPr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9" name="Google Shape;659;p86"/>
          <p:cNvSpPr/>
          <p:nvPr/>
        </p:nvSpPr>
        <p:spPr>
          <a:xfrm>
            <a:off x="3026101" y="3213900"/>
            <a:ext cx="3091800" cy="1289400"/>
          </a:xfrm>
          <a:prstGeom prst="roundRect">
            <a:avLst>
              <a:gd fmla="val 867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leer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0" name="Google Shape;660;p86"/>
          <p:cNvSpPr txBox="1"/>
          <p:nvPr/>
        </p:nvSpPr>
        <p:spPr>
          <a:xfrm>
            <a:off x="4574537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1" name="Google Shape;661;p86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2" name="Google Shape;662;p86"/>
          <p:cNvSpPr/>
          <p:nvPr/>
        </p:nvSpPr>
        <p:spPr>
          <a:xfrm>
            <a:off x="5930537" y="746450"/>
            <a:ext cx="17307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brazo</a:t>
            </a:r>
            <a:endParaRPr sz="9600"/>
          </a:p>
        </p:txBody>
      </p:sp>
      <p:pic>
        <p:nvPicPr>
          <p:cNvPr id="339" name="Google Shape;339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40" name="Google Shape;340;p42"/>
          <p:cNvSpPr/>
          <p:nvPr/>
        </p:nvSpPr>
        <p:spPr>
          <a:xfrm>
            <a:off x="2952750" y="3291850"/>
            <a:ext cx="3342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" name="Google Shape;667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68" name="Google Shape;668;p87"/>
          <p:cNvSpPr/>
          <p:nvPr/>
        </p:nvSpPr>
        <p:spPr>
          <a:xfrm>
            <a:off x="1216802" y="746450"/>
            <a:ext cx="35091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corre</a:t>
            </a:r>
            <a:endParaRPr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9" name="Google Shape;669;p87"/>
          <p:cNvSpPr/>
          <p:nvPr/>
        </p:nvSpPr>
        <p:spPr>
          <a:xfrm>
            <a:off x="2405837" y="3213900"/>
            <a:ext cx="4387800" cy="1289400"/>
          </a:xfrm>
          <a:prstGeom prst="roundRect">
            <a:avLst>
              <a:gd fmla="val 867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correr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0" name="Google Shape;670;p87"/>
          <p:cNvSpPr txBox="1"/>
          <p:nvPr/>
        </p:nvSpPr>
        <p:spPr>
          <a:xfrm>
            <a:off x="4725893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1" name="Google Shape;671;p87"/>
          <p:cNvSpPr/>
          <p:nvPr/>
        </p:nvSpPr>
        <p:spPr>
          <a:xfrm>
            <a:off x="6081912" y="746450"/>
            <a:ext cx="18453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2" name="Google Shape;672;p87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" name="Google Shape;677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8" name="Google Shape;678;p88"/>
          <p:cNvSpPr/>
          <p:nvPr/>
        </p:nvSpPr>
        <p:spPr>
          <a:xfrm>
            <a:off x="1482751" y="746439"/>
            <a:ext cx="3091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bebe</a:t>
            </a:r>
            <a:endParaRPr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9" name="Google Shape;679;p88"/>
          <p:cNvSpPr/>
          <p:nvPr/>
        </p:nvSpPr>
        <p:spPr>
          <a:xfrm>
            <a:off x="2839650" y="3213900"/>
            <a:ext cx="3464700" cy="1289400"/>
          </a:xfrm>
          <a:prstGeom prst="roundRect">
            <a:avLst>
              <a:gd fmla="val 867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beber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0" name="Google Shape;680;p88"/>
          <p:cNvSpPr txBox="1"/>
          <p:nvPr/>
        </p:nvSpPr>
        <p:spPr>
          <a:xfrm>
            <a:off x="4574537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1" name="Google Shape;681;p88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2" name="Google Shape;682;p88"/>
          <p:cNvSpPr/>
          <p:nvPr/>
        </p:nvSpPr>
        <p:spPr>
          <a:xfrm>
            <a:off x="5930537" y="746450"/>
            <a:ext cx="17307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Google Shape;687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88" name="Google Shape;688;p89"/>
          <p:cNvSpPr/>
          <p:nvPr/>
        </p:nvSpPr>
        <p:spPr>
          <a:xfrm>
            <a:off x="832300" y="746450"/>
            <a:ext cx="42945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aprende</a:t>
            </a:r>
            <a:endParaRPr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9" name="Google Shape;689;p89"/>
          <p:cNvSpPr/>
          <p:nvPr/>
        </p:nvSpPr>
        <p:spPr>
          <a:xfrm>
            <a:off x="2190750" y="3213900"/>
            <a:ext cx="4762500" cy="1289400"/>
          </a:xfrm>
          <a:prstGeom prst="roundRect">
            <a:avLst>
              <a:gd fmla="val 867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aprender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0" name="Google Shape;690;p89"/>
          <p:cNvSpPr txBox="1"/>
          <p:nvPr/>
        </p:nvSpPr>
        <p:spPr>
          <a:xfrm>
            <a:off x="5110412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1" name="Google Shape;691;p89"/>
          <p:cNvSpPr/>
          <p:nvPr/>
        </p:nvSpPr>
        <p:spPr>
          <a:xfrm>
            <a:off x="6466399" y="746450"/>
            <a:ext cx="18453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2" name="Google Shape;692;p89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" name="Google Shape;697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98" name="Google Shape;698;p90"/>
          <p:cNvSpPr/>
          <p:nvPr/>
        </p:nvSpPr>
        <p:spPr>
          <a:xfrm>
            <a:off x="1272952" y="746450"/>
            <a:ext cx="35115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vende</a:t>
            </a:r>
            <a:endParaRPr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9" name="Google Shape;699;p90"/>
          <p:cNvSpPr/>
          <p:nvPr/>
        </p:nvSpPr>
        <p:spPr>
          <a:xfrm>
            <a:off x="2655750" y="3213900"/>
            <a:ext cx="3832500" cy="1289400"/>
          </a:xfrm>
          <a:prstGeom prst="roundRect">
            <a:avLst>
              <a:gd fmla="val 867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vender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0" name="Google Shape;700;p90"/>
          <p:cNvSpPr txBox="1"/>
          <p:nvPr/>
        </p:nvSpPr>
        <p:spPr>
          <a:xfrm>
            <a:off x="4784349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1" name="Google Shape;701;p90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2" name="Google Shape;702;p90"/>
          <p:cNvSpPr/>
          <p:nvPr/>
        </p:nvSpPr>
        <p:spPr>
          <a:xfrm>
            <a:off x="6140349" y="746450"/>
            <a:ext cx="17307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" name="Google Shape;707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08" name="Google Shape;708;p91"/>
          <p:cNvSpPr/>
          <p:nvPr/>
        </p:nvSpPr>
        <p:spPr>
          <a:xfrm>
            <a:off x="709499" y="746450"/>
            <a:ext cx="46383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responde</a:t>
            </a:r>
            <a:endParaRPr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9" name="Google Shape;709;p91"/>
          <p:cNvSpPr/>
          <p:nvPr/>
        </p:nvSpPr>
        <p:spPr>
          <a:xfrm>
            <a:off x="2083500" y="3213900"/>
            <a:ext cx="4977000" cy="1289400"/>
          </a:xfrm>
          <a:prstGeom prst="roundRect">
            <a:avLst>
              <a:gd fmla="val 867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responder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0" name="Google Shape;710;p91"/>
          <p:cNvSpPr txBox="1"/>
          <p:nvPr/>
        </p:nvSpPr>
        <p:spPr>
          <a:xfrm>
            <a:off x="5347812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1" name="Google Shape;711;p91"/>
          <p:cNvSpPr/>
          <p:nvPr/>
        </p:nvSpPr>
        <p:spPr>
          <a:xfrm>
            <a:off x="6703799" y="746450"/>
            <a:ext cx="17307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2" name="Google Shape;712;p91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9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718" name="Google Shape;718;p92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93"/>
          <p:cNvSpPr txBox="1"/>
          <p:nvPr>
            <p:ph idx="4294967295" type="body"/>
          </p:nvPr>
        </p:nvSpPr>
        <p:spPr>
          <a:xfrm>
            <a:off x="441600" y="439799"/>
            <a:ext cx="8260800" cy="36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000000"/>
                </a:solidFill>
              </a:rPr>
              <a:t>Bruno recogía piedras y Andrea señalaba un patrón cuadrado en el suelo.</a:t>
            </a:r>
            <a:endParaRPr b="1" sz="5000" u="sng">
              <a:solidFill>
                <a:srgbClr val="000000"/>
              </a:solidFill>
            </a:endParaRPr>
          </a:p>
        </p:txBody>
      </p:sp>
      <p:pic>
        <p:nvPicPr>
          <p:cNvPr id="724" name="Google Shape;724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94"/>
          <p:cNvSpPr txBox="1"/>
          <p:nvPr>
            <p:ph idx="4294967295" type="body"/>
          </p:nvPr>
        </p:nvSpPr>
        <p:spPr>
          <a:xfrm>
            <a:off x="441600" y="439796"/>
            <a:ext cx="8260800" cy="28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De pronto, un perro comenzó a ladrar detrás de una cerca de ladrillo.</a:t>
            </a:r>
            <a:endParaRPr sz="5200">
              <a:solidFill>
                <a:srgbClr val="000000"/>
              </a:solidFill>
            </a:endParaRPr>
          </a:p>
        </p:txBody>
      </p:sp>
      <p:pic>
        <p:nvPicPr>
          <p:cNvPr id="730" name="Google Shape;730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95"/>
          <p:cNvSpPr txBox="1"/>
          <p:nvPr>
            <p:ph idx="4294967295" type="body"/>
          </p:nvPr>
        </p:nvSpPr>
        <p:spPr>
          <a:xfrm>
            <a:off x="441600" y="439800"/>
            <a:ext cx="8260800" cy="19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No era nada dramático, solo un poco ruidoso.</a:t>
            </a:r>
            <a:endParaRPr b="1" sz="5200" u="sng">
              <a:solidFill>
                <a:srgbClr val="000000"/>
              </a:solidFill>
            </a:endParaRPr>
          </a:p>
        </p:txBody>
      </p:sp>
      <p:pic>
        <p:nvPicPr>
          <p:cNvPr id="736" name="Google Shape;736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96"/>
          <p:cNvSpPr txBox="1"/>
          <p:nvPr>
            <p:ph idx="4294967295" type="body"/>
          </p:nvPr>
        </p:nvSpPr>
        <p:spPr>
          <a:xfrm>
            <a:off x="441600" y="439800"/>
            <a:ext cx="8260800" cy="36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5000">
                <a:solidFill>
                  <a:srgbClr val="000000"/>
                </a:solidFill>
              </a:rPr>
              <a:t>Al volver a casa, ya sentían hambre después de caminar y de disfrutar del paseo.</a:t>
            </a:r>
            <a:endParaRPr b="1" sz="5000" u="sng">
              <a:solidFill>
                <a:srgbClr val="000000"/>
              </a:solidFill>
            </a:endParaRPr>
          </a:p>
        </p:txBody>
      </p:sp>
      <p:pic>
        <p:nvPicPr>
          <p:cNvPr id="742" name="Google Shape;742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ladrar</a:t>
            </a:r>
            <a:endParaRPr sz="9600"/>
          </a:p>
        </p:txBody>
      </p:sp>
      <p:pic>
        <p:nvPicPr>
          <p:cNvPr id="346" name="Google Shape;346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47" name="Google Shape;347;p43"/>
          <p:cNvSpPr/>
          <p:nvPr/>
        </p:nvSpPr>
        <p:spPr>
          <a:xfrm>
            <a:off x="2889250" y="3289125"/>
            <a:ext cx="3486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97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748" name="Google Shape;748;p9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749" name="Google Shape;749;p97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cebra</a:t>
            </a:r>
            <a:endParaRPr sz="9600"/>
          </a:p>
        </p:txBody>
      </p:sp>
      <p:pic>
        <p:nvPicPr>
          <p:cNvPr id="353" name="Google Shape;353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54" name="Google Shape;354;p44"/>
          <p:cNvSpPr/>
          <p:nvPr/>
        </p:nvSpPr>
        <p:spPr>
          <a:xfrm>
            <a:off x="2899825" y="3291850"/>
            <a:ext cx="3547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piedras</a:t>
            </a:r>
            <a:endParaRPr sz="9600"/>
          </a:p>
        </p:txBody>
      </p:sp>
      <p:pic>
        <p:nvPicPr>
          <p:cNvPr id="360" name="Google Shape;360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61" name="Google Shape;361;p45"/>
          <p:cNvSpPr/>
          <p:nvPr/>
        </p:nvSpPr>
        <p:spPr>
          <a:xfrm>
            <a:off x="2487200" y="3291850"/>
            <a:ext cx="4360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libro</a:t>
            </a:r>
            <a:endParaRPr sz="9600"/>
          </a:p>
        </p:txBody>
      </p:sp>
      <p:pic>
        <p:nvPicPr>
          <p:cNvPr id="367" name="Google Shape;367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68" name="Google Shape;368;p46"/>
          <p:cNvSpPr/>
          <p:nvPr/>
        </p:nvSpPr>
        <p:spPr>
          <a:xfrm>
            <a:off x="3386675" y="3291850"/>
            <a:ext cx="2465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