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5143500" cx="9144000"/>
  <p:notesSz cx="6858000" cy="9144000"/>
  <p:embeddedFontLst>
    <p:embeddedFont>
      <p:font typeface="Century Gothic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A1CC02D-1DD1-42D0-A4AC-4750FBC0CDD8}">
  <a:tblStyle styleId="{7A1CC02D-1DD1-42D0-A4AC-4750FBC0CD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CenturyGothic-italic.fntdata"/><Relationship Id="rId12" Type="http://schemas.openxmlformats.org/officeDocument/2006/relationships/slide" Target="slides/slide7.xml"/><Relationship Id="rId56" Type="http://schemas.openxmlformats.org/officeDocument/2006/relationships/font" Target="fonts/CenturyGothic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CenturyGothic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e3e187b30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e3e187b30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e3e187b30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e3e187b30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e3e187b30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e3e187b30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prefijo en voz alta. Todos repetirán el prefijo y lo escribirán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prefijos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im-, /i/, /m/, im-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des-, /d/, /e/, /s/, des-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in-, /i/, /n/, in-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-, /b/, /i/, bi-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prefijo para verificar su respuesta.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17-22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 - rra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cierra.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e3e187b30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e3e187b30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pien - sa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piensa.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3f97e269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3f97e269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brá, habrá.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e3e187b30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e3e187b30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prue - bas, pruebas.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f97e2691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f97e2691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 - gas, mangas.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f97e2691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3f97e2691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 - zás, quizás.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24-29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e3e187b30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e3e187b30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llu - vio - so, lluvioso.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3f97e2691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3f97e2691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men - sa, inmensa.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3f97e2691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3f97e2691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sor - den, desorden.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jus - to, injusto.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e3e187b30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e3e187b30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- lu - sión, ilusión.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e3e187b30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e3e187b30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sec - tos, insectos.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31-36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pa - cien - te, impaciente.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3f97e26914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3f97e26914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di - cha - da, desdichada.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e3e187b30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e3e187b30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có - mo - da, incómoda.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3f97e26914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3f97e26914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con - so - la - da, desconsolada.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e3e187b30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e3e187b30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ma - ne - ció, amaneció.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e3e187b30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e3e187b30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gi - ta - da, agitada.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38-40 una a la vez.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desorden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sor - den, desorden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sor - den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/s/,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/d/,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/n/.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esorden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/d/, /e/, /s/, /o/, /r/, /d/, /e/, /n/.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3b247853e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3b247853e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incómoda, in - có - mo - da, incómoda.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- có - mo - 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/k/,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/m/,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/d/,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Incómoda, /i/, /n/, /k/, /o/, /m/, /o/, /d/,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de - sor - den, desorden.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de - sor - den?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 - sor - den, desorden)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desorden, de - sor - den.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desorden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(desorden, de - sor - den)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3b247853e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3b247853e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impermeable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per - me - a - 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impermeable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per - me - a - 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/m/.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/p/,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/m/,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/e/. I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mpermeable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/i/, /m/, /p/, /e/, /r/, /m/, /e/, /a/, /b/, /l/, /e/.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Quizás.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―Quizás está en la secadora ―indica mamá.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31c998b74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31c998b74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e3e187b30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e3e187b30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f993e3b4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f993e3b4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- lu - sión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- lu - sión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- lu - sión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ilusión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ilusión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- lu - sión, ilusión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f993e3b4a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f993e3b4a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có - mo - 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có - mo - da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có - mo - da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incómoda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incómoda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incómoda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có - mo - da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f993e3b4a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f993e3b4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per - me - a - 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per - me - a - ble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per - me - a - 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impermeable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impermeable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(im - per - me - a - ble, impermeable)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f993e3b4a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f993e3b4a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men - 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men - 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 -men - sa, inmensa)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men - 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(inmensa, in - men - sa)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a decodificar palabras con prefijos. Un prefijo es una parte de una palabra que va al principio para darle un nuevo significado. Hoy vamos a aprender a decodificar los prefijos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im-, des-, in-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“no” o “sin”.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digo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imposible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significa que no es posible. El prefijo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 lo opuesto de una acción o “quitar algo”.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“no” o que hace falta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“dos” o el doble de algo.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varios prefijos y luego palabras con algunos de estos prefijos y determinar su significado.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10-13 una a la vez y diga cada prefijo en voz alta junto con ellos.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 title="Screenshot 2025-03-12 at 2.16.41 P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70" l="0" r="0" t="670"/>
          <a:stretch/>
        </p:blipFill>
        <p:spPr>
          <a:xfrm>
            <a:off x="3486900" y="1304489"/>
            <a:ext cx="2170201" cy="3331203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030050" y="1540150"/>
            <a:ext cx="11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3592575" y="3085300"/>
            <a:ext cx="184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3516375" y="3085300"/>
            <a:ext cx="200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3684525" y="3085300"/>
            <a:ext cx="160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8" name="Google Shape;408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6"/>
          <p:cNvSpPr/>
          <p:nvPr/>
        </p:nvSpPr>
        <p:spPr>
          <a:xfrm>
            <a:off x="3684525" y="3085300"/>
            <a:ext cx="160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21" name="Google Shape;421;p58"/>
          <p:cNvGraphicFramePr/>
          <p:nvPr/>
        </p:nvGraphicFramePr>
        <p:xfrm>
          <a:off x="2635475" y="14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{7A1CC02D-1DD1-42D0-A4AC-4750FBC0CDD8}</a:tableStyleId>
              </a:tblPr>
              <a:tblGrid>
                <a:gridCol w="1936525"/>
                <a:gridCol w="1936525"/>
              </a:tblGrid>
              <a:tr h="1818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7" name="Google Shape;42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3" name="Google Shape;433;p60"/>
          <p:cNvSpPr txBox="1"/>
          <p:nvPr/>
        </p:nvSpPr>
        <p:spPr>
          <a:xfrm>
            <a:off x="2246300" y="1664425"/>
            <a:ext cx="320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60"/>
          <p:cNvSpPr txBox="1"/>
          <p:nvPr/>
        </p:nvSpPr>
        <p:spPr>
          <a:xfrm>
            <a:off x="42422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0"/>
          <p:cNvSpPr/>
          <p:nvPr/>
        </p:nvSpPr>
        <p:spPr>
          <a:xfrm>
            <a:off x="2844600" y="3009100"/>
            <a:ext cx="358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1"/>
          <p:cNvSpPr txBox="1"/>
          <p:nvPr/>
        </p:nvSpPr>
        <p:spPr>
          <a:xfrm>
            <a:off x="2269988" y="1588225"/>
            <a:ext cx="28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61"/>
          <p:cNvSpPr txBox="1"/>
          <p:nvPr/>
        </p:nvSpPr>
        <p:spPr>
          <a:xfrm>
            <a:off x="4333013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1"/>
          <p:cNvSpPr/>
          <p:nvPr/>
        </p:nvSpPr>
        <p:spPr>
          <a:xfrm>
            <a:off x="2354563" y="3062075"/>
            <a:ext cx="389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9" name="Google Shape;449;p62"/>
          <p:cNvSpPr txBox="1"/>
          <p:nvPr/>
        </p:nvSpPr>
        <p:spPr>
          <a:xfrm>
            <a:off x="2325400" y="16528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2"/>
          <p:cNvSpPr txBox="1"/>
          <p:nvPr/>
        </p:nvSpPr>
        <p:spPr>
          <a:xfrm>
            <a:off x="4080500" y="16528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brá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2"/>
          <p:cNvSpPr/>
          <p:nvPr/>
        </p:nvSpPr>
        <p:spPr>
          <a:xfrm>
            <a:off x="2833200" y="2997475"/>
            <a:ext cx="385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7" name="Google Shape;457;p63"/>
          <p:cNvSpPr txBox="1"/>
          <p:nvPr/>
        </p:nvSpPr>
        <p:spPr>
          <a:xfrm>
            <a:off x="1839413" y="1603100"/>
            <a:ext cx="360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3"/>
          <p:cNvSpPr txBox="1"/>
          <p:nvPr/>
        </p:nvSpPr>
        <p:spPr>
          <a:xfrm>
            <a:off x="4763538" y="16031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3"/>
          <p:cNvSpPr/>
          <p:nvPr/>
        </p:nvSpPr>
        <p:spPr>
          <a:xfrm>
            <a:off x="2275087" y="3047200"/>
            <a:ext cx="502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4"/>
          <p:cNvSpPr txBox="1"/>
          <p:nvPr/>
        </p:nvSpPr>
        <p:spPr>
          <a:xfrm>
            <a:off x="1839438" y="1588225"/>
            <a:ext cx="360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64"/>
          <p:cNvSpPr txBox="1"/>
          <p:nvPr/>
        </p:nvSpPr>
        <p:spPr>
          <a:xfrm>
            <a:off x="4763563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4"/>
          <p:cNvSpPr/>
          <p:nvPr/>
        </p:nvSpPr>
        <p:spPr>
          <a:xfrm>
            <a:off x="2298337" y="3062075"/>
            <a:ext cx="495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3" name="Google Shape;473;p65"/>
          <p:cNvSpPr txBox="1"/>
          <p:nvPr/>
        </p:nvSpPr>
        <p:spPr>
          <a:xfrm>
            <a:off x="2106138" y="1588225"/>
            <a:ext cx="360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65"/>
          <p:cNvSpPr txBox="1"/>
          <p:nvPr/>
        </p:nvSpPr>
        <p:spPr>
          <a:xfrm>
            <a:off x="4496863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zás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65"/>
          <p:cNvSpPr/>
          <p:nvPr/>
        </p:nvSpPr>
        <p:spPr>
          <a:xfrm>
            <a:off x="2928138" y="3062075"/>
            <a:ext cx="391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1" name="Google Shape;48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7" name="Google Shape;487;p67"/>
          <p:cNvSpPr txBox="1"/>
          <p:nvPr/>
        </p:nvSpPr>
        <p:spPr>
          <a:xfrm>
            <a:off x="2091362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8" name="Google Shape;488;p67"/>
          <p:cNvSpPr txBox="1"/>
          <p:nvPr/>
        </p:nvSpPr>
        <p:spPr>
          <a:xfrm>
            <a:off x="2795947" y="1633050"/>
            <a:ext cx="336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" name="Google Shape;489;p67"/>
          <p:cNvSpPr txBox="1"/>
          <p:nvPr/>
        </p:nvSpPr>
        <p:spPr>
          <a:xfrm>
            <a:off x="4929525" y="163305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67"/>
          <p:cNvSpPr/>
          <p:nvPr/>
        </p:nvSpPr>
        <p:spPr>
          <a:xfrm>
            <a:off x="2260666" y="3017250"/>
            <a:ext cx="461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6" name="Google Shape;496;p68"/>
          <p:cNvSpPr txBox="1"/>
          <p:nvPr/>
        </p:nvSpPr>
        <p:spPr>
          <a:xfrm>
            <a:off x="1279600" y="1633050"/>
            <a:ext cx="233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68"/>
          <p:cNvSpPr txBox="1"/>
          <p:nvPr/>
        </p:nvSpPr>
        <p:spPr>
          <a:xfrm>
            <a:off x="2769495" y="1633050"/>
            <a:ext cx="286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68"/>
          <p:cNvSpPr txBox="1"/>
          <p:nvPr/>
        </p:nvSpPr>
        <p:spPr>
          <a:xfrm>
            <a:off x="4605507" y="1633050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8"/>
          <p:cNvSpPr/>
          <p:nvPr/>
        </p:nvSpPr>
        <p:spPr>
          <a:xfrm>
            <a:off x="2008400" y="3017250"/>
            <a:ext cx="509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5" name="Google Shape;505;p69"/>
          <p:cNvSpPr txBox="1"/>
          <p:nvPr/>
        </p:nvSpPr>
        <p:spPr>
          <a:xfrm>
            <a:off x="1165300" y="1633050"/>
            <a:ext cx="233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69"/>
          <p:cNvSpPr txBox="1"/>
          <p:nvPr/>
        </p:nvSpPr>
        <p:spPr>
          <a:xfrm>
            <a:off x="2816672" y="1633050"/>
            <a:ext cx="21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69"/>
          <p:cNvSpPr txBox="1"/>
          <p:nvPr/>
        </p:nvSpPr>
        <p:spPr>
          <a:xfrm>
            <a:off x="4338807" y="1633050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69"/>
          <p:cNvSpPr/>
          <p:nvPr/>
        </p:nvSpPr>
        <p:spPr>
          <a:xfrm>
            <a:off x="1698700" y="3017250"/>
            <a:ext cx="552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4" name="Google Shape;514;p70"/>
          <p:cNvSpPr txBox="1"/>
          <p:nvPr/>
        </p:nvSpPr>
        <p:spPr>
          <a:xfrm>
            <a:off x="2281862" y="15949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0"/>
          <p:cNvSpPr txBox="1"/>
          <p:nvPr/>
        </p:nvSpPr>
        <p:spPr>
          <a:xfrm>
            <a:off x="3443625" y="1594950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70"/>
          <p:cNvSpPr txBox="1"/>
          <p:nvPr/>
        </p:nvSpPr>
        <p:spPr>
          <a:xfrm>
            <a:off x="4739025" y="159495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0"/>
          <p:cNvSpPr/>
          <p:nvPr/>
        </p:nvSpPr>
        <p:spPr>
          <a:xfrm>
            <a:off x="2638288" y="3055350"/>
            <a:ext cx="388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3" name="Google Shape;523;p71"/>
          <p:cNvSpPr txBox="1"/>
          <p:nvPr/>
        </p:nvSpPr>
        <p:spPr>
          <a:xfrm>
            <a:off x="2281850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1"/>
          <p:cNvSpPr txBox="1"/>
          <p:nvPr/>
        </p:nvSpPr>
        <p:spPr>
          <a:xfrm>
            <a:off x="2986413" y="1633050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71"/>
          <p:cNvSpPr txBox="1"/>
          <p:nvPr/>
        </p:nvSpPr>
        <p:spPr>
          <a:xfrm>
            <a:off x="4294150" y="1633050"/>
            <a:ext cx="256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1"/>
          <p:cNvSpPr/>
          <p:nvPr/>
        </p:nvSpPr>
        <p:spPr>
          <a:xfrm>
            <a:off x="3025850" y="3017250"/>
            <a:ext cx="364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2" name="Google Shape;532;p72"/>
          <p:cNvSpPr txBox="1"/>
          <p:nvPr/>
        </p:nvSpPr>
        <p:spPr>
          <a:xfrm>
            <a:off x="1938962" y="164610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2"/>
          <p:cNvSpPr txBox="1"/>
          <p:nvPr/>
        </p:nvSpPr>
        <p:spPr>
          <a:xfrm>
            <a:off x="3128862" y="1646100"/>
            <a:ext cx="241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2"/>
          <p:cNvSpPr txBox="1"/>
          <p:nvPr/>
        </p:nvSpPr>
        <p:spPr>
          <a:xfrm>
            <a:off x="5081925" y="164610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2"/>
          <p:cNvSpPr/>
          <p:nvPr/>
        </p:nvSpPr>
        <p:spPr>
          <a:xfrm>
            <a:off x="2345800" y="3004200"/>
            <a:ext cx="472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5157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1" name="Google Shape;54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7" name="Google Shape;547;p74"/>
          <p:cNvSpPr txBox="1"/>
          <p:nvPr/>
        </p:nvSpPr>
        <p:spPr>
          <a:xfrm>
            <a:off x="676538" y="1643600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8" name="Google Shape;548;p74"/>
          <p:cNvSpPr txBox="1"/>
          <p:nvPr/>
        </p:nvSpPr>
        <p:spPr>
          <a:xfrm>
            <a:off x="2315663" y="1643600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74"/>
          <p:cNvSpPr txBox="1"/>
          <p:nvPr/>
        </p:nvSpPr>
        <p:spPr>
          <a:xfrm>
            <a:off x="4074263" y="1643600"/>
            <a:ext cx="279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74"/>
          <p:cNvSpPr txBox="1"/>
          <p:nvPr/>
        </p:nvSpPr>
        <p:spPr>
          <a:xfrm>
            <a:off x="6149963" y="1643600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74"/>
          <p:cNvSpPr/>
          <p:nvPr/>
        </p:nvSpPr>
        <p:spPr>
          <a:xfrm>
            <a:off x="1252613" y="3006700"/>
            <a:ext cx="691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7" name="Google Shape;557;p75"/>
          <p:cNvSpPr txBox="1"/>
          <p:nvPr/>
        </p:nvSpPr>
        <p:spPr>
          <a:xfrm>
            <a:off x="752738" y="163778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5"/>
          <p:cNvSpPr txBox="1"/>
          <p:nvPr/>
        </p:nvSpPr>
        <p:spPr>
          <a:xfrm>
            <a:off x="246806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5"/>
          <p:cNvSpPr txBox="1"/>
          <p:nvPr/>
        </p:nvSpPr>
        <p:spPr>
          <a:xfrm>
            <a:off x="3693263" y="1637788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5"/>
          <p:cNvSpPr txBox="1"/>
          <p:nvPr/>
        </p:nvSpPr>
        <p:spPr>
          <a:xfrm>
            <a:off x="607376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5"/>
          <p:cNvSpPr/>
          <p:nvPr/>
        </p:nvSpPr>
        <p:spPr>
          <a:xfrm>
            <a:off x="1033463" y="3012513"/>
            <a:ext cx="707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7" name="Google Shape;567;p76"/>
          <p:cNvSpPr txBox="1"/>
          <p:nvPr/>
        </p:nvSpPr>
        <p:spPr>
          <a:xfrm>
            <a:off x="1116988" y="1637788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6"/>
          <p:cNvSpPr txBox="1"/>
          <p:nvPr/>
        </p:nvSpPr>
        <p:spPr>
          <a:xfrm>
            <a:off x="218001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6"/>
          <p:cNvSpPr txBox="1"/>
          <p:nvPr/>
        </p:nvSpPr>
        <p:spPr>
          <a:xfrm>
            <a:off x="4014813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6"/>
          <p:cNvSpPr txBox="1"/>
          <p:nvPr/>
        </p:nvSpPr>
        <p:spPr>
          <a:xfrm>
            <a:off x="570951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6"/>
          <p:cNvSpPr/>
          <p:nvPr/>
        </p:nvSpPr>
        <p:spPr>
          <a:xfrm>
            <a:off x="1458075" y="3012525"/>
            <a:ext cx="634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7" name="Google Shape;577;p77"/>
          <p:cNvSpPr txBox="1"/>
          <p:nvPr/>
        </p:nvSpPr>
        <p:spPr>
          <a:xfrm>
            <a:off x="213815" y="1637788"/>
            <a:ext cx="248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7"/>
          <p:cNvSpPr txBox="1"/>
          <p:nvPr/>
        </p:nvSpPr>
        <p:spPr>
          <a:xfrm>
            <a:off x="2158313" y="1637788"/>
            <a:ext cx="292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7"/>
          <p:cNvSpPr txBox="1"/>
          <p:nvPr/>
        </p:nvSpPr>
        <p:spPr>
          <a:xfrm>
            <a:off x="4297913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7"/>
          <p:cNvSpPr txBox="1"/>
          <p:nvPr/>
        </p:nvSpPr>
        <p:spPr>
          <a:xfrm>
            <a:off x="591641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7"/>
          <p:cNvSpPr/>
          <p:nvPr/>
        </p:nvSpPr>
        <p:spPr>
          <a:xfrm>
            <a:off x="512088" y="3012513"/>
            <a:ext cx="816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7"/>
          <p:cNvSpPr txBox="1"/>
          <p:nvPr/>
        </p:nvSpPr>
        <p:spPr>
          <a:xfrm>
            <a:off x="6801066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8" name="Google Shape;588;p78"/>
          <p:cNvSpPr txBox="1"/>
          <p:nvPr/>
        </p:nvSpPr>
        <p:spPr>
          <a:xfrm>
            <a:off x="1256056" y="1637788"/>
            <a:ext cx="147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78"/>
          <p:cNvSpPr txBox="1"/>
          <p:nvPr/>
        </p:nvSpPr>
        <p:spPr>
          <a:xfrm>
            <a:off x="1278938" y="1637788"/>
            <a:ext cx="409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78"/>
          <p:cNvSpPr txBox="1"/>
          <p:nvPr/>
        </p:nvSpPr>
        <p:spPr>
          <a:xfrm>
            <a:off x="4028138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78"/>
          <p:cNvSpPr txBox="1"/>
          <p:nvPr/>
        </p:nvSpPr>
        <p:spPr>
          <a:xfrm>
            <a:off x="5570438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8"/>
          <p:cNvSpPr/>
          <p:nvPr/>
        </p:nvSpPr>
        <p:spPr>
          <a:xfrm>
            <a:off x="1534383" y="3012513"/>
            <a:ext cx="612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8" name="Google Shape;598;p79"/>
          <p:cNvSpPr txBox="1"/>
          <p:nvPr/>
        </p:nvSpPr>
        <p:spPr>
          <a:xfrm>
            <a:off x="1726588" y="1597150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79"/>
          <p:cNvSpPr txBox="1"/>
          <p:nvPr/>
        </p:nvSpPr>
        <p:spPr>
          <a:xfrm>
            <a:off x="2484813" y="1597150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79"/>
          <p:cNvSpPr txBox="1"/>
          <p:nvPr/>
        </p:nvSpPr>
        <p:spPr>
          <a:xfrm>
            <a:off x="3786213" y="1597150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79"/>
          <p:cNvSpPr txBox="1"/>
          <p:nvPr/>
        </p:nvSpPr>
        <p:spPr>
          <a:xfrm>
            <a:off x="5099913" y="1597150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79"/>
          <p:cNvSpPr/>
          <p:nvPr/>
        </p:nvSpPr>
        <p:spPr>
          <a:xfrm>
            <a:off x="2318513" y="3053149"/>
            <a:ext cx="481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8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4" name="Google Shape;614;p81"/>
          <p:cNvGraphicFramePr/>
          <p:nvPr/>
        </p:nvGraphicFramePr>
        <p:xfrm>
          <a:off x="952500" y="233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{7A1CC02D-1DD1-42D0-A4AC-4750FBC0CDD8}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99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0" name="Google Shape;620;p82"/>
          <p:cNvGraphicFramePr/>
          <p:nvPr/>
        </p:nvGraphicFramePr>
        <p:xfrm>
          <a:off x="952500" y="229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{7A1CC02D-1DD1-42D0-A4AC-4750FBC0CDD8}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99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12 at 2.18.4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8721" y="922788"/>
            <a:ext cx="4306549" cy="32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6" name="Google Shape;626;p83"/>
          <p:cNvGraphicFramePr/>
          <p:nvPr/>
        </p:nvGraphicFramePr>
        <p:xfrm>
          <a:off x="952500" y="2421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{7A1CC02D-1DD1-42D0-A4AC-4750FBC0CDD8}</a:tableStyleId>
              </a:tblPr>
              <a:tblGrid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</a:tblGrid>
              <a:tr h="82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8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8" name="Google Shape;638;p85"/>
          <p:cNvSpPr txBox="1"/>
          <p:nvPr/>
        </p:nvSpPr>
        <p:spPr>
          <a:xfrm>
            <a:off x="311700" y="1101325"/>
            <a:ext cx="8520600" cy="16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—Quizás está en la secadora 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—indica mamá.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4" name="Google Shape;644;p86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—¡Ya sé dónde está el impermeable! —grita Sara.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0" name="Google Shape;650;p87"/>
          <p:cNvSpPr txBox="1"/>
          <p:nvPr/>
        </p:nvSpPr>
        <p:spPr>
          <a:xfrm>
            <a:off x="311700" y="11013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Sara abraza a mamá con una sonrisa inmensa en su cara.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8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2" name="Google Shape;662;p89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8" name="Google Shape;668;p90"/>
          <p:cNvSpPr txBox="1"/>
          <p:nvPr/>
        </p:nvSpPr>
        <p:spPr>
          <a:xfrm>
            <a:off x="311700" y="1101325"/>
            <a:ext cx="8520600" cy="22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Quizás está en la secadora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—indica mam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á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91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74" name="Google Shape;674;p91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75" name="Google Shape;675;p9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9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9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9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9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9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1" name="Google Shape;681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365625" y="304800"/>
            <a:ext cx="280892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3675" y="1893175"/>
            <a:ext cx="2878700" cy="23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12 at 2.20.2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9950" y="741163"/>
            <a:ext cx="2884100" cy="36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12 at 2.19.4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1450" y="734050"/>
            <a:ext cx="3021075" cy="36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12 at 2.21.49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0050" y="797375"/>
            <a:ext cx="3043900" cy="354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12 at 2.23.0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000" y="657225"/>
            <a:ext cx="3810000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Prefijos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