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5"/>
    <p:sldMasterId id="214748370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</p:sldIdLst>
  <p:sldSz cy="5143500" cx="9144000"/>
  <p:notesSz cx="6858000" cy="9144000"/>
  <p:embeddedFontLst>
    <p:embeddedFont>
      <p:font typeface="Century Gothic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Gabrielle Wagner"/>
  <p:cmAuthor clrIdx="1" id="1" initials="" lastIdx="2" name="Liliana Martínez"/>
  <p:cmAuthor clrIdx="2" id="2" initials="" lastIdx="1" name="Cara Whittak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B492FD-8D9F-48C9-809C-6A12E0F0604D}">
  <a:tblStyle styleId="{BFB492FD-8D9F-48C9-809C-6A12E0F060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2" Type="http://schemas.openxmlformats.org/officeDocument/2006/relationships/font" Target="fonts/CenturyGothic-bold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CenturyGothic-italic.fntdata"/><Relationship Id="rId70" Type="http://schemas.openxmlformats.org/officeDocument/2006/relationships/font" Target="fonts/CenturyGothic-bold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CenturyGothic-regular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2-10T19:45:14.276">
    <p:pos x="6000" y="0"/>
    <p:text>formatted ✅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5-12-03T01:46:04.181">
    <p:pos x="6000" y="0"/>
    <p:text>Add images</p:text>
  </p:cm>
  <p:cm authorId="2" idx="1" dt="2025-12-02T16:50:52.794">
    <p:pos x="6000" y="0"/>
    <p:text>do either work for bilingue?</p:text>
  </p:cm>
  <p:cm authorId="1" idx="2" dt="2025-12-03T01:46:04.181">
    <p:pos x="6000" y="0"/>
    <p:text>yes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330ceb88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330ceb88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76770bb98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76770bb98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antigüedad.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76770bb98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76770bb98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seguir.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76770bb98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76770bb98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investigue.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6770bb98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6770bb98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76770bb98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76770bb98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aprender la regla de ortografía de las palabras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 sonar de dos maneras: suave como en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fuerte como en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Para que suene suave con las vocales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escribimos una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la </a:t>
            </a:r>
            <a:r>
              <a:rPr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rgbClr val="001D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la palabra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guitarra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¿Ven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repasar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güe, güi. </a:t>
            </a: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güe, güi.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Noten que en estas sílabas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tiene dos puntitos arriba. Estos puntitos llamados diéresis sirven para mostrar que el sonido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sí se pronuncia.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la palabra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¿Ven los dos puntos encima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5e7862f2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85e7862f2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practicar. Recuerden las reglas que aprendimos.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Repase las reglas si es necesario. (Haga clic)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①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ju___te.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escribimos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 - gue - te, juguete.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regla en el cartel: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escribimos una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¿Qué letra está 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5e7862f2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5e7862f2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②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se___ir.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escribimos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- guir, seguir.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regla en el cartel: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escribimos una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¿Qué letra está después de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85e7862f2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85e7862f2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③ Muestre: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a__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_ta.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cuando vemos dos puntitos encima de la letra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güe, güi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sí se pronuncia.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- güi - ta, agüita.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regla en el cartel: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dos puntitos o diéresis nos indican que debemos pronunciar la letra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35b81eeda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35b81eed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35b81eeda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35b81eeda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una palabra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ga, go,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gu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luego una oración con esa palabra. Todos van a repetir la palabra y escribirla en su pizarra.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juguetes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niños juegan felices con sus juguetes nuevos.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juguetes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- gue - tes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/j/, /u/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/g/,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/e/, /s/. Juguetes, /j/, /u/, /g/, /e/, /t/, /e/, /s/.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330ceb8806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330ceb8806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4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76770bb983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76770bb983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Bebo agüita fría cuando tengo sed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-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(1)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/g/, /u/,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/a/.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/a/, /g/, /u/, /i/, /t/,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76770bb983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76770bb983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guitarra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tío toca la guitarra en su banda musical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guitarra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 - ta - rra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/g/, /i/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/a/.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/rr/, /a/. Guitarra, /g/, /i/, /t/, /a/, /rr/,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07b75975fb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07b75975fb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que vemos todo el tiempo y podemos leer rápidamente. Vamos a leer estas palabras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23-25 una a la vez y lea cada palabra junto con ellos.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49ed81189_1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149ed81189_1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lugar.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76770bb983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76770bb983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mismo.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76770bb983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76770bb983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 sigue.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56ac25f1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56ac25f1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a la entonación de tu voz. Primero las vamos a leer despacio y luego con más fluidez.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76770bb98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76770bb98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02b7b9b47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02b7b9b47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49ed81189_1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149ed81189_1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22be15a44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22be15a44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4.</a:t>
            </a: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49ed81189_1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149ed81189_1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una oración. Primero, quiero que me ayuden a contar cuántas palabras tiene. Escuchen atentamente.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gusanos no tienen huesos ni patas, pero se mueven contrayendo su cuerpo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repetirla juntos mientras contamos cada palabra.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(1), gusanos (2), no (3), tienen (4), huesos (5), ni (6), patas (7), pero (8), se (9), mueven (10), contrayendo (11), su (12), cuerpo (13).</a:t>
            </a:r>
            <a:r>
              <a:rPr i="1"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¡Tiene trece palabras!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escriban todas las palabras de la oración.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Puedes dividir cada palabra en sílabas y luego en sonidos para asegurarte de escribir todos los sonidos que escuchas correctamente. Presta atención al sonido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escuches.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para verificar su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149ed81189_1_1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149ed81189_1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autocorregir su escritura.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330ceb8806_0_1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330ceb8806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538ea7ed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8538ea7ed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3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8538ea7ed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8538ea7ed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8538ea7ed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8538ea7ed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las sílabas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muda. En las sílabas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ü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g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ü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los dos puntitos sobre la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indican que el sonido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 pronunciarse.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guisante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 con la palabra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pingüino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36.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8538ea7ed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8538ea7ed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águila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8538ea7ed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8538ea7ed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higuera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538ea7e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538ea7e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paragüero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8538ea7ed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8538ea7ed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hormiguita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22be15a44c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22be15a44c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las sílabas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muda. En las sílabas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ü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g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ü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dos puntitos sobre la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indican que el sonido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 pronunciarse.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guepardo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 con la palabra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bilingüe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güi. </a:t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5.</a:t>
            </a:r>
            <a:endParaRPr i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8538ea7ed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8538ea7ed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despegue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8538ea7ed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8538ea7ed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lengüeta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8538ea7ed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8538ea7ed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siguiente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8538ea7ed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8538ea7ed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pedigüeña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8538ea7ed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8538ea7ed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8538ea7ed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8538ea7ed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unas palabras con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luego una oración para cada una de esas palabras. Todos van a repetir la palabra y escribirla en su pizarra. Recuerden usar lo que aprendimos sobre las sílabas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 gui, güe, güi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despegue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Félix le gusta observar el despegue de los aviones.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despegue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 - pe - gue.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/d/, /e/, /s/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/e/. Despegue, /d/, /e/, /s/, /p/, /e/, /g/, /e/.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8538ea7ed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8538ea7ed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hormiguita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hormiguita sube por una rama muy solita.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hormiguita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(4)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hor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mi - gui - ta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/o/, /r/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cuarta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Hormiguita, /o/, /r/, /m/, /i/, /g/, /i/, /t/,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8538ea7ed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8538ea7ed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paragüero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Susi puso el paraguas en el paragüero.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paragüero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(4)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ra - güe - 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/r/, /a/.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/g/, /u/,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cuarta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/r/, /o/. Paragüero, /p/, /a/, /r/, /a/, /g/, /u/, /e/, /r/, /o/.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538ea7ed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8538ea7ed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aprender a ordenar palabras alfabéticamente. Primero vamos a repasar el alfabeto.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Recite el alfabeto junto con los estudiantes.</a:t>
            </a:r>
            <a:endParaRPr b="1" sz="13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8538ea7ed9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8538ea7ed9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ordenar palabras alfabéticamente, primero observamos la primera letra de cada palabra y pensamos en el orden de las letras en el alfabeto.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</a:t>
            </a: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palabras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tarea, gacela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elegante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letras iniciales son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t, g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Pensamos cuál de ellas va primero en el alfabeto. La primera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así que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elegante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la primera palabra en orden alfabético.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Luego viene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después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lo tanto, el orden alfabético correcto es: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elegante, gacela, tarea.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76770bb9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76770bb9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manguera.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6-12 una a la vez y diga cada palabra en voz alta junto con ellos.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8c4ae9eea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8c4ae9eea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ordenar juntos algunas palabras alfabéticamente.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margarita, carrera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despegue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inicial de cada palabra.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letras son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m, c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Pensemos cuál de ellas va primero en el alfabeto.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Ordene las palabras en orden alfabético con los estudiantes.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ordenar más palabras en orden alfabético.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8538ea7ed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8538ea7ed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ordenar juntos algunas palabras alfabéticamente.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oruga, karateca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indagar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inicial de cada palabra.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letras son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o, k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Pensemos cuál de ellas va primero en el alfabeto.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Ordene las palabras en orden alfabético con los estudiantes. (Haga clic)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ordenar más palabras en orden alfabético.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8538ea7ed9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8538ea7ed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ordenar juntos algunas palabras alfabéticamente.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nadar, ratón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girasol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inicial de cada palabra.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letras son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n, r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Pensemos cuál de ellas va primero en el alfabeto.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Ordene las palabras en orden alfabético con los estudiantes. (Haga clic)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ordenar más palabras en orden alfabético.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8538ea7ed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8538ea7ed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ordenar juntos algunas palabras alfabéticamente.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verano, Francisco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pedigüeño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inicial de cada palabra.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letras son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v, f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Pensemos cuál de ellas va primero en el alfabeto.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Ordene las palabras en orden alfabético con los estudiantes. (Haga clic)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ordenar más palabras en orden alfabético.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8538ea7ed9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8538ea7ed9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ordenar juntos algunas palabras alfabéticamente.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lengüeta, segundo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juguetes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inicial de cada palabra.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letras son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l, s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Pensemos cuál de ellas va primero en el alfabeto.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Ordene las palabras en orden alfabético con los estudiantes. (Haga clic)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ordenar más palabras en orden alfabético.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8538ea7ed9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8538ea7ed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8538ea7ed9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8538ea7ed9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palabras con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 leer con precisión y señale la pausa en el signo de puntuación.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57-59 una a la vez y lea cada oración en voz alta junto con ellos modelando cómo leer con precisión haciendo las pausas apropiadas.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8538ea7ed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38538ea7ed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8538ea7ed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38538ea7ed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8538ea7ed9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8538ea7ed9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oración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76770bb98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76770bb98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8b0e122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8b0e122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330ceb8806_0_1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330ceb8806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76770bb98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76770bb98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juguetes.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76770bb98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76770bb98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águila.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76770bb98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76770bb98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consigue.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4">
    <p:bg>
      <p:bgPr>
        <a:solidFill>
          <a:srgbClr val="C8F0FA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Día">
  <p:cSld name="TITLE_4_1_3_1_1_5">
    <p:bg>
      <p:bgPr>
        <a:solidFill>
          <a:schemeClr val="l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Google Shape;132;p13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" name="Google Shape;133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Section Title">
  <p:cSld name="TITLE_4_1_3_1_1_1_2">
    <p:bg>
      <p:bgPr>
        <a:solidFill>
          <a:schemeClr val="accent6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8" name="Google Shape;138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" name="Google Shape;139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Section Title">
  <p:cSld name="TITLE_4_1_3_1_1_1_3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4" name="Google Shape;144;p15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4">
    <p:bg>
      <p:bgPr>
        <a:solidFill>
          <a:srgbClr val="C8F0F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Google Shape;150;p1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Section Title">
  <p:cSld name="TITLE_4_1_3_1_1_1_5">
    <p:bg>
      <p:bgPr>
        <a:solidFill>
          <a:schemeClr val="lt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17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1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">
  <p:cSld name="TITLE_4_1_3_1_1_1_1_2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">
  <p:cSld name="TITLE_4_1_3_1_1_1_1_3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3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3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3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3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3" name="Google Shape;23;p3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24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3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3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3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4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">
  <p:cSld name="TITLE_4_1_3_1_1_1_1_5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3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7" name="Google Shape;187;p23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+CornerIcon">
  <p:cSld name="TITLE_4_1_3_1_1_1_1_1_1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6" name="Google Shape;196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+CornerIcon">
  <p:cSld name="TITLE_4_1_3_1_1_1_1_1_2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5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F6F2F7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5" name="Google Shape;205;p25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3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2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4" name="Google Shape;214;p2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+CornerIcon">
  <p:cSld name="TITLE_4_1_3_1_1_1_1_1_4"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27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3" name="Google Shape;223;p27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End 1">
  <p:cSld name="TITLE_4_1_2_1">
    <p:bg>
      <p:bgPr>
        <a:solidFill>
          <a:schemeClr val="accent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End">
  <p:cSld name="TITLE_4_1_2_2">
    <p:bg>
      <p:bgPr>
        <a:solidFill>
          <a:srgbClr val="F6F2F7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a-Cover">
  <p:cSld name="TITLE_4_1_3_1_3">
    <p:bg>
      <p:bgPr>
        <a:noFill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2;p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" name="Google Shape;41;p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42" name="Google Shape;42;p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Google Shape;4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3">
    <p:bg>
      <p:bgPr>
        <a:solidFill>
          <a:srgbClr val="C8F0FA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End">
  <p:cSld name="TITLE_4_1_2_4">
    <p:bg>
      <p:bgPr>
        <a:solidFill>
          <a:schemeClr val="lt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7" name="Google Shape;237;p3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8" name="Google Shape;238;p3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3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3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3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3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3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celebration">
  <p:cSld name="TITLE_4_1_3_1_2_1">
    <p:bg>
      <p:bgPr>
        <a:solidFill>
          <a:schemeClr val="accent6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9" name="Google Shape;249;p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0" name="Google Shape;250;p3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3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3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3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elebration">
  <p:cSld name="TITLE_4_1_3_1_2_2">
    <p:bg>
      <p:bgPr>
        <a:solidFill>
          <a:srgbClr val="F6F2F7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1" name="Google Shape;261;p3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2" name="Google Shape;262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3">
    <p:bg>
      <p:bgPr>
        <a:solidFill>
          <a:srgbClr val="C8F0F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3" name="Google Shape;273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4" name="Google Shape;274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elebration">
  <p:cSld name="TITLE_4_1_3_1_2_4">
    <p:bg>
      <p:bgPr>
        <a:solidFill>
          <a:schemeClr val="lt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5" name="Google Shape;285;p37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6" name="Google Shape;286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37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37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37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7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7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9" name="Google Shape;299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0" name="Google Shape;300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3" name="Google Shape;303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4" name="Google Shape;30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7" name="Google Shape;307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8" name="Google Shape;308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over">
  <p:cSld name="TITLE_4_1_3_2">
    <p:bg>
      <p:bgPr>
        <a:noFill/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5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51;p5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5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53;p5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" name="Google Shape;60;p5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61" name="Google Shape;61;p5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62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5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6F2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5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5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1" name="Google Shape;311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2" name="Google Shape;312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5" name="Google Shape;315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6" name="Google Shape;31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9" name="Google Shape;319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20" name="Google Shape;32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" name="Google Shape;324;p4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5" name="Google Shape;325;p4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6" name="Google Shape;32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0" name="Google Shape;330;p4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1" name="Google Shape;331;p4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6" name="Google Shape;336;p4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7" name="Google Shape;337;p4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2" name="Google Shape;342;p4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3" name="Google Shape;343;p4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4" name="Google Shape;344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8" name="Google Shape;348;p4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9" name="Google Shape;349;p4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0" name="Google Shape;350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0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5" name="Google Shape;355;p50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59" name="Google Shape;359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">
  <p:cSld name="TITLE_4_1_3_3">
    <p:bg>
      <p:bgPr>
        <a:noFill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p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0" name="Google Shape;80;p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" name="Google Shape;8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63" name="Google Shape;363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2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5" name="Google Shape;365;p52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68" name="Google Shape;368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3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370" name="Google Shape;370;p53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371" name="Google Shape;371;p53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53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373" name="Google Shape;373;p53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  <p:sp>
        <p:nvSpPr>
          <p:cNvPr id="374" name="Google Shape;374;p53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5000"/>
              </a:srgbClr>
            </a:outerShdw>
          </a:effectLst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77" name="Google Shape;377;p54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{BFB492FD-8D9F-48C9-809C-6A12E0F0604D}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378" name="Google Shape;37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79" name="Google Shape;379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5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5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5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7" name="Google Shape;3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9" name="Google Shape;389;p5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over">
  <p:cSld name="TITLE_4_1_3_4">
    <p:bg>
      <p:bgPr>
        <a:noFill/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7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7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7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8" name="Google Shape;98;p7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99" name="Google Shape;99;p7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0" name="Google Shape;100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7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7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7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Google Shape;107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Día">
  <p:cSld name="TITLE_4_1_3_1_1_2">
    <p:bg>
      <p:bgPr>
        <a:solidFill>
          <a:schemeClr val="accent6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11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Día">
  <p:cSld name="TITLE_4_1_3_1_1_3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Google Shape;117;p1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9" Type="http://schemas.openxmlformats.org/officeDocument/2006/relationships/theme" Target="../theme/theme3.xml"/><Relationship Id="rId1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83">
          <p15:clr>
            <a:srgbClr val="E46962"/>
          </p15:clr>
        </p15:guide>
        <p15:guide id="2" pos="2880">
          <p15:clr>
            <a:srgbClr val="E46962"/>
          </p15:clr>
        </p15:guide>
        <p15:guide id="3" pos="1624">
          <p15:clr>
            <a:srgbClr val="E46962"/>
          </p15:clr>
        </p15:guide>
        <p15:guide id="4" pos="5374">
          <p15:clr>
            <a:srgbClr val="E46962"/>
          </p15:clr>
        </p15:guide>
        <p15:guide id="5" orient="horz" pos="755">
          <p15:clr>
            <a:srgbClr val="E46962"/>
          </p15:clr>
        </p15:guide>
        <p15:guide id="6" orient="horz" pos="1970">
          <p15:clr>
            <a:srgbClr val="E46962"/>
          </p15:clr>
        </p15:guide>
        <p15:guide id="7" orient="horz" pos="357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6" name="Google Shape;29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36.png"/><Relationship Id="rId7" Type="http://schemas.openxmlformats.org/officeDocument/2006/relationships/image" Target="../media/image50.png"/><Relationship Id="rId8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sp>
        <p:nvSpPr>
          <p:cNvPr id="395" name="Google Shape;395;p57"/>
          <p:cNvSpPr/>
          <p:nvPr/>
        </p:nvSpPr>
        <p:spPr>
          <a:xfrm>
            <a:off x="2836800" y="1152900"/>
            <a:ext cx="3470400" cy="3470400"/>
          </a:xfrm>
          <a:prstGeom prst="ellipse">
            <a:avLst/>
          </a:prstGeom>
          <a:solidFill>
            <a:srgbClr val="9ADC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57"/>
          <p:cNvSpPr txBox="1"/>
          <p:nvPr/>
        </p:nvSpPr>
        <p:spPr>
          <a:xfrm>
            <a:off x="2021550" y="1606892"/>
            <a:ext cx="51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Palabras con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7"/>
          <p:cNvSpPr txBox="1"/>
          <p:nvPr/>
        </p:nvSpPr>
        <p:spPr>
          <a:xfrm>
            <a:off x="8242325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4.2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57"/>
          <p:cNvSpPr/>
          <p:nvPr/>
        </p:nvSpPr>
        <p:spPr>
          <a:xfrm>
            <a:off x="3538588" y="2283993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57"/>
          <p:cNvSpPr txBox="1"/>
          <p:nvPr/>
        </p:nvSpPr>
        <p:spPr>
          <a:xfrm>
            <a:off x="3537075" y="248800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57"/>
          <p:cNvSpPr/>
          <p:nvPr/>
        </p:nvSpPr>
        <p:spPr>
          <a:xfrm>
            <a:off x="4658611" y="2283993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57"/>
          <p:cNvSpPr txBox="1"/>
          <p:nvPr/>
        </p:nvSpPr>
        <p:spPr>
          <a:xfrm>
            <a:off x="4660100" y="248800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57"/>
          <p:cNvSpPr/>
          <p:nvPr/>
        </p:nvSpPr>
        <p:spPr>
          <a:xfrm>
            <a:off x="3538599" y="3374355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57"/>
          <p:cNvSpPr/>
          <p:nvPr/>
        </p:nvSpPr>
        <p:spPr>
          <a:xfrm>
            <a:off x="4658599" y="3374355"/>
            <a:ext cx="946800" cy="946800"/>
          </a:xfrm>
          <a:prstGeom prst="ellipse">
            <a:avLst/>
          </a:prstGeom>
          <a:noFill/>
          <a:ln cap="flat" cmpd="sng" w="81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7925" lIns="77925" spcFirstLastPara="1" rIns="77925" wrap="square" tIns="77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3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57"/>
          <p:cNvSpPr txBox="1"/>
          <p:nvPr/>
        </p:nvSpPr>
        <p:spPr>
          <a:xfrm>
            <a:off x="3537075" y="357835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güe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57"/>
          <p:cNvSpPr txBox="1"/>
          <p:nvPr/>
        </p:nvSpPr>
        <p:spPr>
          <a:xfrm>
            <a:off x="4660100" y="3578350"/>
            <a:ext cx="94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antigüedad</a:t>
            </a:r>
            <a:endParaRPr sz="9600"/>
          </a:p>
        </p:txBody>
      </p:sp>
      <p:pic>
        <p:nvPicPr>
          <p:cNvPr id="475" name="Google Shape;475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76" name="Google Shape;476;p66"/>
          <p:cNvSpPr/>
          <p:nvPr/>
        </p:nvSpPr>
        <p:spPr>
          <a:xfrm>
            <a:off x="1141275" y="3289125"/>
            <a:ext cx="6914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7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seguir</a:t>
            </a:r>
            <a:endParaRPr sz="9600"/>
          </a:p>
        </p:txBody>
      </p:sp>
      <p:pic>
        <p:nvPicPr>
          <p:cNvPr id="482" name="Google Shape;482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83" name="Google Shape;483;p67"/>
          <p:cNvSpPr/>
          <p:nvPr/>
        </p:nvSpPr>
        <p:spPr>
          <a:xfrm>
            <a:off x="2939322" y="3289125"/>
            <a:ext cx="3413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8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investigue</a:t>
            </a:r>
            <a:endParaRPr sz="9600"/>
          </a:p>
        </p:txBody>
      </p:sp>
      <p:pic>
        <p:nvPicPr>
          <p:cNvPr id="489" name="Google Shape;489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90" name="Google Shape;490;p68"/>
          <p:cNvSpPr/>
          <p:nvPr/>
        </p:nvSpPr>
        <p:spPr>
          <a:xfrm>
            <a:off x="1603532" y="3289125"/>
            <a:ext cx="5984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9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¡Aprendamos juntos!</a:t>
            </a:r>
            <a:endParaRPr/>
          </a:p>
        </p:txBody>
      </p:sp>
      <p:pic>
        <p:nvPicPr>
          <p:cNvPr id="496" name="Google Shape;496;p69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70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02" name="Google Shape;502;p70"/>
          <p:cNvSpPr txBox="1"/>
          <p:nvPr/>
        </p:nvSpPr>
        <p:spPr>
          <a:xfrm>
            <a:off x="437925" y="439800"/>
            <a:ext cx="5409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b="1" lang="en" sz="6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gui</a:t>
            </a:r>
            <a:endParaRPr b="1" sz="6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p70"/>
          <p:cNvSpPr txBox="1"/>
          <p:nvPr/>
        </p:nvSpPr>
        <p:spPr>
          <a:xfrm>
            <a:off x="437925" y="2585500"/>
            <a:ext cx="8264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1. Después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→</a:t>
            </a: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2200">
                <a:latin typeface="Century Gothic"/>
                <a:ea typeface="Century Gothic"/>
                <a:cs typeface="Century Gothic"/>
                <a:sym typeface="Century Gothic"/>
              </a:rPr>
              <a:t>guitarra</a:t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2. Los dos puntitos indican /u/ → </a:t>
            </a:r>
            <a:r>
              <a:rPr i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</a:t>
            </a:r>
            <a:endParaRPr i="1"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70"/>
          <p:cNvSpPr txBox="1"/>
          <p:nvPr/>
        </p:nvSpPr>
        <p:spPr>
          <a:xfrm>
            <a:off x="437923" y="1459200"/>
            <a:ext cx="5409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güe, güi</a:t>
            </a:r>
            <a:endParaRPr b="1" sz="6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1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71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1" name="Google Shape;511;p71"/>
          <p:cNvSpPr txBox="1"/>
          <p:nvPr/>
        </p:nvSpPr>
        <p:spPr>
          <a:xfrm>
            <a:off x="295240" y="366540"/>
            <a:ext cx="1677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71"/>
          <p:cNvSpPr txBox="1"/>
          <p:nvPr/>
        </p:nvSpPr>
        <p:spPr>
          <a:xfrm>
            <a:off x="2578600" y="954625"/>
            <a:ext cx="595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Después de la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juguete</a:t>
            </a:r>
            <a:endParaRPr i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3" name="Google Shape;513;p71"/>
          <p:cNvSpPr txBox="1"/>
          <p:nvPr/>
        </p:nvSpPr>
        <p:spPr>
          <a:xfrm>
            <a:off x="0" y="2377075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71"/>
          <p:cNvSpPr txBox="1"/>
          <p:nvPr/>
        </p:nvSpPr>
        <p:spPr>
          <a:xfrm>
            <a:off x="0" y="3443875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5" name="Google Shape;515;p71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16" name="Google Shape;516;p71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71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72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72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72"/>
          <p:cNvSpPr txBox="1"/>
          <p:nvPr/>
        </p:nvSpPr>
        <p:spPr>
          <a:xfrm>
            <a:off x="0" y="23384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6" name="Google Shape;526;p72"/>
          <p:cNvSpPr txBox="1"/>
          <p:nvPr/>
        </p:nvSpPr>
        <p:spPr>
          <a:xfrm>
            <a:off x="0" y="34052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7" name="Google Shape;527;p72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28" name="Google Shape;528;p72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9" name="Google Shape;529;p72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72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72"/>
          <p:cNvSpPr txBox="1"/>
          <p:nvPr/>
        </p:nvSpPr>
        <p:spPr>
          <a:xfrm>
            <a:off x="2578600" y="951575"/>
            <a:ext cx="595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1. Después de la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y antes de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seguir</a:t>
            </a:r>
            <a:endParaRPr i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72"/>
          <p:cNvSpPr txBox="1"/>
          <p:nvPr/>
        </p:nvSpPr>
        <p:spPr>
          <a:xfrm>
            <a:off x="295240" y="366540"/>
            <a:ext cx="1677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3"/>
          <p:cNvSpPr/>
          <p:nvPr/>
        </p:nvSpPr>
        <p:spPr>
          <a:xfrm>
            <a:off x="441600" y="439800"/>
            <a:ext cx="1392600" cy="15564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73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73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3"/>
          <p:cNvSpPr txBox="1"/>
          <p:nvPr/>
        </p:nvSpPr>
        <p:spPr>
          <a:xfrm>
            <a:off x="0" y="23384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73"/>
          <p:cNvSpPr txBox="1"/>
          <p:nvPr/>
        </p:nvSpPr>
        <p:spPr>
          <a:xfrm>
            <a:off x="0" y="3405200"/>
            <a:ext cx="91440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60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r>
              <a:rPr lang="en" sz="60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60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2" name="Google Shape;542;p73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43" name="Google Shape;543;p73"/>
          <p:cNvSpPr/>
          <p:nvPr/>
        </p:nvSpPr>
        <p:spPr>
          <a:xfrm>
            <a:off x="2407850" y="439800"/>
            <a:ext cx="6294600" cy="1471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73"/>
          <p:cNvSpPr/>
          <p:nvPr/>
        </p:nvSpPr>
        <p:spPr>
          <a:xfrm>
            <a:off x="1902475" y="852175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73"/>
          <p:cNvSpPr/>
          <p:nvPr/>
        </p:nvSpPr>
        <p:spPr>
          <a:xfrm rot="5400000">
            <a:off x="4331250" y="1748900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6" name="Google Shape;546;p73"/>
          <p:cNvSpPr txBox="1"/>
          <p:nvPr/>
        </p:nvSpPr>
        <p:spPr>
          <a:xfrm>
            <a:off x="2578600" y="954625"/>
            <a:ext cx="595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Los dos puntitos indican /u/ → </a:t>
            </a:r>
            <a:r>
              <a:rPr i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agüita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73"/>
          <p:cNvSpPr txBox="1"/>
          <p:nvPr/>
        </p:nvSpPr>
        <p:spPr>
          <a:xfrm>
            <a:off x="295240" y="366540"/>
            <a:ext cx="1677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endParaRPr b="1" sz="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59" name="Google Shape;559;p75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r>
              <a:rPr lang="en" sz="9600">
                <a:solidFill>
                  <a:srgbClr val="363535"/>
                </a:solidFill>
                <a:highlight>
                  <a:srgbClr val="9ADCB4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tes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8"/>
          <p:cNvSpPr txBox="1"/>
          <p:nvPr>
            <p:ph type="ctrTitle"/>
          </p:nvPr>
        </p:nvSpPr>
        <p:spPr>
          <a:xfrm>
            <a:off x="457188" y="2110039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65" name="Google Shape;565;p76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9600">
                <a:solidFill>
                  <a:srgbClr val="363535"/>
                </a:solidFill>
                <a:highlight>
                  <a:srgbClr val="9ADCB4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71" name="Google Shape;571;p77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highlight>
                  <a:srgbClr val="9ADCB4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" sz="9600">
                <a:solidFill>
                  <a:srgbClr val="363535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tarra</a:t>
            </a:r>
            <a:endParaRPr sz="9600">
              <a:solidFill>
                <a:srgbClr val="363535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 sz="3500"/>
              <a:t>. </a:t>
            </a:r>
            <a:r>
              <a:rPr lang="en"/>
              <a:t>Palabras de alta frecuencia</a:t>
            </a:r>
            <a:endParaRPr sz="3500"/>
          </a:p>
        </p:txBody>
      </p:sp>
      <p:pic>
        <p:nvPicPr>
          <p:cNvPr id="577" name="Google Shape;577;p78" title="icons_final_Phonics_BW_Palabras de alta frecuenci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9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lugar</a:t>
            </a:r>
            <a:endParaRPr sz="9600"/>
          </a:p>
        </p:txBody>
      </p:sp>
      <p:pic>
        <p:nvPicPr>
          <p:cNvPr id="583" name="Google Shape;583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0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mismo</a:t>
            </a:r>
            <a:endParaRPr sz="9600"/>
          </a:p>
        </p:txBody>
      </p:sp>
      <p:pic>
        <p:nvPicPr>
          <p:cNvPr id="589" name="Google Shape;589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1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sigue</a:t>
            </a:r>
            <a:endParaRPr sz="9600"/>
          </a:p>
        </p:txBody>
      </p:sp>
      <p:pic>
        <p:nvPicPr>
          <p:cNvPr id="595" name="Google Shape;595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82" title="icons_final_Phonics_BW_Sentence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3"/>
          <p:cNvSpPr txBox="1"/>
          <p:nvPr>
            <p:ph idx="4294967295" type="body"/>
          </p:nvPr>
        </p:nvSpPr>
        <p:spPr>
          <a:xfrm>
            <a:off x="441600" y="439800"/>
            <a:ext cx="8260800" cy="3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00000"/>
                </a:solidFill>
              </a:rPr>
              <a:t>Los gusanos no tienen huesos ni patas, pero se mueven contrayendo su cuerpo.</a:t>
            </a:r>
            <a:endParaRPr sz="5000"/>
          </a:p>
        </p:txBody>
      </p:sp>
      <p:pic>
        <p:nvPicPr>
          <p:cNvPr id="607" name="Google Shape;607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4"/>
          <p:cNvSpPr txBox="1"/>
          <p:nvPr>
            <p:ph idx="4294967295" type="body"/>
          </p:nvPr>
        </p:nvSpPr>
        <p:spPr>
          <a:xfrm>
            <a:off x="441600" y="439800"/>
            <a:ext cx="8260800" cy="3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La hormiga es un insecto muy pequeño que vive en grupos llamados hormigueros. </a:t>
            </a:r>
            <a:endParaRPr sz="5200">
              <a:solidFill>
                <a:srgbClr val="000000"/>
              </a:solidFill>
            </a:endParaRPr>
          </a:p>
        </p:txBody>
      </p:sp>
      <p:pic>
        <p:nvPicPr>
          <p:cNvPr id="613" name="Google Shape;613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619" name="Google Shape;61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  <p:sp>
        <p:nvSpPr>
          <p:cNvPr id="416" name="Google Shape;416;p59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cxnSp>
        <p:nvCxnSpPr>
          <p:cNvPr id="625" name="Google Shape;625;p86"/>
          <p:cNvCxnSpPr/>
          <p:nvPr/>
        </p:nvCxnSpPr>
        <p:spPr>
          <a:xfrm>
            <a:off x="624750" y="12166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6" name="Google Shape;626;p86"/>
          <p:cNvCxnSpPr/>
          <p:nvPr/>
        </p:nvCxnSpPr>
        <p:spPr>
          <a:xfrm>
            <a:off x="624750" y="2435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7" name="Google Shape;627;p86"/>
          <p:cNvCxnSpPr/>
          <p:nvPr/>
        </p:nvCxnSpPr>
        <p:spPr>
          <a:xfrm>
            <a:off x="624750" y="3578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7"/>
          <p:cNvSpPr txBox="1"/>
          <p:nvPr>
            <p:ph idx="4294967295" type="body"/>
          </p:nvPr>
        </p:nvSpPr>
        <p:spPr>
          <a:xfrm>
            <a:off x="441600" y="439808"/>
            <a:ext cx="8260800" cy="3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Los gusanos no tienen huesos ni patas, pero se mueven contrayendo su cuerpo.</a:t>
            </a:r>
            <a:endParaRPr sz="5200">
              <a:solidFill>
                <a:srgbClr val="000000"/>
              </a:solidFill>
            </a:endParaRPr>
          </a:p>
        </p:txBody>
      </p:sp>
      <p:pic>
        <p:nvPicPr>
          <p:cNvPr id="633" name="Google Shape;633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8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639" name="Google Shape;639;p88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640" name="Google Shape;640;p88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9"/>
          <p:cNvSpPr txBox="1"/>
          <p:nvPr>
            <p:ph type="ctrTitle"/>
          </p:nvPr>
        </p:nvSpPr>
        <p:spPr>
          <a:xfrm>
            <a:off x="457188" y="2110039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  <p:sp>
        <p:nvSpPr>
          <p:cNvPr id="651" name="Google Shape;651;p9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 multisilábicas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657" name="Google Shape;657;p91" title="Untitled desig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00" y="-2747875"/>
            <a:ext cx="2026199" cy="2026199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91"/>
          <p:cNvSpPr txBox="1"/>
          <p:nvPr/>
        </p:nvSpPr>
        <p:spPr>
          <a:xfrm>
            <a:off x="1988825" y="-2324075"/>
            <a:ext cx="3516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7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7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5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91"/>
          <p:cNvSpPr txBox="1"/>
          <p:nvPr/>
        </p:nvSpPr>
        <p:spPr>
          <a:xfrm>
            <a:off x="4629135" y="3132519"/>
            <a:ext cx="553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0" name="Google Shape;660;p91" title="Screenshot 2025-08-19 at 4.28.5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9350" y="-2596200"/>
            <a:ext cx="2306625" cy="1564601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1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91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3" name="Google Shape;663;p91" title="icons_final_Phonics_BW_Remembe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91"/>
          <p:cNvSpPr/>
          <p:nvPr/>
        </p:nvSpPr>
        <p:spPr>
          <a:xfrm>
            <a:off x="1051185" y="1369299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91"/>
          <p:cNvSpPr txBox="1"/>
          <p:nvPr/>
        </p:nvSpPr>
        <p:spPr>
          <a:xfrm>
            <a:off x="1138851" y="1851833"/>
            <a:ext cx="24759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87">
                <a:latin typeface="Century Gothic"/>
                <a:ea typeface="Century Gothic"/>
                <a:cs typeface="Century Gothic"/>
                <a:sym typeface="Century Gothic"/>
              </a:rPr>
              <a:t>gue gui      güe güi</a:t>
            </a:r>
            <a:endParaRPr b="1" sz="1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p91"/>
          <p:cNvSpPr/>
          <p:nvPr/>
        </p:nvSpPr>
        <p:spPr>
          <a:xfrm rot="-865388">
            <a:off x="3931079" y="1786224"/>
            <a:ext cx="603418" cy="3019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7" name="Google Shape;667;p91"/>
          <p:cNvSpPr txBox="1"/>
          <p:nvPr/>
        </p:nvSpPr>
        <p:spPr>
          <a:xfrm>
            <a:off x="4687733" y="1127463"/>
            <a:ext cx="5536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sante</a:t>
            </a:r>
            <a:endParaRPr sz="5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8" name="Google Shape;668;p91"/>
          <p:cNvSpPr txBox="1"/>
          <p:nvPr/>
        </p:nvSpPr>
        <p:spPr>
          <a:xfrm>
            <a:off x="4664224" y="2917468"/>
            <a:ext cx="5536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pin</a:t>
            </a:r>
            <a:r>
              <a:rPr b="1"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güi</a:t>
            </a:r>
            <a:r>
              <a:rPr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endParaRPr sz="5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9" name="Google Shape;669;p91"/>
          <p:cNvSpPr/>
          <p:nvPr/>
        </p:nvSpPr>
        <p:spPr>
          <a:xfrm rot="1321419">
            <a:off x="3884247" y="3193361"/>
            <a:ext cx="603217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0" name="Google Shape;670;p91" title="3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4125" y="1011600"/>
            <a:ext cx="1028066" cy="117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91" title="3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95700">
            <a:off x="7749444" y="2745040"/>
            <a:ext cx="1048711" cy="1198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2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águila</a:t>
            </a:r>
            <a:endParaRPr sz="9600"/>
          </a:p>
        </p:txBody>
      </p:sp>
      <p:pic>
        <p:nvPicPr>
          <p:cNvPr id="677" name="Google Shape;677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78" name="Google Shape;678;p92"/>
          <p:cNvSpPr/>
          <p:nvPr/>
        </p:nvSpPr>
        <p:spPr>
          <a:xfrm>
            <a:off x="2789602" y="3291850"/>
            <a:ext cx="375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higuera</a:t>
            </a:r>
            <a:endParaRPr sz="9600"/>
          </a:p>
        </p:txBody>
      </p:sp>
      <p:pic>
        <p:nvPicPr>
          <p:cNvPr id="684" name="Google Shape;684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85" name="Google Shape;685;p93"/>
          <p:cNvSpPr/>
          <p:nvPr/>
        </p:nvSpPr>
        <p:spPr>
          <a:xfrm>
            <a:off x="2387374" y="3291850"/>
            <a:ext cx="4478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paragüero</a:t>
            </a:r>
            <a:endParaRPr sz="9600"/>
          </a:p>
        </p:txBody>
      </p:sp>
      <p:pic>
        <p:nvPicPr>
          <p:cNvPr id="691" name="Google Shape;691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92" name="Google Shape;692;p94"/>
          <p:cNvSpPr/>
          <p:nvPr/>
        </p:nvSpPr>
        <p:spPr>
          <a:xfrm>
            <a:off x="1463850" y="3291850"/>
            <a:ext cx="6208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9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hormiguita</a:t>
            </a:r>
            <a:endParaRPr sz="9600"/>
          </a:p>
        </p:txBody>
      </p:sp>
      <p:pic>
        <p:nvPicPr>
          <p:cNvPr id="698" name="Google Shape;698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99" name="Google Shape;699;p95"/>
          <p:cNvSpPr/>
          <p:nvPr/>
        </p:nvSpPr>
        <p:spPr>
          <a:xfrm>
            <a:off x="1433775" y="3291850"/>
            <a:ext cx="6367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0"/>
          <p:cNvSpPr/>
          <p:nvPr/>
        </p:nvSpPr>
        <p:spPr>
          <a:xfrm>
            <a:off x="891389" y="1437275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60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6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24" name="Google Shape;424;p60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60"/>
          <p:cNvSpPr txBox="1"/>
          <p:nvPr/>
        </p:nvSpPr>
        <p:spPr>
          <a:xfrm>
            <a:off x="1029415" y="1851833"/>
            <a:ext cx="24759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87">
                <a:latin typeface="Century Gothic"/>
                <a:ea typeface="Century Gothic"/>
                <a:cs typeface="Century Gothic"/>
                <a:sym typeface="Century Gothic"/>
              </a:rPr>
              <a:t>gue gui      güe güi</a:t>
            </a:r>
            <a:endParaRPr b="1" sz="14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60" title="icons_final_Phonics_BW_Rememb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0"/>
          <p:cNvSpPr txBox="1"/>
          <p:nvPr/>
        </p:nvSpPr>
        <p:spPr>
          <a:xfrm>
            <a:off x="4629135" y="3132519"/>
            <a:ext cx="553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60"/>
          <p:cNvSpPr/>
          <p:nvPr/>
        </p:nvSpPr>
        <p:spPr>
          <a:xfrm rot="-865388">
            <a:off x="3931079" y="1786224"/>
            <a:ext cx="603418" cy="3019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60"/>
          <p:cNvSpPr txBox="1"/>
          <p:nvPr/>
        </p:nvSpPr>
        <p:spPr>
          <a:xfrm>
            <a:off x="4687733" y="1127463"/>
            <a:ext cx="553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lang="en" sz="5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pardo</a:t>
            </a:r>
            <a:endParaRPr sz="5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60"/>
          <p:cNvSpPr txBox="1"/>
          <p:nvPr/>
        </p:nvSpPr>
        <p:spPr>
          <a:xfrm>
            <a:off x="4664225" y="2917475"/>
            <a:ext cx="3552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bilin</a:t>
            </a:r>
            <a:r>
              <a:rPr b="1" lang="en" sz="5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</a:t>
            </a:r>
            <a:endParaRPr b="1" sz="5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60"/>
          <p:cNvSpPr/>
          <p:nvPr/>
        </p:nvSpPr>
        <p:spPr>
          <a:xfrm rot="1321419">
            <a:off x="3884247" y="3193361"/>
            <a:ext cx="603217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60" title="2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4225" y="935999"/>
            <a:ext cx="1069775" cy="12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0" title="2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5350" y="2614562"/>
            <a:ext cx="1277051" cy="145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0" title="2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815603" y="713475"/>
            <a:ext cx="2523382" cy="288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despegue</a:t>
            </a:r>
            <a:endParaRPr sz="9600"/>
          </a:p>
        </p:txBody>
      </p:sp>
      <p:pic>
        <p:nvPicPr>
          <p:cNvPr id="705" name="Google Shape;705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06" name="Google Shape;706;p96"/>
          <p:cNvSpPr/>
          <p:nvPr/>
        </p:nvSpPr>
        <p:spPr>
          <a:xfrm>
            <a:off x="1644325" y="3291850"/>
            <a:ext cx="6028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7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lengüeta</a:t>
            </a:r>
            <a:endParaRPr sz="9600"/>
          </a:p>
        </p:txBody>
      </p:sp>
      <p:pic>
        <p:nvPicPr>
          <p:cNvPr id="712" name="Google Shape;712;p9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13" name="Google Shape;713;p97"/>
          <p:cNvSpPr/>
          <p:nvPr/>
        </p:nvSpPr>
        <p:spPr>
          <a:xfrm>
            <a:off x="1945100" y="3291850"/>
            <a:ext cx="5305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siguiente</a:t>
            </a:r>
            <a:endParaRPr sz="9600"/>
          </a:p>
        </p:txBody>
      </p:sp>
      <p:pic>
        <p:nvPicPr>
          <p:cNvPr id="719" name="Google Shape;719;p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20" name="Google Shape;720;p98"/>
          <p:cNvSpPr/>
          <p:nvPr/>
        </p:nvSpPr>
        <p:spPr>
          <a:xfrm>
            <a:off x="2090474" y="3291850"/>
            <a:ext cx="5023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9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pedigüeña</a:t>
            </a:r>
            <a:endParaRPr sz="9600"/>
          </a:p>
        </p:txBody>
      </p:sp>
      <p:pic>
        <p:nvPicPr>
          <p:cNvPr id="726" name="Google Shape;726;p9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27" name="Google Shape;727;p99"/>
          <p:cNvSpPr/>
          <p:nvPr/>
        </p:nvSpPr>
        <p:spPr>
          <a:xfrm>
            <a:off x="1323475" y="3291850"/>
            <a:ext cx="6606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0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2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0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39" name="Google Shape;739;p101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despe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endParaRPr sz="9600">
              <a:solidFill>
                <a:srgbClr val="363535"/>
              </a:solidFill>
              <a:highlight>
                <a:srgbClr val="99DBB3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0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45" name="Google Shape;745;p102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hormi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sz="9600">
              <a:solidFill>
                <a:srgbClr val="363535"/>
              </a:solidFill>
              <a:highlight>
                <a:srgbClr val="9ADCB4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751" name="Google Shape;751;p103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</a:t>
            </a:r>
            <a:r>
              <a:rPr lang="en" sz="9600">
                <a:solidFill>
                  <a:srgbClr val="363535"/>
                </a:solidFill>
                <a:highlight>
                  <a:srgbClr val="99DBB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güe</a:t>
            </a: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104" title="icons_final_Phonics_BW_Morphological Awarnes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104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Análisis</a:t>
            </a:r>
            <a:r>
              <a:rPr lang="en" sz="3500"/>
              <a:t> </a:t>
            </a:r>
            <a:r>
              <a:rPr lang="en"/>
              <a:t>morfológico</a:t>
            </a:r>
            <a:r>
              <a:rPr lang="en"/>
              <a:t> </a:t>
            </a:r>
            <a:endParaRPr sz="3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5"/>
          <p:cNvSpPr/>
          <p:nvPr/>
        </p:nvSpPr>
        <p:spPr>
          <a:xfrm>
            <a:off x="820250" y="1789690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acela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3" name="Google Shape;763;p105"/>
          <p:cNvSpPr/>
          <p:nvPr/>
        </p:nvSpPr>
        <p:spPr>
          <a:xfrm>
            <a:off x="820250" y="632033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4" name="Google Shape;764;p10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65" name="Google Shape;765;p105"/>
          <p:cNvSpPr/>
          <p:nvPr/>
        </p:nvSpPr>
        <p:spPr>
          <a:xfrm>
            <a:off x="820732" y="2983812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legante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6" name="Google Shape;766;p105"/>
          <p:cNvSpPr/>
          <p:nvPr/>
        </p:nvSpPr>
        <p:spPr>
          <a:xfrm>
            <a:off x="4965916" y="1811875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acela</a:t>
            </a:r>
            <a:endParaRPr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7" name="Google Shape;767;p105"/>
          <p:cNvSpPr/>
          <p:nvPr/>
        </p:nvSpPr>
        <p:spPr>
          <a:xfrm>
            <a:off x="4965916" y="65421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legante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105"/>
          <p:cNvSpPr/>
          <p:nvPr/>
        </p:nvSpPr>
        <p:spPr>
          <a:xfrm>
            <a:off x="4966398" y="300599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1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manguera</a:t>
            </a:r>
            <a:endParaRPr sz="9600"/>
          </a:p>
        </p:txBody>
      </p:sp>
      <p:pic>
        <p:nvPicPr>
          <p:cNvPr id="440" name="Google Shape;440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41" name="Google Shape;441;p61"/>
          <p:cNvSpPr/>
          <p:nvPr/>
        </p:nvSpPr>
        <p:spPr>
          <a:xfrm>
            <a:off x="1551473" y="3291850"/>
            <a:ext cx="6085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6"/>
          <p:cNvSpPr/>
          <p:nvPr/>
        </p:nvSpPr>
        <p:spPr>
          <a:xfrm>
            <a:off x="820250" y="1789690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arrera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4" name="Google Shape;774;p106"/>
          <p:cNvSpPr/>
          <p:nvPr/>
        </p:nvSpPr>
        <p:spPr>
          <a:xfrm>
            <a:off x="820250" y="632033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argarita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5" name="Google Shape;775;p10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76" name="Google Shape;776;p106"/>
          <p:cNvSpPr/>
          <p:nvPr/>
        </p:nvSpPr>
        <p:spPr>
          <a:xfrm>
            <a:off x="820732" y="2983812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espegue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p106"/>
          <p:cNvSpPr/>
          <p:nvPr/>
        </p:nvSpPr>
        <p:spPr>
          <a:xfrm>
            <a:off x="4965916" y="1811875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espegue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p106"/>
          <p:cNvSpPr/>
          <p:nvPr/>
        </p:nvSpPr>
        <p:spPr>
          <a:xfrm>
            <a:off x="4965916" y="65421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arrera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p106"/>
          <p:cNvSpPr/>
          <p:nvPr/>
        </p:nvSpPr>
        <p:spPr>
          <a:xfrm>
            <a:off x="4966398" y="300599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argarita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85" name="Google Shape;785;p107"/>
          <p:cNvSpPr/>
          <p:nvPr/>
        </p:nvSpPr>
        <p:spPr>
          <a:xfrm>
            <a:off x="820250" y="1789690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arateca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6" name="Google Shape;786;p107"/>
          <p:cNvSpPr/>
          <p:nvPr/>
        </p:nvSpPr>
        <p:spPr>
          <a:xfrm>
            <a:off x="820250" y="632033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ruga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107"/>
          <p:cNvSpPr/>
          <p:nvPr/>
        </p:nvSpPr>
        <p:spPr>
          <a:xfrm>
            <a:off x="820732" y="2983812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ndagar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8" name="Google Shape;788;p107"/>
          <p:cNvSpPr/>
          <p:nvPr/>
        </p:nvSpPr>
        <p:spPr>
          <a:xfrm>
            <a:off x="4965916" y="1811875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arateca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9" name="Google Shape;789;p107"/>
          <p:cNvSpPr/>
          <p:nvPr/>
        </p:nvSpPr>
        <p:spPr>
          <a:xfrm>
            <a:off x="4965916" y="65421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ndagar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0" name="Google Shape;790;p107"/>
          <p:cNvSpPr/>
          <p:nvPr/>
        </p:nvSpPr>
        <p:spPr>
          <a:xfrm>
            <a:off x="4966398" y="300599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ruga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0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96" name="Google Shape;796;p108"/>
          <p:cNvSpPr/>
          <p:nvPr/>
        </p:nvSpPr>
        <p:spPr>
          <a:xfrm>
            <a:off x="820250" y="1789690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atón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7" name="Google Shape;797;p108"/>
          <p:cNvSpPr/>
          <p:nvPr/>
        </p:nvSpPr>
        <p:spPr>
          <a:xfrm>
            <a:off x="820250" y="632033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adar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8" name="Google Shape;798;p108"/>
          <p:cNvSpPr/>
          <p:nvPr/>
        </p:nvSpPr>
        <p:spPr>
          <a:xfrm>
            <a:off x="820732" y="2983812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irasol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9" name="Google Shape;799;p108"/>
          <p:cNvSpPr/>
          <p:nvPr/>
        </p:nvSpPr>
        <p:spPr>
          <a:xfrm>
            <a:off x="4965916" y="1811875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adar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0" name="Google Shape;800;p108"/>
          <p:cNvSpPr/>
          <p:nvPr/>
        </p:nvSpPr>
        <p:spPr>
          <a:xfrm>
            <a:off x="4965916" y="65421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irasol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1" name="Google Shape;801;p108"/>
          <p:cNvSpPr/>
          <p:nvPr/>
        </p:nvSpPr>
        <p:spPr>
          <a:xfrm>
            <a:off x="4966398" y="300599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atón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807" name="Google Shape;807;p109"/>
          <p:cNvSpPr/>
          <p:nvPr/>
        </p:nvSpPr>
        <p:spPr>
          <a:xfrm>
            <a:off x="820250" y="1789690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rancisco</a:t>
            </a:r>
            <a:endParaRPr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8" name="Google Shape;808;p109"/>
          <p:cNvSpPr/>
          <p:nvPr/>
        </p:nvSpPr>
        <p:spPr>
          <a:xfrm>
            <a:off x="820250" y="632033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erano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9" name="Google Shape;809;p109"/>
          <p:cNvSpPr/>
          <p:nvPr/>
        </p:nvSpPr>
        <p:spPr>
          <a:xfrm>
            <a:off x="820732" y="2983812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edigüeña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0" name="Google Shape;810;p109"/>
          <p:cNvSpPr/>
          <p:nvPr/>
        </p:nvSpPr>
        <p:spPr>
          <a:xfrm>
            <a:off x="4965916" y="1811875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edigüeña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1" name="Google Shape;811;p109"/>
          <p:cNvSpPr/>
          <p:nvPr/>
        </p:nvSpPr>
        <p:spPr>
          <a:xfrm>
            <a:off x="4965916" y="65421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rancisco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2" name="Google Shape;812;p109"/>
          <p:cNvSpPr/>
          <p:nvPr/>
        </p:nvSpPr>
        <p:spPr>
          <a:xfrm>
            <a:off x="4966398" y="300599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erano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1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818" name="Google Shape;818;p110"/>
          <p:cNvSpPr/>
          <p:nvPr/>
        </p:nvSpPr>
        <p:spPr>
          <a:xfrm>
            <a:off x="820250" y="1789690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egundo</a:t>
            </a:r>
            <a:endParaRPr sz="3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9" name="Google Shape;819;p110"/>
          <p:cNvSpPr/>
          <p:nvPr/>
        </p:nvSpPr>
        <p:spPr>
          <a:xfrm>
            <a:off x="820250" y="632033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güeta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0" name="Google Shape;820;p110"/>
          <p:cNvSpPr/>
          <p:nvPr/>
        </p:nvSpPr>
        <p:spPr>
          <a:xfrm>
            <a:off x="820732" y="2983812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uguetes</a:t>
            </a:r>
            <a:endParaRPr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1" name="Google Shape;821;p110"/>
          <p:cNvSpPr/>
          <p:nvPr/>
        </p:nvSpPr>
        <p:spPr>
          <a:xfrm>
            <a:off x="4965916" y="1811875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güeta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2" name="Google Shape;822;p110"/>
          <p:cNvSpPr/>
          <p:nvPr/>
        </p:nvSpPr>
        <p:spPr>
          <a:xfrm>
            <a:off x="4965916" y="65421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" sz="3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uguetes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3" name="Google Shape;823;p110"/>
          <p:cNvSpPr/>
          <p:nvPr/>
        </p:nvSpPr>
        <p:spPr>
          <a:xfrm>
            <a:off x="4966398" y="3005997"/>
            <a:ext cx="3028200" cy="822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" sz="3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egundo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1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4</a:t>
            </a:r>
            <a:r>
              <a:rPr lang="en" sz="3500"/>
              <a:t>. </a:t>
            </a:r>
            <a:r>
              <a:rPr lang="en"/>
              <a:t>Desarrollo de la fluidez</a:t>
            </a:r>
            <a:endParaRPr sz="3500"/>
          </a:p>
        </p:txBody>
      </p:sp>
      <p:pic>
        <p:nvPicPr>
          <p:cNvPr id="829" name="Google Shape;829;p111" title="icons_final_Rea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2"/>
          <p:cNvSpPr txBox="1"/>
          <p:nvPr>
            <p:ph idx="4294967295" type="body"/>
          </p:nvPr>
        </p:nvSpPr>
        <p:spPr>
          <a:xfrm>
            <a:off x="441600" y="439804"/>
            <a:ext cx="8260800" cy="3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000000"/>
                </a:solidFill>
              </a:rPr>
              <a:t>La hormiga es un insecto muy pe</a:t>
            </a:r>
            <a:r>
              <a:rPr lang="en" sz="5200">
                <a:solidFill>
                  <a:srgbClr val="000000"/>
                </a:solidFill>
                <a:highlight>
                  <a:srgbClr val="99DBB3"/>
                </a:highlight>
              </a:rPr>
              <a:t>que</a:t>
            </a:r>
            <a:r>
              <a:rPr lang="en" sz="5200">
                <a:solidFill>
                  <a:srgbClr val="000000"/>
                </a:solidFill>
              </a:rPr>
              <a:t>ño que vive en grupos llamados hormi</a:t>
            </a:r>
            <a:r>
              <a:rPr lang="en" sz="5200">
                <a:solidFill>
                  <a:srgbClr val="000000"/>
                </a:solidFill>
                <a:highlight>
                  <a:srgbClr val="99DBB3"/>
                </a:highlight>
              </a:rPr>
              <a:t>gue</a:t>
            </a:r>
            <a:r>
              <a:rPr lang="en" sz="5200">
                <a:solidFill>
                  <a:srgbClr val="000000"/>
                </a:solidFill>
              </a:rPr>
              <a:t>ros.</a:t>
            </a:r>
            <a:endParaRPr sz="5200">
              <a:solidFill>
                <a:srgbClr val="000000"/>
              </a:solidFill>
            </a:endParaRPr>
          </a:p>
        </p:txBody>
      </p:sp>
      <p:pic>
        <p:nvPicPr>
          <p:cNvPr id="835" name="Google Shape;835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13"/>
          <p:cNvSpPr txBox="1"/>
          <p:nvPr>
            <p:ph idx="4294967295" type="body"/>
          </p:nvPr>
        </p:nvSpPr>
        <p:spPr>
          <a:xfrm>
            <a:off x="441589" y="439809"/>
            <a:ext cx="8260800" cy="3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0">
                <a:solidFill>
                  <a:srgbClr val="000000"/>
                </a:solidFill>
              </a:rPr>
              <a:t>Dentro del hormiguero, las hormigas se ayudan unas a otras y se guían para encontrar comida.</a:t>
            </a:r>
            <a:endParaRPr b="1" sz="5000" u="sng">
              <a:solidFill>
                <a:srgbClr val="000000"/>
              </a:solidFill>
            </a:endParaRPr>
          </a:p>
        </p:txBody>
      </p:sp>
      <p:pic>
        <p:nvPicPr>
          <p:cNvPr id="841" name="Google Shape;841;p1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4"/>
          <p:cNvSpPr txBox="1"/>
          <p:nvPr>
            <p:ph idx="4294967295" type="body"/>
          </p:nvPr>
        </p:nvSpPr>
        <p:spPr>
          <a:xfrm>
            <a:off x="441600" y="439800"/>
            <a:ext cx="8260800" cy="36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0000"/>
                </a:solidFill>
              </a:rPr>
              <a:t>Tanto la hormiga como el gusano son animales pequeños, pero ambos desempeñan funciones muy importantes para la naturaleza.</a:t>
            </a:r>
            <a:endParaRPr b="1" sz="4000" u="sng">
              <a:solidFill>
                <a:srgbClr val="000000"/>
              </a:solidFill>
            </a:endParaRPr>
          </a:p>
        </p:txBody>
      </p:sp>
      <p:pic>
        <p:nvPicPr>
          <p:cNvPr id="847" name="Google Shape;847;p1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5"/>
          <p:cNvSpPr txBox="1"/>
          <p:nvPr>
            <p:ph idx="4294967295" type="body"/>
          </p:nvPr>
        </p:nvSpPr>
        <p:spPr>
          <a:xfrm>
            <a:off x="441600" y="439800"/>
            <a:ext cx="8260800" cy="28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solidFill>
                  <a:srgbClr val="1F1F1F"/>
                </a:solidFill>
              </a:rPr>
              <a:t>¡Juntos cuidan el jardín y mantienen todo en equilibrio!</a:t>
            </a:r>
            <a:endParaRPr b="1" sz="5200" u="sng">
              <a:solidFill>
                <a:srgbClr val="000000"/>
              </a:solidFill>
            </a:endParaRPr>
          </a:p>
        </p:txBody>
      </p:sp>
      <p:pic>
        <p:nvPicPr>
          <p:cNvPr id="853" name="Google Shape;853;p1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2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agüita</a:t>
            </a:r>
            <a:endParaRPr sz="9600"/>
          </a:p>
        </p:txBody>
      </p:sp>
      <p:pic>
        <p:nvPicPr>
          <p:cNvPr id="447" name="Google Shape;447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48" name="Google Shape;448;p62"/>
          <p:cNvSpPr/>
          <p:nvPr/>
        </p:nvSpPr>
        <p:spPr>
          <a:xfrm>
            <a:off x="2728775" y="3291850"/>
            <a:ext cx="3825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16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859" name="Google Shape;859;p116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860" name="Google Shape;860;p116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juguetes</a:t>
            </a:r>
            <a:endParaRPr sz="9600"/>
          </a:p>
        </p:txBody>
      </p:sp>
      <p:pic>
        <p:nvPicPr>
          <p:cNvPr id="454" name="Google Shape;454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55" name="Google Shape;455;p63"/>
          <p:cNvSpPr/>
          <p:nvPr/>
        </p:nvSpPr>
        <p:spPr>
          <a:xfrm>
            <a:off x="1999400" y="3291850"/>
            <a:ext cx="5096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águila</a:t>
            </a:r>
            <a:endParaRPr sz="9600"/>
          </a:p>
        </p:txBody>
      </p:sp>
      <p:pic>
        <p:nvPicPr>
          <p:cNvPr id="461" name="Google Shape;461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62" name="Google Shape;462;p64"/>
          <p:cNvSpPr/>
          <p:nvPr/>
        </p:nvSpPr>
        <p:spPr>
          <a:xfrm>
            <a:off x="2780275" y="3291850"/>
            <a:ext cx="3739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consigue</a:t>
            </a:r>
            <a:endParaRPr sz="9600"/>
          </a:p>
        </p:txBody>
      </p:sp>
      <p:pic>
        <p:nvPicPr>
          <p:cNvPr id="468" name="Google Shape;468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69" name="Google Shape;469;p65"/>
          <p:cNvSpPr/>
          <p:nvPr/>
        </p:nvSpPr>
        <p:spPr>
          <a:xfrm>
            <a:off x="1973650" y="3291850"/>
            <a:ext cx="5319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DCB4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