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</p:sldIdLst>
  <p:sldSz cy="5143500" cx="9144000"/>
  <p:notesSz cx="6858000" cy="9144000"/>
  <p:embeddedFontLst>
    <p:embeddedFont>
      <p:font typeface="Century Gothic"/>
      <p:regular r:id="rId56"/>
      <p:bold r:id="rId57"/>
      <p:italic r:id="rId58"/>
      <p:boldItalic r:id="rId5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4DDFEB9-ADB9-441C-A70C-F0383EDB4023}">
  <a:tblStyle styleId="{34DDFEB9-ADB9-441C-A70C-F0383EDB402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font" Target="fonts/CenturyGothic-bold.fntdata"/><Relationship Id="rId12" Type="http://schemas.openxmlformats.org/officeDocument/2006/relationships/slide" Target="slides/slide7.xml"/><Relationship Id="rId56" Type="http://schemas.openxmlformats.org/officeDocument/2006/relationships/font" Target="fonts/CenturyGothic-regular.fntdata"/><Relationship Id="rId15" Type="http://schemas.openxmlformats.org/officeDocument/2006/relationships/slide" Target="slides/slide10.xml"/><Relationship Id="rId59" Type="http://schemas.openxmlformats.org/officeDocument/2006/relationships/font" Target="fonts/CenturyGothic-boldItalic.fntdata"/><Relationship Id="rId14" Type="http://schemas.openxmlformats.org/officeDocument/2006/relationships/slide" Target="slides/slide9.xml"/><Relationship Id="rId58" Type="http://schemas.openxmlformats.org/officeDocument/2006/relationships/font" Target="fonts/CenturyGothic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fa305586d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fa305586d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505c1cd891_0_7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3505c1cd891_0_7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mente.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prefijo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3505c1cd891_0_7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3505c1cd891_0_7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ito.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prefijo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505c1cd891_0_7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3505c1cd891_0_7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ita.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prefijo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3505c1cd891_0_7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3505c1cd891_0_7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oso.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prefijo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3505c1cd891_0_7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3505c1cd891_0_7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osa.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prefijo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3505c1cd891_0_7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3505c1cd891_0_7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3505c1cd891_0_7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3505c1cd891_0_7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 sufijo en voz alta. Todos repetirán el sufijo y lo escribirán en su pizarra.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una de estos sufijos en el siguiente orden: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-mente, /m/, /e/, /n/, /t/, /e/, -mente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-ito, /i/, /t/, /o/, -ito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-ita, /i/, /t/, /a/, -ita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-oso, /o/, /s/, /o/, -oso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-osa, /o/, /s/, /a/, -osa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cada sufijo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33949ac0706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33949ac0706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de 2 sílabas. Asegúrate de leer cada palabra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18-23 una a la vez y diga cada palabra en voz alta junto con ellos.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33949ac0706_1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33949ac0706_1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tram - pa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trampa.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33fe660883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33fe660883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bue - nas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buenas.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d99a0f3df9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2d99a0f3df9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Ahora vamos a practicar lo que hemos aprendido sobre las sílabas y cómo las unimos para formar palabras.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33f97e2691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33f97e2691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 - bas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ambas.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33f9a19b15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33f9a19b15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siem - pre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siempre.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33f97e26914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33f97e26914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mie - do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miedo.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33f97e26914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33f97e26914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 - pia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copia.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33949ac0706_1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33949ac0706_1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de 3 sílabas. Asegúrate de leer cada palabra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25-30 una a la vez para cada palabra.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2e3e187b30b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2e3e187b30b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llo - ro - sa, llorosa.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33f97e26914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33f97e26914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fron - do - sa, frondosa.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33f97e26914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33f97e26914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- ven - tan, inventan.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33949ac0706_1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33949ac0706_1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 - cur - so, concurso.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2e3e187b30b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2e3e187b30b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cua - der - no, cuaderno.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d99a0f3df9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2d99a0f3df9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4.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33fe44501b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33fe44501b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 - que - tes, paquetes.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33949ac0706_1_3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33949ac0706_1_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más palabras juntos. Estas son palabras más largas, con 4 o más sílabas. Asegúrate de leer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32-37 una a la vez y repita lentamente si es necesario.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33f9f12fa9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33f9f12fa9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fuer - te - men - te, fuertemente. </a:t>
            </a:r>
            <a:endParaRPr sz="1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33949ac0706_1_3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33949ac0706_1_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- gua - li - to, igualito. </a:t>
            </a:r>
            <a:endParaRPr sz="1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33fe44501b3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33fe44501b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ten - ta - men - te, atentamente. </a:t>
            </a:r>
            <a:endParaRPr sz="1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33fe6608839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33fe6608839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- se - pa - ra - bles, inseparables. </a:t>
            </a:r>
            <a:endParaRPr sz="1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33fe6608839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33fe660883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 - ja - ma - das, pijamadas. </a:t>
            </a:r>
            <a:endParaRPr sz="1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33f97e26914_1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33f97e26914_1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 - roz - men - te, ferozmente. </a:t>
            </a:r>
            <a:endParaRPr sz="1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33949ac0706_1_4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33949ac0706_1_4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unas palabras en voz alta. Todos repetirán la palabra parte por parte y escribirán la palabra en su pizarra lo mejor que puedan.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39-41 una a la vez.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33949ac0706_1_4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33949ac0706_1_4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igualito, i - gua - li - to, igualito.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 - gua - li - to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(1)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/g/,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/u/,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/l/,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/t/,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/o/. Igualito, /i/, /g/, /u/, /a/, /l/, /i/, /t/, /o/.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44846849dc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44846849dc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llo - ro - sa, llorosa. </a:t>
            </a: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llo - ro - sa?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(llo - ro - sa, llorosa)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______________________________________________________________________________________________________________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sílabas.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llorosa, llo - ro - sa. </a:t>
            </a: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llorosa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(llorosa, llo - ro - sa)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1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34309a617f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34309a617f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frondosa, fron - do - sa, frondosa.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fron - do - sa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fron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/f/, /r/, /o/, /n/.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/d/,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/o/.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/s/, /a/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Frondosa, /f/, /r/, /o/, /n/, /d/, /o/, /s/, /a/.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33949ac0706_1_4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33949ac0706_1_4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fuertemente, fuer - te - men - te,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fuertemente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fuer - te - men - te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fuer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/f/, /u/, /e/, /r/.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/t/,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/m/,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/e/, /n/.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/t/,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/e/. Fuertemente, /f/, /u/, /e/, /r/, /t/, /e/, /m/, /e/, /n/, /t/, /e/.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33949ac0706_1_4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33949ac0706_1_4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33949ac0706_1_4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33949ac0706_1_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Valentina.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33949ac0706_1_4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33949ac0706_1_4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33949ac0706_1_4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33949ac0706_1_4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Valentina.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33949ac0706_1_4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33949ac0706_1_4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33949ac0706_1_4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33949ac0706_1_4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 oración en voz alta. Todos repetirán la oración y escribirán todas las palabras en su pizarra lo mejor que puedan.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lang="en"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Valentina y Daniela son mejores amigas. Muchas veces se visten igualito.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repetir la oración juntos.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la oración en voz alta junto con los estudiantes. Cuente las palabras en la oración si los estudiantes todavía necesitan apoyo.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33fdf10e5d1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33fdf10e5d1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2e3e187b30b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2e3e187b30b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d99a0f3df9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2d99a0f3df9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fuer - te - men - te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fuer - te - men - te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(fuer - te - men - te, fuertemente)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fuertemente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(fuertemente, fuer - te - men - te)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2d99a0f3df9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2d99a0f3df9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44846849dc_4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44846849dc_4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fron - do - sa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fron - do - sa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(fron - do - sa, frondosa)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frondosa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(frondosa, fron - do - sa)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44846849dc_4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44846849dc_4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 - biz - ba - ja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 - biz - ba - ja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(ca - biz - ba - ja, cabizbaja)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cabizbaja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(cabizbaja, ca - biz - ba - ja)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44846849dc_4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44846849dc_4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 - si - mu - la - da - men - te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 - si - mu - la - da - men - te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(di - si - mu - la - da - men - te,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disimuladamente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disimuladamente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(disimuladamente, di - si - mu - la - da - men - te)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3949ac0706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3949ac0706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decodificar palabras con sufijos. Recuerden que un sufijo es una parte de una palabra que va al final para darle un nuevo significado. Hoy vamos a repasar los sufijos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-mente, -ito, -ita, -oso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-osa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-ito e -ita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usan para indicar que algo es pequeño o para expresar cariño. Si digo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osito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significa que es un oso pequeño.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-mente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significa “de manera”.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-oso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osa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indican una cualidad o característica.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varios sufijos y luego palabras con algunos de estos sufijos y determinar su significado. ¿Listos?</a:t>
            </a:r>
            <a:endParaRPr i="1">
              <a:solidFill>
                <a:srgbClr val="363535"/>
              </a:solidFill>
              <a:highlight>
                <a:srgbClr val="EEFF4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10-14 una a la vez y diga cada sufijo en voz alta junto con ellos.</a:t>
            </a:r>
            <a:endParaRPr>
              <a:solidFill>
                <a:srgbClr val="363535"/>
              </a:solidFill>
              <a:highlight>
                <a:srgbClr val="EEFF4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Google Shape;11;p2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2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2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2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1" name="Google Shape;21;p2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2" name="Google Shape;22;p2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3" name="Google Shape;23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Google Shape;24;p2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" name="Google Shape;25;p2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6" name="Google Shape;26;p2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divider">
  <p:cSld name="TITLE_4_1_3_1_3">
    <p:bg>
      <p:bgPr>
        <a:solidFill>
          <a:schemeClr val="accent6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1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3" name="Google Shape;93;p11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4" name="Google Shape;94;p1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5" name="Google Shape;9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elebration">
  <p:cSld name="TITLE_4_1_3_1_2_1">
    <p:bg>
      <p:bgPr>
        <a:solidFill>
          <a:schemeClr val="accent6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2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9" name="Google Shape;99;p12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0" name="Google Shape;100;p1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1" name="Google Shape;10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2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2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2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Google Shape;105;p12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" name="Google Shape;106;p12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" name="Google Shape;107;p12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Día">
  <p:cSld name="TITLE_4_1_3_1_1_2">
    <p:bg>
      <p:bgPr>
        <a:solidFill>
          <a:schemeClr val="accent6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3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1" name="Google Shape;111;p1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2" name="Google Shape;11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Section Title ">
  <p:cSld name="TITLE_4_1_3_1_1_1_2">
    <p:bg>
      <p:bgPr>
        <a:solidFill>
          <a:srgbClr val="FDF0B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4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6" name="Google Shape;116;p14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17" name="Google Shape;117;p1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Generic">
  <p:cSld name="TITLE_4_1_3_1_1_1_1_2">
    <p:bg>
      <p:bgPr>
        <a:solidFill>
          <a:schemeClr val="l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5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2" name="Google Shape;12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Generic+CornerIcon">
  <p:cSld name="TITLE_4_1_3_1_1_1_1_1_1"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1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1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" name="Google Shape;128;p1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9" name="Google Shape;12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1" name="Google Shape;131;p1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End">
  <p:cSld name="TITLE_4_1_2_1">
    <p:bg>
      <p:bgPr>
        <a:solidFill>
          <a:schemeClr val="accent6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over">
  <p:cSld name="TITLE_4_1_3_2_1">
    <p:bg>
      <p:bgPr>
        <a:noFill/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7" name="Google Shape;137;p18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18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18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18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18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18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" name="Google Shape;143;p18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4" name="Google Shape;144;p18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5" name="Google Shape;145;p18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" name="Google Shape;146;p18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47" name="Google Shape;147;p18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48" name="Google Shape;148;p18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49" name="Google Shape;149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0" name="Google Shape;150;p18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1" name="Google Shape;151;p18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2" name="Google Shape;152;p18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ivider">
  <p:cSld name="TITLE_4_1_3_1_3_1">
    <p:bg>
      <p:bgPr>
        <a:solidFill>
          <a:schemeClr val="dk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9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6" name="Google Shape;156;p19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7" name="Google Shape;157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elebration">
  <p:cSld name="TITLE_4_1_3_1_2_1_1">
    <p:bg>
      <p:bgPr>
        <a:solidFill>
          <a:schemeClr val="dk2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0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2" name="Google Shape;162;p20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3" name="Google Shape;163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4" name="Google Shape;16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0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6" name="Google Shape;166;p20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7" name="Google Shape;167;p20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8" name="Google Shape;168;p20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9" name="Google Shape;169;p20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0" name="Google Shape;170;p20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ivider">
  <p:cSld name="TITLE_4_1_3_1">
    <p:bg>
      <p:bgPr>
        <a:solidFill>
          <a:srgbClr val="E3F5EA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" name="Google Shape;30;p3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1" name="Google Shape;31;p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" name="Google Shape;32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ía ">
  <p:cSld name="TITLE_4_1_3_1_1_2_1">
    <p:bg>
      <p:bgPr>
        <a:solidFill>
          <a:schemeClr val="dk2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4" name="Google Shape;174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5" name="Google Shape;17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Section Title">
  <p:cSld name="TITLE_4_1_3_1_1_1_2_1">
    <p:bg>
      <p:bgPr>
        <a:solidFill>
          <a:schemeClr val="dk2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2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9" name="Google Shape;179;p22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0" name="Google Shape;180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1" name="Google Shape;18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">
  <p:cSld name="TITLE_4_1_3_1_1_1_1_2_1">
    <p:bg>
      <p:bgPr>
        <a:solidFill>
          <a:schemeClr val="lt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+CornerIcon">
  <p:cSld name="TITLE_4_1_3_1_1_1_1_1_1_1">
    <p:bg>
      <p:bgPr>
        <a:solidFill>
          <a:schemeClr val="lt1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9" name="Google Shape;189;p2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2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dk2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2" name="Google Shape;19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4" name="Google Shape;194;p2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End">
  <p:cSld name="TITLE_4_1_2_1_1">
    <p:bg>
      <p:bgPr>
        <a:solidFill>
          <a:schemeClr val="dk2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 ">
  <p:cSld name="TITLE_4_1_3_2_2">
    <p:bg>
      <p:bgPr>
        <a:noFill/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6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6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6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6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3" name="Google Shape;203;p26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4" name="Google Shape;204;p26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5" name="Google Shape;205;p26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6" name="Google Shape;206;p26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7" name="Google Shape;207;p26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8" name="Google Shape;208;p26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10" name="Google Shape;210;p26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11" name="Google Shape;211;p26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12" name="Google Shape;212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3" name="Google Shape;213;p26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4" name="Google Shape;214;p26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5" name="Google Shape;215;p26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ivider ">
  <p:cSld name="TITLE_4_1_3_1_3_2">
    <p:bg>
      <p:bgPr>
        <a:solidFill>
          <a:srgbClr val="C8F0FA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7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7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9" name="Google Shape;219;p27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0" name="Google Shape;220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1_2">
    <p:bg>
      <p:bgPr>
        <a:solidFill>
          <a:srgbClr val="C8F0FA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8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5" name="Google Shape;225;p28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6" name="Google Shape;226;p2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7" name="Google Shape;22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8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9" name="Google Shape;229;p28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0" name="Google Shape;230;p28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1" name="Google Shape;231;p28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2" name="Google Shape;232;p28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3" name="Google Shape;233;p28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2_2">
    <p:bg>
      <p:bgPr>
        <a:solidFill>
          <a:srgbClr val="C8F0F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37" name="Google Shape;237;p2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8" name="Google Shape;23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2_2">
    <p:bg>
      <p:bgPr>
        <a:solidFill>
          <a:srgbClr val="C8F0FA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3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0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42" name="Google Shape;242;p30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43" name="Google Shape;243;p3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4" name="Google Shape;24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6" name="Google Shape;36;p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7" name="Google Shape;37;p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" name="Google Shape;3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41;p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42;p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" name="Google Shape;43;p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" name="Google Shape;44;p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2_2">
    <p:bg>
      <p:bgPr>
        <a:solidFill>
          <a:schemeClr val="lt1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3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8" name="Google Shape;24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1_2">
    <p:bg>
      <p:bgPr>
        <a:solidFill>
          <a:schemeClr val="lt1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2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2" name="Google Shape;252;p32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2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5" name="Google Shape;25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2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57" name="Google Shape;257;p32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1_2">
    <p:bg>
      <p:bgPr>
        <a:solidFill>
          <a:srgbClr val="C8F0FA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Cover">
  <p:cSld name="TITLE_4_1_3_2_3">
    <p:bg>
      <p:bgPr>
        <a:noFill/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3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4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3" name="Google Shape;263;p34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4" name="Google Shape;264;p34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4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4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4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4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4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0" name="Google Shape;270;p34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1" name="Google Shape;271;p34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2" name="Google Shape;272;p34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73" name="Google Shape;273;p34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74" name="Google Shape;274;p34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75" name="Google Shape;275;p3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6" name="Google Shape;276;p34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FE2D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4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8" name="Google Shape;278;p34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divider">
  <p:cSld name="TITLE_4_1_3_1_3_3">
    <p:bg>
      <p:bgPr>
        <a:solidFill>
          <a:srgbClr val="FFE2D6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35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5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2" name="Google Shape;282;p35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3" name="Google Shape;283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4" name="Google Shape;28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celebration">
  <p:cSld name="TITLE_4_1_3_1_2_1_3">
    <p:bg>
      <p:bgPr>
        <a:solidFill>
          <a:schemeClr val="lt2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3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6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8" name="Google Shape;288;p3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9" name="Google Shape;289;p3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0" name="Google Shape;29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4" name="Google Shape;294;p3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5" name="Google Shape;295;p3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6" name="Google Shape;296;p3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Día">
  <p:cSld name="TITLE_4_1_3_1_1_2_3">
    <p:bg>
      <p:bgPr>
        <a:solidFill>
          <a:schemeClr val="lt2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37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7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0" name="Google Shape;300;p3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1" name="Google Shape;30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Section Title">
  <p:cSld name="TITLE_4_1_3_1_1_1_2_3">
    <p:bg>
      <p:bgPr>
        <a:solidFill>
          <a:schemeClr val="lt2"/>
        </a:soli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3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8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5" name="Google Shape;305;p38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06" name="Google Shape;306;p3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7" name="Google Shape;30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Generic">
  <p:cSld name="TITLE_4_1_3_1_1_1_1_2_3">
    <p:bg>
      <p:bgPr>
        <a:solidFill>
          <a:schemeClr val="lt1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3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1" name="Google Shape;31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Generic+CornerIcon">
  <p:cSld name="TITLE_4_1_3_1_1_1_1_1_1_3">
    <p:bg>
      <p:bgPr>
        <a:solidFill>
          <a:schemeClr val="lt1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4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40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5" name="Google Shape;315;p40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6" name="Google Shape;316;p40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7" name="Google Shape;317;p4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8" name="Google Shape;31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40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20" name="Google Shape;320;p40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5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8" name="Google Shape;48;p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" name="Google Shape;4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End">
  <p:cSld name="TITLE_4_1_2_1_3">
    <p:bg>
      <p:bgPr>
        <a:solidFill>
          <a:srgbClr val="FFE2D6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MAIN_POINT_1_1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26" name="Google Shape;326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43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3" name="Google Shape;53;p6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4" name="Google Shape;54;p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" name="Google Shape;5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" name="Google Shape;59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8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" name="Google Shape;63;p8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8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" name="Google Shape;65;p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6" name="Google Shape;66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8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8" name="Google Shape;68;p8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over">
  <p:cSld name="TITLE_4_1_3_2">
    <p:bg>
      <p:bgPr>
        <a:noFill/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0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10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10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10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10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10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" name="Google Shape;79;p10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" name="Google Shape;80;p10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" name="Google Shape;81;p10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" name="Google Shape;82;p10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10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84" name="Google Shape;84;p10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85" name="Google Shape;85;p10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6" name="Google Shape;86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7" name="Google Shape;87;p10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10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9" name="Google Shape;89;p10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43" Type="http://schemas.openxmlformats.org/officeDocument/2006/relationships/theme" Target="../theme/theme2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457200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152475"/>
            <a:ext cx="8229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pos="288">
          <p15:clr>
            <a:srgbClr val="E46962"/>
          </p15:clr>
        </p15:guide>
        <p15:guide id="4" pos="5472">
          <p15:clr>
            <a:srgbClr val="E46962"/>
          </p15:clr>
        </p15:guide>
        <p15:guide id="5" orient="horz" pos="288">
          <p15:clr>
            <a:srgbClr val="E46962"/>
          </p15:clr>
        </p15:guide>
        <p15:guide id="6" orient="horz" pos="2963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9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8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8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8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8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9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23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2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2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4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8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8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8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9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2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8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50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2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44" title="Screenshot 2025-03-16 at 11.46.14 AM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455" l="0" r="0" t="455"/>
          <a:stretch/>
        </p:blipFill>
        <p:spPr>
          <a:xfrm>
            <a:off x="3486900" y="1285694"/>
            <a:ext cx="2170204" cy="3331204"/>
          </a:xfrm>
          <a:prstGeom prst="rect">
            <a:avLst/>
          </a:prstGeom>
        </p:spPr>
      </p:pic>
      <p:sp>
        <p:nvSpPr>
          <p:cNvPr id="333" name="Google Shape;333;p44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sp>
        <p:nvSpPr>
          <p:cNvPr id="334" name="Google Shape;334;p44"/>
          <p:cNvSpPr txBox="1"/>
          <p:nvPr/>
        </p:nvSpPr>
        <p:spPr>
          <a:xfrm>
            <a:off x="8030050" y="1540150"/>
            <a:ext cx="1133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31.1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5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87" name="Google Shape;387;p53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-mente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8" name="Google Shape;388;p53"/>
          <p:cNvSpPr/>
          <p:nvPr/>
        </p:nvSpPr>
        <p:spPr>
          <a:xfrm>
            <a:off x="2793075" y="3085300"/>
            <a:ext cx="3703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94" name="Google Shape;394;p54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-ito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5" name="Google Shape;395;p54"/>
          <p:cNvSpPr/>
          <p:nvPr/>
        </p:nvSpPr>
        <p:spPr>
          <a:xfrm>
            <a:off x="3592575" y="3085300"/>
            <a:ext cx="1846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Google Shape;400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01" name="Google Shape;401;p55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-ita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2" name="Google Shape;402;p55"/>
          <p:cNvSpPr/>
          <p:nvPr/>
        </p:nvSpPr>
        <p:spPr>
          <a:xfrm>
            <a:off x="3592575" y="3085300"/>
            <a:ext cx="1846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08" name="Google Shape;408;p56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-oso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9" name="Google Shape;409;p56"/>
          <p:cNvSpPr/>
          <p:nvPr/>
        </p:nvSpPr>
        <p:spPr>
          <a:xfrm>
            <a:off x="3592575" y="3085300"/>
            <a:ext cx="2062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Google Shape;414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15" name="Google Shape;415;p57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-osa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6" name="Google Shape;416;p57"/>
          <p:cNvSpPr/>
          <p:nvPr/>
        </p:nvSpPr>
        <p:spPr>
          <a:xfrm>
            <a:off x="3592575" y="3085300"/>
            <a:ext cx="2062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58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3.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Google Shape;427;p5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428" name="Google Shape;428;p59"/>
          <p:cNvGraphicFramePr/>
          <p:nvPr/>
        </p:nvGraphicFramePr>
        <p:xfrm>
          <a:off x="2635475" y="1477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{34DDFEB9-ADB9-441C-A70C-F0383EDB4023}</a:tableStyleId>
              </a:tblPr>
              <a:tblGrid>
                <a:gridCol w="1936525"/>
                <a:gridCol w="1936525"/>
              </a:tblGrid>
              <a:tr h="18182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60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Palabras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2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4" name="Google Shape;434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Google Shape;439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40" name="Google Shape;440;p61"/>
          <p:cNvSpPr txBox="1"/>
          <p:nvPr/>
        </p:nvSpPr>
        <p:spPr>
          <a:xfrm>
            <a:off x="2069650" y="1598100"/>
            <a:ext cx="3207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tram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1" name="Google Shape;441;p61"/>
          <p:cNvSpPr txBox="1"/>
          <p:nvPr/>
        </p:nvSpPr>
        <p:spPr>
          <a:xfrm>
            <a:off x="4541447" y="1598113"/>
            <a:ext cx="2532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2" name="Google Shape;442;p61"/>
          <p:cNvSpPr/>
          <p:nvPr/>
        </p:nvSpPr>
        <p:spPr>
          <a:xfrm>
            <a:off x="2318375" y="3052177"/>
            <a:ext cx="4279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Google Shape;447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48" name="Google Shape;448;p62"/>
          <p:cNvSpPr txBox="1"/>
          <p:nvPr/>
        </p:nvSpPr>
        <p:spPr>
          <a:xfrm>
            <a:off x="2244550" y="1664425"/>
            <a:ext cx="3207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9" name="Google Shape;449;p62"/>
          <p:cNvSpPr txBox="1"/>
          <p:nvPr/>
        </p:nvSpPr>
        <p:spPr>
          <a:xfrm>
            <a:off x="4599625" y="1664425"/>
            <a:ext cx="2355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0" name="Google Shape;450;p62"/>
          <p:cNvSpPr/>
          <p:nvPr/>
        </p:nvSpPr>
        <p:spPr>
          <a:xfrm>
            <a:off x="2188475" y="2985875"/>
            <a:ext cx="4640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5"/>
          <p:cNvSpPr txBox="1"/>
          <p:nvPr/>
        </p:nvSpPr>
        <p:spPr>
          <a:xfrm>
            <a:off x="377700" y="1957375"/>
            <a:ext cx="8388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Día 1 </a:t>
            </a:r>
            <a:endParaRPr b="1"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56" name="Google Shape;456;p63"/>
          <p:cNvSpPr txBox="1"/>
          <p:nvPr/>
        </p:nvSpPr>
        <p:spPr>
          <a:xfrm>
            <a:off x="2249225" y="1664425"/>
            <a:ext cx="3457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7" name="Google Shape;457;p63"/>
          <p:cNvSpPr txBox="1"/>
          <p:nvPr/>
        </p:nvSpPr>
        <p:spPr>
          <a:xfrm>
            <a:off x="4190250" y="1664425"/>
            <a:ext cx="2738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8" name="Google Shape;458;p63"/>
          <p:cNvSpPr/>
          <p:nvPr/>
        </p:nvSpPr>
        <p:spPr>
          <a:xfrm>
            <a:off x="2314925" y="2985875"/>
            <a:ext cx="4304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Google Shape;463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64" name="Google Shape;464;p64"/>
          <p:cNvSpPr txBox="1"/>
          <p:nvPr/>
        </p:nvSpPr>
        <p:spPr>
          <a:xfrm>
            <a:off x="1955463" y="1573988"/>
            <a:ext cx="3173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siem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5" name="Google Shape;465;p64"/>
          <p:cNvSpPr txBox="1"/>
          <p:nvPr/>
        </p:nvSpPr>
        <p:spPr>
          <a:xfrm>
            <a:off x="4450438" y="1573988"/>
            <a:ext cx="2738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6" name="Google Shape;466;p64"/>
          <p:cNvSpPr/>
          <p:nvPr/>
        </p:nvSpPr>
        <p:spPr>
          <a:xfrm>
            <a:off x="2115038" y="3076303"/>
            <a:ext cx="4838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" name="Google Shape;471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72" name="Google Shape;472;p65"/>
          <p:cNvSpPr txBox="1"/>
          <p:nvPr/>
        </p:nvSpPr>
        <p:spPr>
          <a:xfrm>
            <a:off x="2410938" y="1664425"/>
            <a:ext cx="2586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3" name="Google Shape;473;p65"/>
          <p:cNvSpPr txBox="1"/>
          <p:nvPr/>
        </p:nvSpPr>
        <p:spPr>
          <a:xfrm>
            <a:off x="4192063" y="166442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4" name="Google Shape;474;p65"/>
          <p:cNvSpPr/>
          <p:nvPr/>
        </p:nvSpPr>
        <p:spPr>
          <a:xfrm>
            <a:off x="2488713" y="2985875"/>
            <a:ext cx="3806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Google Shape;479;p6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80" name="Google Shape;480;p66"/>
          <p:cNvSpPr txBox="1"/>
          <p:nvPr/>
        </p:nvSpPr>
        <p:spPr>
          <a:xfrm>
            <a:off x="2487200" y="1588225"/>
            <a:ext cx="1978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1" name="Google Shape;481;p66"/>
          <p:cNvSpPr txBox="1"/>
          <p:nvPr/>
        </p:nvSpPr>
        <p:spPr>
          <a:xfrm>
            <a:off x="3668500" y="1588225"/>
            <a:ext cx="2988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2" name="Google Shape;482;p66"/>
          <p:cNvSpPr/>
          <p:nvPr/>
        </p:nvSpPr>
        <p:spPr>
          <a:xfrm>
            <a:off x="2578800" y="3062075"/>
            <a:ext cx="3679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67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Palabras con 3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88" name="Google Shape;488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" name="Google Shape;493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94" name="Google Shape;494;p68"/>
          <p:cNvSpPr txBox="1"/>
          <p:nvPr/>
        </p:nvSpPr>
        <p:spPr>
          <a:xfrm>
            <a:off x="1867363" y="1633050"/>
            <a:ext cx="3289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5" name="Google Shape;495;p68"/>
          <p:cNvSpPr txBox="1"/>
          <p:nvPr/>
        </p:nvSpPr>
        <p:spPr>
          <a:xfrm>
            <a:off x="3052472" y="1633050"/>
            <a:ext cx="3363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6" name="Google Shape;496;p68"/>
          <p:cNvSpPr txBox="1"/>
          <p:nvPr/>
        </p:nvSpPr>
        <p:spPr>
          <a:xfrm>
            <a:off x="4591937" y="1633050"/>
            <a:ext cx="2684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7" name="Google Shape;497;p68"/>
          <p:cNvSpPr/>
          <p:nvPr/>
        </p:nvSpPr>
        <p:spPr>
          <a:xfrm>
            <a:off x="2862238" y="3017250"/>
            <a:ext cx="3849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Google Shape;502;p6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03" name="Google Shape;503;p69"/>
          <p:cNvSpPr txBox="1"/>
          <p:nvPr/>
        </p:nvSpPr>
        <p:spPr>
          <a:xfrm>
            <a:off x="1482075" y="1633050"/>
            <a:ext cx="3258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fron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4" name="Google Shape;504;p69"/>
          <p:cNvSpPr txBox="1"/>
          <p:nvPr/>
        </p:nvSpPr>
        <p:spPr>
          <a:xfrm>
            <a:off x="3594170" y="1633050"/>
            <a:ext cx="2866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5" name="Google Shape;505;p69"/>
          <p:cNvSpPr txBox="1"/>
          <p:nvPr/>
        </p:nvSpPr>
        <p:spPr>
          <a:xfrm>
            <a:off x="5222315" y="1633050"/>
            <a:ext cx="2439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6" name="Google Shape;506;p69"/>
          <p:cNvSpPr/>
          <p:nvPr/>
        </p:nvSpPr>
        <p:spPr>
          <a:xfrm>
            <a:off x="1837700" y="3017250"/>
            <a:ext cx="5417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1" name="Google Shape;511;p7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12" name="Google Shape;512;p70"/>
          <p:cNvSpPr txBox="1"/>
          <p:nvPr/>
        </p:nvSpPr>
        <p:spPr>
          <a:xfrm>
            <a:off x="1318600" y="1633050"/>
            <a:ext cx="2711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3" name="Google Shape;513;p70"/>
          <p:cNvSpPr txBox="1"/>
          <p:nvPr/>
        </p:nvSpPr>
        <p:spPr>
          <a:xfrm>
            <a:off x="2830700" y="1633050"/>
            <a:ext cx="2711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4" name="Google Shape;514;p70"/>
          <p:cNvSpPr txBox="1"/>
          <p:nvPr/>
        </p:nvSpPr>
        <p:spPr>
          <a:xfrm>
            <a:off x="4566507" y="1633050"/>
            <a:ext cx="3258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5" name="Google Shape;515;p70"/>
          <p:cNvSpPr/>
          <p:nvPr/>
        </p:nvSpPr>
        <p:spPr>
          <a:xfrm>
            <a:off x="2192050" y="3017250"/>
            <a:ext cx="5126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" name="Google Shape;520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21" name="Google Shape;521;p71"/>
          <p:cNvSpPr txBox="1"/>
          <p:nvPr/>
        </p:nvSpPr>
        <p:spPr>
          <a:xfrm>
            <a:off x="1475075" y="1633050"/>
            <a:ext cx="2865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2" name="Google Shape;522;p71"/>
          <p:cNvSpPr txBox="1"/>
          <p:nvPr/>
        </p:nvSpPr>
        <p:spPr>
          <a:xfrm>
            <a:off x="3269786" y="1633050"/>
            <a:ext cx="3550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3" name="Google Shape;523;p71"/>
          <p:cNvSpPr txBox="1"/>
          <p:nvPr/>
        </p:nvSpPr>
        <p:spPr>
          <a:xfrm>
            <a:off x="5591122" y="1633050"/>
            <a:ext cx="2077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4" name="Google Shape;524;p71"/>
          <p:cNvSpPr/>
          <p:nvPr/>
        </p:nvSpPr>
        <p:spPr>
          <a:xfrm>
            <a:off x="1705525" y="3017250"/>
            <a:ext cx="5640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" name="Google Shape;529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30" name="Google Shape;530;p72"/>
          <p:cNvSpPr txBox="1"/>
          <p:nvPr/>
        </p:nvSpPr>
        <p:spPr>
          <a:xfrm>
            <a:off x="1416200" y="1693350"/>
            <a:ext cx="2563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1" name="Google Shape;531;p72"/>
          <p:cNvSpPr txBox="1"/>
          <p:nvPr/>
        </p:nvSpPr>
        <p:spPr>
          <a:xfrm>
            <a:off x="3035186" y="1693350"/>
            <a:ext cx="3581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2" name="Google Shape;532;p72"/>
          <p:cNvSpPr txBox="1"/>
          <p:nvPr/>
        </p:nvSpPr>
        <p:spPr>
          <a:xfrm>
            <a:off x="5482881" y="1693350"/>
            <a:ext cx="2244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3" name="Google Shape;533;p72"/>
          <p:cNvSpPr/>
          <p:nvPr/>
        </p:nvSpPr>
        <p:spPr>
          <a:xfrm>
            <a:off x="1568600" y="3077550"/>
            <a:ext cx="5906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6"/>
          <p:cNvSpPr txBox="1"/>
          <p:nvPr>
            <p:ph type="ctrTitle"/>
          </p:nvPr>
        </p:nvSpPr>
        <p:spPr>
          <a:xfrm>
            <a:off x="457200" y="3515725"/>
            <a:ext cx="8229600" cy="5388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1. Conciencia fonémica </a:t>
            </a:r>
            <a:endParaRPr sz="3500"/>
          </a:p>
        </p:txBody>
      </p:sp>
      <p:pic>
        <p:nvPicPr>
          <p:cNvPr id="345" name="Google Shape;345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8" name="Google Shape;538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39" name="Google Shape;539;p73"/>
          <p:cNvSpPr txBox="1"/>
          <p:nvPr/>
        </p:nvSpPr>
        <p:spPr>
          <a:xfrm>
            <a:off x="1253163" y="1584825"/>
            <a:ext cx="2563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0" name="Google Shape;540;p73"/>
          <p:cNvSpPr txBox="1"/>
          <p:nvPr/>
        </p:nvSpPr>
        <p:spPr>
          <a:xfrm>
            <a:off x="2719748" y="1584825"/>
            <a:ext cx="3581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1" name="Google Shape;541;p73"/>
          <p:cNvSpPr txBox="1"/>
          <p:nvPr/>
        </p:nvSpPr>
        <p:spPr>
          <a:xfrm>
            <a:off x="5066638" y="1584825"/>
            <a:ext cx="2824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2" name="Google Shape;542;p73"/>
          <p:cNvSpPr/>
          <p:nvPr/>
        </p:nvSpPr>
        <p:spPr>
          <a:xfrm>
            <a:off x="1634163" y="3065481"/>
            <a:ext cx="5820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74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Palabras con 4 o más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48" name="Google Shape;548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Google Shape;553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54" name="Google Shape;554;p75"/>
          <p:cNvSpPr txBox="1"/>
          <p:nvPr/>
        </p:nvSpPr>
        <p:spPr>
          <a:xfrm>
            <a:off x="604650" y="1359596"/>
            <a:ext cx="267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fuer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5" name="Google Shape;555;p75"/>
          <p:cNvSpPr txBox="1"/>
          <p:nvPr/>
        </p:nvSpPr>
        <p:spPr>
          <a:xfrm>
            <a:off x="2167575" y="1359600"/>
            <a:ext cx="3187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6" name="Google Shape;556;p75"/>
          <p:cNvSpPr txBox="1"/>
          <p:nvPr/>
        </p:nvSpPr>
        <p:spPr>
          <a:xfrm>
            <a:off x="4149550" y="1359600"/>
            <a:ext cx="3038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7" name="Google Shape;557;p75"/>
          <p:cNvSpPr/>
          <p:nvPr/>
        </p:nvSpPr>
        <p:spPr>
          <a:xfrm>
            <a:off x="838200" y="2734325"/>
            <a:ext cx="7455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8" name="Google Shape;558;p75"/>
          <p:cNvSpPr txBox="1"/>
          <p:nvPr/>
        </p:nvSpPr>
        <p:spPr>
          <a:xfrm>
            <a:off x="6816550" y="1359600"/>
            <a:ext cx="3038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" name="Google Shape;563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64" name="Google Shape;564;p76"/>
          <p:cNvSpPr txBox="1"/>
          <p:nvPr/>
        </p:nvSpPr>
        <p:spPr>
          <a:xfrm>
            <a:off x="2271000" y="1595588"/>
            <a:ext cx="637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5" name="Google Shape;565;p76"/>
          <p:cNvSpPr txBox="1"/>
          <p:nvPr/>
        </p:nvSpPr>
        <p:spPr>
          <a:xfrm>
            <a:off x="2583300" y="1595588"/>
            <a:ext cx="3289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6" name="Google Shape;566;p76"/>
          <p:cNvSpPr txBox="1"/>
          <p:nvPr/>
        </p:nvSpPr>
        <p:spPr>
          <a:xfrm>
            <a:off x="5059125" y="1595588"/>
            <a:ext cx="822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7" name="Google Shape;567;p76"/>
          <p:cNvSpPr txBox="1"/>
          <p:nvPr/>
        </p:nvSpPr>
        <p:spPr>
          <a:xfrm>
            <a:off x="5534625" y="1595588"/>
            <a:ext cx="1407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8" name="Google Shape;568;p76"/>
          <p:cNvSpPr/>
          <p:nvPr/>
        </p:nvSpPr>
        <p:spPr>
          <a:xfrm>
            <a:off x="2202300" y="3054711"/>
            <a:ext cx="4739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" name="Google Shape;573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74" name="Google Shape;574;p77"/>
          <p:cNvSpPr txBox="1"/>
          <p:nvPr/>
        </p:nvSpPr>
        <p:spPr>
          <a:xfrm>
            <a:off x="464300" y="1435800"/>
            <a:ext cx="1122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5" name="Google Shape;575;p77"/>
          <p:cNvSpPr txBox="1"/>
          <p:nvPr/>
        </p:nvSpPr>
        <p:spPr>
          <a:xfrm>
            <a:off x="1265225" y="1435800"/>
            <a:ext cx="22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6" name="Google Shape;576;p77"/>
          <p:cNvSpPr txBox="1"/>
          <p:nvPr/>
        </p:nvSpPr>
        <p:spPr>
          <a:xfrm>
            <a:off x="3100025" y="1435800"/>
            <a:ext cx="1512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7" name="Google Shape;577;p77"/>
          <p:cNvSpPr txBox="1"/>
          <p:nvPr/>
        </p:nvSpPr>
        <p:spPr>
          <a:xfrm>
            <a:off x="4301950" y="1435800"/>
            <a:ext cx="3038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8" name="Google Shape;578;p77"/>
          <p:cNvSpPr/>
          <p:nvPr/>
        </p:nvSpPr>
        <p:spPr>
          <a:xfrm>
            <a:off x="533400" y="2810525"/>
            <a:ext cx="7992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9" name="Google Shape;579;p77"/>
          <p:cNvSpPr txBox="1"/>
          <p:nvPr/>
        </p:nvSpPr>
        <p:spPr>
          <a:xfrm>
            <a:off x="6892750" y="1435800"/>
            <a:ext cx="3038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4" name="Google Shape;584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85" name="Google Shape;585;p78"/>
          <p:cNvSpPr txBox="1"/>
          <p:nvPr/>
        </p:nvSpPr>
        <p:spPr>
          <a:xfrm>
            <a:off x="769100" y="1588200"/>
            <a:ext cx="1297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6" name="Google Shape;586;p78"/>
          <p:cNvSpPr txBox="1"/>
          <p:nvPr/>
        </p:nvSpPr>
        <p:spPr>
          <a:xfrm>
            <a:off x="1722425" y="1588200"/>
            <a:ext cx="1515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7" name="Google Shape;587;p78"/>
          <p:cNvSpPr txBox="1"/>
          <p:nvPr/>
        </p:nvSpPr>
        <p:spPr>
          <a:xfrm>
            <a:off x="2947625" y="1588200"/>
            <a:ext cx="2088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8" name="Google Shape;588;p78"/>
          <p:cNvSpPr txBox="1"/>
          <p:nvPr/>
        </p:nvSpPr>
        <p:spPr>
          <a:xfrm>
            <a:off x="4606750" y="1588200"/>
            <a:ext cx="1473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9" name="Google Shape;589;p78"/>
          <p:cNvSpPr/>
          <p:nvPr/>
        </p:nvSpPr>
        <p:spPr>
          <a:xfrm>
            <a:off x="838200" y="3071438"/>
            <a:ext cx="7552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0" name="Google Shape;590;p78"/>
          <p:cNvSpPr txBox="1"/>
          <p:nvPr/>
        </p:nvSpPr>
        <p:spPr>
          <a:xfrm>
            <a:off x="5749750" y="1588200"/>
            <a:ext cx="3038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les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5" name="Google Shape;595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96" name="Google Shape;596;p79"/>
          <p:cNvSpPr txBox="1"/>
          <p:nvPr/>
        </p:nvSpPr>
        <p:spPr>
          <a:xfrm>
            <a:off x="1188638" y="1589563"/>
            <a:ext cx="267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7" name="Google Shape;597;p79"/>
          <p:cNvSpPr txBox="1"/>
          <p:nvPr/>
        </p:nvSpPr>
        <p:spPr>
          <a:xfrm>
            <a:off x="2339138" y="1589563"/>
            <a:ext cx="3289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8" name="Google Shape;598;p79"/>
          <p:cNvSpPr txBox="1"/>
          <p:nvPr/>
        </p:nvSpPr>
        <p:spPr>
          <a:xfrm>
            <a:off x="3062363" y="1589563"/>
            <a:ext cx="2792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9" name="Google Shape;599;p79"/>
          <p:cNvSpPr txBox="1"/>
          <p:nvPr/>
        </p:nvSpPr>
        <p:spPr>
          <a:xfrm>
            <a:off x="4985663" y="1589563"/>
            <a:ext cx="2969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das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0" name="Google Shape;600;p79"/>
          <p:cNvSpPr/>
          <p:nvPr/>
        </p:nvSpPr>
        <p:spPr>
          <a:xfrm>
            <a:off x="1348538" y="3060738"/>
            <a:ext cx="6326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Google Shape;605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06" name="Google Shape;606;p80"/>
          <p:cNvSpPr txBox="1"/>
          <p:nvPr/>
        </p:nvSpPr>
        <p:spPr>
          <a:xfrm>
            <a:off x="1005675" y="1611654"/>
            <a:ext cx="1647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7" name="Google Shape;607;p80"/>
          <p:cNvSpPr txBox="1"/>
          <p:nvPr/>
        </p:nvSpPr>
        <p:spPr>
          <a:xfrm>
            <a:off x="2153000" y="1611654"/>
            <a:ext cx="2928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roz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8" name="Google Shape;608;p80"/>
          <p:cNvSpPr/>
          <p:nvPr/>
        </p:nvSpPr>
        <p:spPr>
          <a:xfrm>
            <a:off x="1005688" y="3038650"/>
            <a:ext cx="6931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9" name="Google Shape;609;p80"/>
          <p:cNvSpPr txBox="1"/>
          <p:nvPr/>
        </p:nvSpPr>
        <p:spPr>
          <a:xfrm>
            <a:off x="3890431" y="1611654"/>
            <a:ext cx="2995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0" name="Google Shape;610;p80"/>
          <p:cNvSpPr txBox="1"/>
          <p:nvPr/>
        </p:nvSpPr>
        <p:spPr>
          <a:xfrm>
            <a:off x="6491000" y="1611654"/>
            <a:ext cx="1647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" name="Google Shape;615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6" name="Google Shape;616;p81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7.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1" name="Google Shape;621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622" name="Google Shape;622;p82"/>
          <p:cNvGraphicFramePr/>
          <p:nvPr/>
        </p:nvGraphicFramePr>
        <p:xfrm>
          <a:off x="952500" y="2003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{34DDFEB9-ADB9-441C-A70C-F0383EDB4023}</a:tableStyleId>
              </a:tblPr>
              <a:tblGrid>
                <a:gridCol w="904875"/>
                <a:gridCol w="904875"/>
                <a:gridCol w="904875"/>
                <a:gridCol w="904875"/>
                <a:gridCol w="904875"/>
                <a:gridCol w="904875"/>
                <a:gridCol w="904875"/>
                <a:gridCol w="904875"/>
              </a:tblGrid>
              <a:tr h="1136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51" name="Google Shape;351;p47" title="Screenshot 2025-03-23 at 4.58.34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13775" y="972750"/>
            <a:ext cx="3316450" cy="319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7" name="Google Shape;627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628" name="Google Shape;628;p83"/>
          <p:cNvGraphicFramePr/>
          <p:nvPr/>
        </p:nvGraphicFramePr>
        <p:xfrm>
          <a:off x="952500" y="2003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{34DDFEB9-ADB9-441C-A70C-F0383EDB4023}</a:tableStyleId>
              </a:tblPr>
              <a:tblGrid>
                <a:gridCol w="904875"/>
                <a:gridCol w="904875"/>
                <a:gridCol w="904875"/>
                <a:gridCol w="904875"/>
                <a:gridCol w="904875"/>
                <a:gridCol w="904875"/>
                <a:gridCol w="904875"/>
                <a:gridCol w="904875"/>
              </a:tblGrid>
              <a:tr h="1136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3" name="Google Shape;633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634" name="Google Shape;634;p84"/>
          <p:cNvGraphicFramePr/>
          <p:nvPr/>
        </p:nvGraphicFramePr>
        <p:xfrm>
          <a:off x="393650" y="2046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{34DDFEB9-ADB9-441C-A70C-F0383EDB4023}</a:tableStyleId>
              </a:tblPr>
              <a:tblGrid>
                <a:gridCol w="753925"/>
                <a:gridCol w="753925"/>
                <a:gridCol w="753925"/>
                <a:gridCol w="753925"/>
                <a:gridCol w="753925"/>
                <a:gridCol w="753925"/>
                <a:gridCol w="753925"/>
                <a:gridCol w="753925"/>
                <a:gridCol w="753925"/>
                <a:gridCol w="753925"/>
                <a:gridCol w="753925"/>
              </a:tblGrid>
              <a:tr h="1130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9" name="Google Shape;639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0" name="Google Shape;640;p85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Oraciones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" name="Google Shape;645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46" name="Google Shape;646;p86"/>
          <p:cNvSpPr txBox="1"/>
          <p:nvPr/>
        </p:nvSpPr>
        <p:spPr>
          <a:xfrm>
            <a:off x="311700" y="598700"/>
            <a:ext cx="8520600" cy="28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3800">
                <a:latin typeface="Century Gothic"/>
                <a:ea typeface="Century Gothic"/>
                <a:cs typeface="Century Gothic"/>
                <a:sym typeface="Century Gothic"/>
              </a:rPr>
              <a:t>Valentina y Daniela son mejores amigas. Muchas veces se visten igualito.</a:t>
            </a:r>
            <a:endParaRPr sz="3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t/>
            </a:r>
            <a:endParaRPr sz="3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" name="Google Shape;651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52" name="Google Shape;652;p87"/>
          <p:cNvSpPr txBox="1"/>
          <p:nvPr/>
        </p:nvSpPr>
        <p:spPr>
          <a:xfrm>
            <a:off x="311700" y="567925"/>
            <a:ext cx="8520600" cy="32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El día del concurso, todos los niños en la clase comienzan a dibujar ferozmente.</a:t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t/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7" name="Google Shape;657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58" name="Google Shape;658;p88"/>
          <p:cNvSpPr txBox="1"/>
          <p:nvPr/>
        </p:nvSpPr>
        <p:spPr>
          <a:xfrm>
            <a:off x="311700" y="796525"/>
            <a:ext cx="8520600" cy="3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3600">
                <a:latin typeface="Century Gothic"/>
                <a:ea typeface="Century Gothic"/>
                <a:cs typeface="Century Gothic"/>
                <a:sym typeface="Century Gothic"/>
              </a:rPr>
              <a:t>—Valentina, hice trampa. Me copié de tu dibujo. Perdóname —dice Daniela con voz llorosa y muy arrepentida.</a:t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t/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3" name="Google Shape;663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4" name="Google Shape;664;p89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9.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9" name="Google Shape;669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70" name="Google Shape;670;p90"/>
          <p:cNvSpPr txBox="1"/>
          <p:nvPr/>
        </p:nvSpPr>
        <p:spPr>
          <a:xfrm>
            <a:off x="311700" y="1710925"/>
            <a:ext cx="8520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____________________________.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" name="Google Shape;675;p9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76" name="Google Shape;676;p91"/>
          <p:cNvSpPr txBox="1"/>
          <p:nvPr/>
        </p:nvSpPr>
        <p:spPr>
          <a:xfrm>
            <a:off x="311700" y="1101325"/>
            <a:ext cx="8520600" cy="29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3800">
                <a:latin typeface="Century Gothic"/>
                <a:ea typeface="Century Gothic"/>
                <a:cs typeface="Century Gothic"/>
                <a:sym typeface="Century Gothic"/>
              </a:rPr>
              <a:t>Valentina y Daniela son mejores amigas. Muchas veces se visten igualito.</a:t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t/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92"/>
          <p:cNvSpPr txBox="1"/>
          <p:nvPr>
            <p:ph type="ctrTitle"/>
          </p:nvPr>
        </p:nvSpPr>
        <p:spPr>
          <a:xfrm>
            <a:off x="457200" y="1835075"/>
            <a:ext cx="4114800" cy="738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682" name="Google Shape;682;p92"/>
          <p:cNvSpPr txBox="1"/>
          <p:nvPr>
            <p:ph idx="1" type="subTitle"/>
          </p:nvPr>
        </p:nvSpPr>
        <p:spPr>
          <a:xfrm>
            <a:off x="457200" y="2613550"/>
            <a:ext cx="4114800" cy="6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sp>
        <p:nvSpPr>
          <p:cNvPr id="683" name="Google Shape;683;p92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4" name="Google Shape;684;p92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5" name="Google Shape;685;p92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6" name="Google Shape;686;p92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7" name="Google Shape;687;p92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8" name="Google Shape;688;p92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89" name="Google Shape;689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3675" y="1893175"/>
            <a:ext cx="2878700" cy="238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57" name="Google Shape;357;p48" title="Screenshot 2025-03-23 at 4.47.31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9000" y="1423988"/>
            <a:ext cx="2286000" cy="229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63" name="Google Shape;363;p49" title="Screenshot 2025-03-23 at 4.59.46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36185" y="942200"/>
            <a:ext cx="3671626" cy="325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69" name="Google Shape;369;p50" title="Screenshot 2025-03-23 at 4.56.11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6100" y="1050238"/>
            <a:ext cx="2731799" cy="304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5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75" name="Google Shape;375;p51" title="Screenshot 2025-03-24 at 6.53.42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19350" y="956138"/>
            <a:ext cx="3505299" cy="323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2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Sufijos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1" name="Google Shape;381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