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y="5143500" cx="9144000"/>
  <p:notesSz cx="6858000" cy="9144000"/>
  <p:embeddedFontLst>
    <p:embeddedFont>
      <p:font typeface="Century Gothic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38">
          <p15:clr>
            <a:srgbClr val="747775"/>
          </p15:clr>
        </p15:guide>
        <p15:guide id="2" orient="horz" pos="1901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Gabrielle Wagn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38" orient="horz"/>
        <p:guide pos="190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CenturyGothic-boldItalic.fntdata"/><Relationship Id="rId70" Type="http://schemas.openxmlformats.org/officeDocument/2006/relationships/font" Target="fonts/CenturyGothic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CenturyGothic-regular.fntdata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6-03-09T20:10:40.197">
    <p:pos x="6000" y="0"/>
    <p:text>formatted ✅
*Need to check back on images</p:text>
  </p:cm>
  <p:cm authorId="0" idx="2" dt="2026-03-09T20:10:40.197">
    <p:pos x="6000" y="0"/>
    <p:text>checked ✅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bab6155a5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bab6155a5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telescopio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bab6155a5f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bab6155a5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prelavado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bab6155a5f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bab6155a5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teléfono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la regla de ortografía de las palabras con 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tele-.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y lea en voz alta.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Recordemos que un prefijo es una parte pequeña que va al inicio de una palabra para darle un nuevo significado. Según la regla, los prefijos se escriben unidos a la palabra, sin espacio y sin guion.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precocido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agregar el prefijo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inicio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cocido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precocido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escribimos como una sola palabra.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9b7461679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9b7461679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televisor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agregar el prefijo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tele-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inicio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visor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televisor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escribimos como una sola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85e7862f2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85e7862f2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 regla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 regla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prelavado.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prefijos se escriben unidos a la palabra, sin espacio y sin guion.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 - lavado, prelavado.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prefijo se agrega 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lavado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formar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prelavado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el prefijo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85e7862f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85e7862f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telenovela.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prefijos se escriben unidos a la palabra, sin espacio y sin guion.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 - novela, telenovela.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prefijo se agrega 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novela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formar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telenovela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el prefijo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tele-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tele-. 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prelavados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es necesario lavar algunas frutas, muchas están prelavadas.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prelavados.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pre - la - va - dos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/r/,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/o/, /s/. Prelavados, /p/, /r/, /e/, /l/, /a/, /b/, /a/, /d/, /o/, /s/.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los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pre-, tele-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predecir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mi papá le gusta predecir el tiempo.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predecir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 - de - cir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/r/,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/i/, /r/. Predecir, /p/, /r/, /e/, /d/, /e/, /s/, /i/, /r/.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telescopio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Podemos ver la luna y las estrellas con un telescopio.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telescopio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 - les - co - pio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/e/, /s/.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/i/, /o/. Telescopio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/t/, /e/, /l/, /e/, /s/, /k/, /o/, /p/, /i/,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a59cc42d4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a59cc42d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especial.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a59cc42d4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a59cc42d4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ambos.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3a59cc42d4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3a59cc42d4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haya.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América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América del Sur incluye países como Venezuela y Argentina.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América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(2), Sur (3), incluye (4),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países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(5), como (6), Venezuela (7), y (8), Argentina (9).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nueve palabras!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rgbClr val="363535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los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pre-, tele-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tele-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 prefijo es una parte pequeña que va al inicio de una palabra para darle un nuevo significado.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prehistoria.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el prefijo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primera sílaba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teleférico.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tele-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precalentar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telenovela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premeditación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previsible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bab6155a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bab6155a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tele-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 prefijo es una parte pequeña que va al inicio de una palabra para darle un nuevo significado. 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predecir.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el prefijo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primera sílaba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televisor.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tele-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preadolescente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televisión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preescolar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telecomunicación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tele-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tele-.</a:t>
            </a:r>
            <a:endParaRPr i="1"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telegrama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Mucho tiempo atrás, la gente se comunicaba por medio del telegrama.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telegrama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 - le - gra - ma.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/r/,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/a/. Telegrama, /t/, /e/, /l/, /e/, /g/, /r/, /a/, /m/,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prehistóricos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mi primo Carlos le encanta aprender sobre animales prehistóricos.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prehistóricos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(5)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 - his - tó - ri - cos.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/r/,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/i/, /s/.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tó,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quinta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/o/, /s/. Prehistóricos, /p/, /r/, /e/, /i/, /s/, /t/, /o/, /r/, /i/, /k/, /o/, /s/.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preescolar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hermano empieza el preescolar en el otoño.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preescolar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pre - es - co - lar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/r/,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/e/, /s/.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/a/, /r/. Preescolar, /p/, /r/, /e/, /e/, /s/, /k/, /o/, /l/, /a/, /r/.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sobre los prefijos y su significado. Un prefijo es una parte de una palabra que va al principio para darle un nuevo significado.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prefijo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lavado.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prefijo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“antes” o “con anterioridad”.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lavado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“que se lavó”. Al agregar el prefijo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inicio de la palabra, el significado cambia.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Prelavado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“que ya ha sido lavado”.</a:t>
            </a:r>
            <a:endParaRPr b="1"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bab6155a5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bab6155a5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precursor.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3b7bea9a04f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3b7bea9a04f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prefijo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tele-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novela.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prefijo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 significar “distancia” o “lejos”.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novela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 “obra literaria o de ficción”. Al agregar el prefijo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inicio de la palabra, el significado cambia.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Telenovela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 “historia que se transmite por la televisión”.</a:t>
            </a:r>
            <a:endParaRPr b="1"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Ahora vamos a aprender más palabras con prefijos y a determinar su significado.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b7bea9a04f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b7bea9a04f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prefijo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visible.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prefijo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“antes” o “con anterioridad”.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visible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“que se puede ver”. Al agregar el prefijo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inicio de la palabra, el significado cambia.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Previsible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“que se puede imaginar o ver que va a ocurrir”.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3b7bea9a04f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3b7bea9a04f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prefijo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tele-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férico.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prefijo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 significar “distancia” o “lejos”.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Férico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viene del griego y significa “llevar”. Al agregar el prefijo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inicio de la palabra, el significado cambia. Un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teleférico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un sistema de transporte mediante cabinas suspendidas de uno o varios cables.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3b7bea9a04f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3b7bea9a04f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prefijo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calentar.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prefijo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“antes” o “con anterioridad”.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calentar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“dar calor”. Al agregar el prefijo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inicio de la palabra, el significado cambia.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Precalentar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“calentar antes de usar”.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3b7bea9a04f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3b7bea9a04f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prefijo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tele-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grama.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prefijo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 significar “distancia” o “lejos”.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Grama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viene del griego y significa “escrito, letra o trazo”. Al agregar el prefijo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inicio de la palabra, el significado cambia.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Telegrama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“mensaje escrito corto y urgente”.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Algunas comidas típicas son el arroz con habichuelas y el plátano frito. 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</a:t>
            </a:r>
            <a:r>
              <a:rPr b="1"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expresión. Primero lea la oración con un tono monótono y luego con la expresión apropiada. </a:t>
            </a:r>
            <a:endParaRPr i="1"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expresión haciendo las pausas apropiadas.</a:t>
            </a:r>
            <a:endParaRPr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bab6155a5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bab6155a5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prever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bab6155a5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bab6155a5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telegrama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bab6155a5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bab6155a5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precocido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bab6155a5f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bab6155a5f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prematuro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png"/><Relationship Id="rId4" Type="http://schemas.openxmlformats.org/officeDocument/2006/relationships/image" Target="../media/image28.png"/><Relationship Id="rId5" Type="http://schemas.openxmlformats.org/officeDocument/2006/relationships/image" Target="../media/image42.png"/><Relationship Id="rId6" Type="http://schemas.openxmlformats.org/officeDocument/2006/relationships/image" Target="../media/image4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png"/><Relationship Id="rId4" Type="http://schemas.openxmlformats.org/officeDocument/2006/relationships/image" Target="../media/image28.png"/><Relationship Id="rId5" Type="http://schemas.openxmlformats.org/officeDocument/2006/relationships/image" Target="../media/image44.png"/><Relationship Id="rId6" Type="http://schemas.openxmlformats.org/officeDocument/2006/relationships/image" Target="../media/image4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5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5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5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8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8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8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8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8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8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8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8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1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2021550" y="1825764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3188475" y="2497450"/>
            <a:ext cx="1276500" cy="1276500"/>
          </a:xfrm>
          <a:prstGeom prst="ellipse">
            <a:avLst/>
          </a:prstGeom>
          <a:noFill/>
          <a:ln cap="flat" cmpd="sng" w="118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125" lIns="113125" spcFirstLastPara="1" rIns="113125" wrap="square" tIns="113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32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3233774" y="2772744"/>
            <a:ext cx="1276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latin typeface="Century Gothic"/>
                <a:ea typeface="Century Gothic"/>
                <a:cs typeface="Century Gothic"/>
                <a:sym typeface="Century Gothic"/>
              </a:rPr>
              <a:t>pre</a:t>
            </a:r>
            <a:r>
              <a:rPr b="1" lang="en" sz="4500"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 b="1"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/>
          <p:nvPr/>
        </p:nvSpPr>
        <p:spPr>
          <a:xfrm>
            <a:off x="4679022" y="2497450"/>
            <a:ext cx="1276500" cy="1276500"/>
          </a:xfrm>
          <a:prstGeom prst="ellipse">
            <a:avLst/>
          </a:prstGeom>
          <a:noFill/>
          <a:ln cap="flat" cmpd="sng" w="118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125" lIns="113125" spcFirstLastPara="1" rIns="113125" wrap="square" tIns="113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32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38"/>
          <p:cNvSpPr txBox="1"/>
          <p:nvPr/>
        </p:nvSpPr>
        <p:spPr>
          <a:xfrm>
            <a:off x="4696369" y="2833459"/>
            <a:ext cx="1276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tele</a:t>
            </a: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 b="1" sz="4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18.2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telescopio</a:t>
            </a:r>
            <a:endParaRPr sz="9600"/>
          </a:p>
        </p:txBody>
      </p:sp>
      <p:pic>
        <p:nvPicPr>
          <p:cNvPr id="376" name="Google Shape;376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77" name="Google Shape;377;p47"/>
          <p:cNvSpPr/>
          <p:nvPr/>
        </p:nvSpPr>
        <p:spPr>
          <a:xfrm>
            <a:off x="1662325" y="3291850"/>
            <a:ext cx="5837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prelavado</a:t>
            </a:r>
            <a:endParaRPr sz="9600"/>
          </a:p>
        </p:txBody>
      </p:sp>
      <p:pic>
        <p:nvPicPr>
          <p:cNvPr id="383" name="Google Shape;383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4" name="Google Shape;384;p48"/>
          <p:cNvSpPr/>
          <p:nvPr/>
        </p:nvSpPr>
        <p:spPr>
          <a:xfrm>
            <a:off x="1528850" y="3291850"/>
            <a:ext cx="6182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teléfono</a:t>
            </a:r>
            <a:endParaRPr sz="9600"/>
          </a:p>
        </p:txBody>
      </p:sp>
      <p:pic>
        <p:nvPicPr>
          <p:cNvPr id="390" name="Google Shape;390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91" name="Google Shape;391;p49"/>
          <p:cNvSpPr/>
          <p:nvPr/>
        </p:nvSpPr>
        <p:spPr>
          <a:xfrm>
            <a:off x="2176977" y="3291850"/>
            <a:ext cx="4850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397" name="Google Shape;397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3" name="Google Shape;403;p51"/>
          <p:cNvSpPr/>
          <p:nvPr/>
        </p:nvSpPr>
        <p:spPr>
          <a:xfrm>
            <a:off x="4689825" y="2113500"/>
            <a:ext cx="25704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cocido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4" name="Google Shape;404;p51"/>
          <p:cNvSpPr/>
          <p:nvPr/>
        </p:nvSpPr>
        <p:spPr>
          <a:xfrm>
            <a:off x="2190174" y="2113500"/>
            <a:ext cx="12996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5" name="Google Shape;405;p51"/>
          <p:cNvSpPr/>
          <p:nvPr/>
        </p:nvSpPr>
        <p:spPr>
          <a:xfrm>
            <a:off x="2667450" y="3770775"/>
            <a:ext cx="3809100" cy="8376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precocido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6" name="Google Shape;406;p51"/>
          <p:cNvSpPr txBox="1"/>
          <p:nvPr/>
        </p:nvSpPr>
        <p:spPr>
          <a:xfrm>
            <a:off x="3644278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7" name="Google Shape;407;p51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8" name="Google Shape;408;p51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51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51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51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Google Shape;412;p51"/>
          <p:cNvSpPr txBox="1"/>
          <p:nvPr/>
        </p:nvSpPr>
        <p:spPr>
          <a:xfrm>
            <a:off x="2578600" y="643775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prefijos se escriben unidos a la palabra, sin espacio y sin guion</a:t>
            </a:r>
            <a:r>
              <a:rPr i="1"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precocido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3" name="Google Shape;413;p51"/>
          <p:cNvSpPr txBox="1"/>
          <p:nvPr/>
        </p:nvSpPr>
        <p:spPr>
          <a:xfrm>
            <a:off x="373650" y="516750"/>
            <a:ext cx="15285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</a:t>
            </a:r>
            <a:r>
              <a:rPr b="1"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 b="1"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9" name="Google Shape;419;p52"/>
          <p:cNvSpPr/>
          <p:nvPr/>
        </p:nvSpPr>
        <p:spPr>
          <a:xfrm>
            <a:off x="5049475" y="2113500"/>
            <a:ext cx="17736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visor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52"/>
          <p:cNvSpPr/>
          <p:nvPr/>
        </p:nvSpPr>
        <p:spPr>
          <a:xfrm>
            <a:off x="2320925" y="2113500"/>
            <a:ext cx="15285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52"/>
          <p:cNvSpPr/>
          <p:nvPr/>
        </p:nvSpPr>
        <p:spPr>
          <a:xfrm>
            <a:off x="2667450" y="3770775"/>
            <a:ext cx="3809100" cy="8376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televisor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52"/>
          <p:cNvSpPr txBox="1"/>
          <p:nvPr/>
        </p:nvSpPr>
        <p:spPr>
          <a:xfrm>
            <a:off x="4003928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52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52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52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52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52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52"/>
          <p:cNvSpPr txBox="1"/>
          <p:nvPr/>
        </p:nvSpPr>
        <p:spPr>
          <a:xfrm>
            <a:off x="2578600" y="643775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prefijos se escriben unidos a la palabra, sin espacio y sin guion</a:t>
            </a:r>
            <a:r>
              <a:rPr i="1"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televisor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52"/>
          <p:cNvSpPr txBox="1"/>
          <p:nvPr/>
        </p:nvSpPr>
        <p:spPr>
          <a:xfrm>
            <a:off x="373650" y="593700"/>
            <a:ext cx="1528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</a:t>
            </a:r>
            <a:r>
              <a:rPr b="1"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 b="1" sz="4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5" name="Google Shape;435;p53"/>
          <p:cNvSpPr/>
          <p:nvPr/>
        </p:nvSpPr>
        <p:spPr>
          <a:xfrm>
            <a:off x="4689825" y="2113500"/>
            <a:ext cx="25704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lavado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53"/>
          <p:cNvSpPr/>
          <p:nvPr/>
        </p:nvSpPr>
        <p:spPr>
          <a:xfrm>
            <a:off x="2190174" y="2113500"/>
            <a:ext cx="12996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53"/>
          <p:cNvSpPr/>
          <p:nvPr/>
        </p:nvSpPr>
        <p:spPr>
          <a:xfrm>
            <a:off x="2667450" y="3770775"/>
            <a:ext cx="3809100" cy="8376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prelavado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8" name="Google Shape;438;p53"/>
          <p:cNvSpPr txBox="1"/>
          <p:nvPr/>
        </p:nvSpPr>
        <p:spPr>
          <a:xfrm>
            <a:off x="3644278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9" name="Google Shape;439;p53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0" name="Google Shape;440;p53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53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53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53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53"/>
          <p:cNvSpPr txBox="1"/>
          <p:nvPr/>
        </p:nvSpPr>
        <p:spPr>
          <a:xfrm>
            <a:off x="2578600" y="643775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prefijos se escriben unidos a la palabra, sin espacio y sin guion.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53"/>
          <p:cNvSpPr txBox="1"/>
          <p:nvPr/>
        </p:nvSpPr>
        <p:spPr>
          <a:xfrm>
            <a:off x="373650" y="516750"/>
            <a:ext cx="15285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</a:t>
            </a:r>
            <a:endParaRPr b="1"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1" name="Google Shape;451;p54"/>
          <p:cNvSpPr/>
          <p:nvPr/>
        </p:nvSpPr>
        <p:spPr>
          <a:xfrm>
            <a:off x="5049475" y="2113500"/>
            <a:ext cx="23589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novela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54"/>
          <p:cNvSpPr/>
          <p:nvPr/>
        </p:nvSpPr>
        <p:spPr>
          <a:xfrm>
            <a:off x="2320925" y="2113500"/>
            <a:ext cx="15285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3" name="Google Shape;453;p54"/>
          <p:cNvSpPr/>
          <p:nvPr/>
        </p:nvSpPr>
        <p:spPr>
          <a:xfrm>
            <a:off x="2667450" y="3770775"/>
            <a:ext cx="3809100" cy="8376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telenovela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4" name="Google Shape;454;p54"/>
          <p:cNvSpPr txBox="1"/>
          <p:nvPr/>
        </p:nvSpPr>
        <p:spPr>
          <a:xfrm>
            <a:off x="4003928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5" name="Google Shape;455;p54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6" name="Google Shape;456;p54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7" name="Google Shape;457;p54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8" name="Google Shape;458;p54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54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0" name="Google Shape;460;p54"/>
          <p:cNvSpPr txBox="1"/>
          <p:nvPr/>
        </p:nvSpPr>
        <p:spPr>
          <a:xfrm>
            <a:off x="2578600" y="643775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prefijos se escriben unidos a la palabra, sin espacio y sin guion.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1" name="Google Shape;461;p54"/>
          <p:cNvSpPr txBox="1"/>
          <p:nvPr/>
        </p:nvSpPr>
        <p:spPr>
          <a:xfrm>
            <a:off x="373650" y="593700"/>
            <a:ext cx="1528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tele-</a:t>
            </a:r>
            <a:endParaRPr b="1" sz="4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3" name="Google Shape;473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pre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lavados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9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9" name="Google Shape;479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pre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decir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85" name="Google Shape;485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tele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scopio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91" name="Google Shape;491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especial</a:t>
            </a:r>
            <a:endParaRPr sz="9600"/>
          </a:p>
        </p:txBody>
      </p:sp>
      <p:pic>
        <p:nvPicPr>
          <p:cNvPr id="497" name="Google Shape;497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3" name="Google Shape;503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ambos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9" name="Google Shape;509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haya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1" name="Google Shape;521;p64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América del Sur incluye países como Venezuela y Argentina. 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7" name="Google Shape;527;p65"/>
          <p:cNvSpPr txBox="1"/>
          <p:nvPr/>
        </p:nvSpPr>
        <p:spPr>
          <a:xfrm>
            <a:off x="441600" y="439800"/>
            <a:ext cx="82608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Century Gothic"/>
                <a:ea typeface="Century Gothic"/>
                <a:cs typeface="Century Gothic"/>
                <a:sym typeface="Century Gothic"/>
              </a:rPr>
              <a:t>La televisión y otros medios de telecomunicación permiten a las personas conocer noticias y tradiciones de América del Norte y de América del Sur. </a:t>
            </a:r>
            <a:endParaRPr sz="4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33" name="Google Shape;533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16" name="Google Shape;316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39" name="Google Shape;539;p67"/>
          <p:cNvCxnSpPr/>
          <p:nvPr/>
        </p:nvCxnSpPr>
        <p:spPr>
          <a:xfrm>
            <a:off x="76500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0" name="Google Shape;540;p67"/>
          <p:cNvCxnSpPr/>
          <p:nvPr/>
        </p:nvCxnSpPr>
        <p:spPr>
          <a:xfrm>
            <a:off x="76500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1" name="Google Shape;541;p67"/>
          <p:cNvCxnSpPr/>
          <p:nvPr/>
        </p:nvCxnSpPr>
        <p:spPr>
          <a:xfrm>
            <a:off x="76500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47" name="Google Shape;547;p68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América del Sur incluye países como Venezuela y Argentina. 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53" name="Google Shape;553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54" name="Google Shape;554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70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65" name="Google Shape;565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2" name="Google Shape;572;p72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74" name="Google Shape;574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75" name="Google Shape;575;p72" title="401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78925" y="1516162"/>
            <a:ext cx="1276624" cy="1459026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72"/>
          <p:cNvSpPr txBox="1"/>
          <p:nvPr/>
        </p:nvSpPr>
        <p:spPr>
          <a:xfrm>
            <a:off x="3881451" y="1691575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historia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72"/>
          <p:cNvSpPr txBox="1"/>
          <p:nvPr/>
        </p:nvSpPr>
        <p:spPr>
          <a:xfrm>
            <a:off x="3881444" y="2903822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férico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72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72"/>
          <p:cNvSpPr/>
          <p:nvPr/>
        </p:nvSpPr>
        <p:spPr>
          <a:xfrm>
            <a:off x="579775" y="2175725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Century Gothic"/>
                <a:ea typeface="Century Gothic"/>
                <a:cs typeface="Century Gothic"/>
                <a:sym typeface="Century Gothic"/>
              </a:rPr>
              <a:t>pre-</a:t>
            </a:r>
            <a:endParaRPr b="1" sz="2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0" name="Google Shape;580;p72"/>
          <p:cNvSpPr/>
          <p:nvPr/>
        </p:nvSpPr>
        <p:spPr>
          <a:xfrm>
            <a:off x="1766355" y="2198986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Century Gothic"/>
                <a:ea typeface="Century Gothic"/>
                <a:cs typeface="Century Gothic"/>
                <a:sym typeface="Century Gothic"/>
              </a:rPr>
              <a:t>tele-</a:t>
            </a:r>
            <a:endParaRPr b="1"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1" name="Google Shape;581;p72"/>
          <p:cNvSpPr/>
          <p:nvPr/>
        </p:nvSpPr>
        <p:spPr>
          <a:xfrm rot="-667202">
            <a:off x="3150937" y="21525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2" name="Google Shape;582;p72"/>
          <p:cNvSpPr/>
          <p:nvPr/>
        </p:nvSpPr>
        <p:spPr>
          <a:xfrm rot="1319193">
            <a:off x="3151018" y="309200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3" name="Google Shape;583;p72" title="G2_Image Search_ (1)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78926" y="2803625"/>
            <a:ext cx="1145025" cy="130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precalentar</a:t>
            </a:r>
            <a:endParaRPr sz="9600"/>
          </a:p>
        </p:txBody>
      </p:sp>
      <p:pic>
        <p:nvPicPr>
          <p:cNvPr id="589" name="Google Shape;589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90" name="Google Shape;590;p73"/>
          <p:cNvSpPr/>
          <p:nvPr/>
        </p:nvSpPr>
        <p:spPr>
          <a:xfrm>
            <a:off x="1157350" y="3291850"/>
            <a:ext cx="7046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7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telenovela</a:t>
            </a:r>
            <a:endParaRPr sz="9600"/>
          </a:p>
        </p:txBody>
      </p:sp>
      <p:pic>
        <p:nvPicPr>
          <p:cNvPr id="596" name="Google Shape;596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97" name="Google Shape;597;p74"/>
          <p:cNvSpPr/>
          <p:nvPr/>
        </p:nvSpPr>
        <p:spPr>
          <a:xfrm>
            <a:off x="1454350" y="3291850"/>
            <a:ext cx="6332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75"/>
          <p:cNvSpPr txBox="1"/>
          <p:nvPr>
            <p:ph idx="4294967295" type="body"/>
          </p:nvPr>
        </p:nvSpPr>
        <p:spPr>
          <a:xfrm>
            <a:off x="0" y="1626825"/>
            <a:ext cx="9144000" cy="15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000"/>
              <a:t>premeditación</a:t>
            </a:r>
            <a:endParaRPr sz="9000"/>
          </a:p>
        </p:txBody>
      </p:sp>
      <p:pic>
        <p:nvPicPr>
          <p:cNvPr id="603" name="Google Shape;603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04" name="Google Shape;604;p75"/>
          <p:cNvSpPr/>
          <p:nvPr/>
        </p:nvSpPr>
        <p:spPr>
          <a:xfrm>
            <a:off x="512100" y="3291850"/>
            <a:ext cx="8190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previsible</a:t>
            </a:r>
            <a:endParaRPr sz="9600"/>
          </a:p>
        </p:txBody>
      </p:sp>
      <p:pic>
        <p:nvPicPr>
          <p:cNvPr id="610" name="Google Shape;610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11" name="Google Shape;611;p76"/>
          <p:cNvSpPr/>
          <p:nvPr/>
        </p:nvSpPr>
        <p:spPr>
          <a:xfrm>
            <a:off x="1884525" y="3291850"/>
            <a:ext cx="5530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3" name="Google Shape;323;p41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325" name="Google Shape;325;p4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26" name="Google Shape;326;p41"/>
          <p:cNvSpPr txBox="1"/>
          <p:nvPr/>
        </p:nvSpPr>
        <p:spPr>
          <a:xfrm>
            <a:off x="3881451" y="1691575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decir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41"/>
          <p:cNvSpPr txBox="1"/>
          <p:nvPr/>
        </p:nvSpPr>
        <p:spPr>
          <a:xfrm>
            <a:off x="3881444" y="2903822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visor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41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41"/>
          <p:cNvSpPr/>
          <p:nvPr/>
        </p:nvSpPr>
        <p:spPr>
          <a:xfrm>
            <a:off x="579775" y="2175725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b="1" lang="en" sz="2700">
                <a:latin typeface="Century Gothic"/>
                <a:ea typeface="Century Gothic"/>
                <a:cs typeface="Century Gothic"/>
                <a:sym typeface="Century Gothic"/>
              </a:rPr>
              <a:t>re-</a:t>
            </a:r>
            <a:endParaRPr b="1" sz="2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41"/>
          <p:cNvSpPr/>
          <p:nvPr/>
        </p:nvSpPr>
        <p:spPr>
          <a:xfrm>
            <a:off x="1766355" y="2198986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Century Gothic"/>
                <a:ea typeface="Century Gothic"/>
                <a:cs typeface="Century Gothic"/>
                <a:sym typeface="Century Gothic"/>
              </a:rPr>
              <a:t>tele</a:t>
            </a:r>
            <a:r>
              <a:rPr b="1" lang="en" sz="2500"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 b="1"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41"/>
          <p:cNvSpPr/>
          <p:nvPr/>
        </p:nvSpPr>
        <p:spPr>
          <a:xfrm rot="-667202">
            <a:off x="3150937" y="21525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41"/>
          <p:cNvSpPr/>
          <p:nvPr/>
        </p:nvSpPr>
        <p:spPr>
          <a:xfrm rot="1319193">
            <a:off x="3151018" y="309200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3" name="Google Shape;333;p41" title="quickexportimages (8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04375" y="2955675"/>
            <a:ext cx="1698023" cy="1698023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1"/>
          <p:cNvSpPr/>
          <p:nvPr/>
        </p:nvSpPr>
        <p:spPr>
          <a:xfrm rot="9260369">
            <a:off x="8157581" y="2905737"/>
            <a:ext cx="603411" cy="30177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77F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5" name="Google Shape;335;p41" title="quickexportimages (9).png"/>
          <p:cNvPicPr preferRelativeResize="0"/>
          <p:nvPr/>
        </p:nvPicPr>
        <p:blipFill rotWithShape="1">
          <a:blip r:embed="rId6">
            <a:alphaModFix/>
          </a:blip>
          <a:srcRect b="8957" l="9883" r="3881" t="16958"/>
          <a:stretch/>
        </p:blipFill>
        <p:spPr>
          <a:xfrm>
            <a:off x="6833325" y="958625"/>
            <a:ext cx="1976513" cy="1698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77"/>
          <p:cNvSpPr txBox="1"/>
          <p:nvPr>
            <p:ph idx="4294967295" type="body"/>
          </p:nvPr>
        </p:nvSpPr>
        <p:spPr>
          <a:xfrm>
            <a:off x="0" y="1626825"/>
            <a:ext cx="9144000" cy="14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8400"/>
              <a:t>preadolescente</a:t>
            </a:r>
            <a:endParaRPr sz="8400"/>
          </a:p>
        </p:txBody>
      </p:sp>
      <p:pic>
        <p:nvPicPr>
          <p:cNvPr id="617" name="Google Shape;617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18" name="Google Shape;618;p77"/>
          <p:cNvSpPr/>
          <p:nvPr/>
        </p:nvSpPr>
        <p:spPr>
          <a:xfrm>
            <a:off x="501850" y="3291850"/>
            <a:ext cx="8200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televisión</a:t>
            </a:r>
            <a:endParaRPr sz="9600"/>
          </a:p>
        </p:txBody>
      </p:sp>
      <p:pic>
        <p:nvPicPr>
          <p:cNvPr id="624" name="Google Shape;624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5" name="Google Shape;625;p78"/>
          <p:cNvSpPr/>
          <p:nvPr/>
        </p:nvSpPr>
        <p:spPr>
          <a:xfrm>
            <a:off x="1925475" y="3291850"/>
            <a:ext cx="5407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preescolar</a:t>
            </a:r>
            <a:endParaRPr sz="9600"/>
          </a:p>
        </p:txBody>
      </p:sp>
      <p:pic>
        <p:nvPicPr>
          <p:cNvPr id="631" name="Google Shape;631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2" name="Google Shape;632;p79"/>
          <p:cNvSpPr/>
          <p:nvPr/>
        </p:nvSpPr>
        <p:spPr>
          <a:xfrm>
            <a:off x="1556678" y="3291850"/>
            <a:ext cx="6086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80"/>
          <p:cNvSpPr txBox="1"/>
          <p:nvPr>
            <p:ph idx="4294967295" type="body"/>
          </p:nvPr>
        </p:nvSpPr>
        <p:spPr>
          <a:xfrm>
            <a:off x="0" y="1626825"/>
            <a:ext cx="9144000" cy="132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7400"/>
              <a:t>telecomunicación</a:t>
            </a:r>
            <a:endParaRPr sz="7400"/>
          </a:p>
        </p:txBody>
      </p:sp>
      <p:pic>
        <p:nvPicPr>
          <p:cNvPr id="638" name="Google Shape;638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9" name="Google Shape;639;p80"/>
          <p:cNvSpPr/>
          <p:nvPr/>
        </p:nvSpPr>
        <p:spPr>
          <a:xfrm>
            <a:off x="441600" y="3291850"/>
            <a:ext cx="8260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Google Shape;644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Google Shape;650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51" name="Google Shape;651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tele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grama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Google Shape;656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57" name="Google Shape;657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pre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históricos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63" name="Google Shape;663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pre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escolar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Google Shape;668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Google Shape;674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5" name="Google Shape;675;p86"/>
          <p:cNvSpPr/>
          <p:nvPr/>
        </p:nvSpPr>
        <p:spPr>
          <a:xfrm>
            <a:off x="4369312" y="746450"/>
            <a:ext cx="3844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lavado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6" name="Google Shape;676;p86"/>
          <p:cNvSpPr/>
          <p:nvPr/>
        </p:nvSpPr>
        <p:spPr>
          <a:xfrm>
            <a:off x="929888" y="746450"/>
            <a:ext cx="20835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7" name="Google Shape;677;p86"/>
          <p:cNvSpPr/>
          <p:nvPr/>
        </p:nvSpPr>
        <p:spPr>
          <a:xfrm>
            <a:off x="1854450" y="3213900"/>
            <a:ext cx="54351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prelavado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8" name="Google Shape;678;p86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9" name="Google Shape;679;p86"/>
          <p:cNvSpPr txBox="1"/>
          <p:nvPr/>
        </p:nvSpPr>
        <p:spPr>
          <a:xfrm>
            <a:off x="3013287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precursor</a:t>
            </a:r>
            <a:endParaRPr sz="9600"/>
          </a:p>
        </p:txBody>
      </p:sp>
      <p:pic>
        <p:nvPicPr>
          <p:cNvPr id="341" name="Google Shape;341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2" name="Google Shape;342;p42"/>
          <p:cNvSpPr/>
          <p:nvPr/>
        </p:nvSpPr>
        <p:spPr>
          <a:xfrm>
            <a:off x="1850400" y="3291850"/>
            <a:ext cx="5543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Google Shape;684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5" name="Google Shape;685;p87"/>
          <p:cNvSpPr/>
          <p:nvPr/>
        </p:nvSpPr>
        <p:spPr>
          <a:xfrm>
            <a:off x="4418587" y="746450"/>
            <a:ext cx="3844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novela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6" name="Google Shape;686;p87"/>
          <p:cNvSpPr/>
          <p:nvPr/>
        </p:nvSpPr>
        <p:spPr>
          <a:xfrm>
            <a:off x="880613" y="746450"/>
            <a:ext cx="21822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7" name="Google Shape;687;p87"/>
          <p:cNvSpPr/>
          <p:nvPr/>
        </p:nvSpPr>
        <p:spPr>
          <a:xfrm>
            <a:off x="1879050" y="3213900"/>
            <a:ext cx="53859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telenovela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8" name="Google Shape;688;p87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9" name="Google Shape;689;p87"/>
          <p:cNvSpPr txBox="1"/>
          <p:nvPr/>
        </p:nvSpPr>
        <p:spPr>
          <a:xfrm>
            <a:off x="3062562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Google Shape;694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5" name="Google Shape;695;p88"/>
          <p:cNvSpPr/>
          <p:nvPr/>
        </p:nvSpPr>
        <p:spPr>
          <a:xfrm>
            <a:off x="4344687" y="746450"/>
            <a:ext cx="3844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visible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6" name="Google Shape;696;p88"/>
          <p:cNvSpPr/>
          <p:nvPr/>
        </p:nvSpPr>
        <p:spPr>
          <a:xfrm>
            <a:off x="954513" y="746450"/>
            <a:ext cx="20343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7" name="Google Shape;697;p88"/>
          <p:cNvSpPr/>
          <p:nvPr/>
        </p:nvSpPr>
        <p:spPr>
          <a:xfrm>
            <a:off x="2283300" y="3213900"/>
            <a:ext cx="45774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previsible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8" name="Google Shape;698;p88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9" name="Google Shape;699;p88"/>
          <p:cNvSpPr txBox="1"/>
          <p:nvPr/>
        </p:nvSpPr>
        <p:spPr>
          <a:xfrm>
            <a:off x="2988662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" name="Google Shape;704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5" name="Google Shape;705;p89"/>
          <p:cNvSpPr/>
          <p:nvPr/>
        </p:nvSpPr>
        <p:spPr>
          <a:xfrm>
            <a:off x="4418587" y="746450"/>
            <a:ext cx="3844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férico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6" name="Google Shape;706;p89"/>
          <p:cNvSpPr/>
          <p:nvPr/>
        </p:nvSpPr>
        <p:spPr>
          <a:xfrm>
            <a:off x="880613" y="746450"/>
            <a:ext cx="21822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7" name="Google Shape;707;p89"/>
          <p:cNvSpPr/>
          <p:nvPr/>
        </p:nvSpPr>
        <p:spPr>
          <a:xfrm>
            <a:off x="2283300" y="3213900"/>
            <a:ext cx="45774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teleférico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8" name="Google Shape;708;p89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9" name="Google Shape;709;p89"/>
          <p:cNvSpPr txBox="1"/>
          <p:nvPr/>
        </p:nvSpPr>
        <p:spPr>
          <a:xfrm>
            <a:off x="3062562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4" name="Google Shape;714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5" name="Google Shape;715;p90"/>
          <p:cNvSpPr/>
          <p:nvPr/>
        </p:nvSpPr>
        <p:spPr>
          <a:xfrm>
            <a:off x="1673700" y="3213900"/>
            <a:ext cx="57966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precalentar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6" name="Google Shape;716;p90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7" name="Google Shape;717;p90"/>
          <p:cNvSpPr/>
          <p:nvPr/>
        </p:nvSpPr>
        <p:spPr>
          <a:xfrm>
            <a:off x="4165450" y="746450"/>
            <a:ext cx="42525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calentar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8" name="Google Shape;718;p90"/>
          <p:cNvSpPr/>
          <p:nvPr/>
        </p:nvSpPr>
        <p:spPr>
          <a:xfrm>
            <a:off x="726038" y="746450"/>
            <a:ext cx="20835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9" name="Google Shape;719;p90"/>
          <p:cNvSpPr txBox="1"/>
          <p:nvPr/>
        </p:nvSpPr>
        <p:spPr>
          <a:xfrm>
            <a:off x="2809437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Google Shape;724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5" name="Google Shape;725;p91"/>
          <p:cNvSpPr/>
          <p:nvPr/>
        </p:nvSpPr>
        <p:spPr>
          <a:xfrm>
            <a:off x="2026800" y="3213900"/>
            <a:ext cx="50904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telegrama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6" name="Google Shape;726;p91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7" name="Google Shape;727;p91"/>
          <p:cNvSpPr/>
          <p:nvPr/>
        </p:nvSpPr>
        <p:spPr>
          <a:xfrm>
            <a:off x="4418587" y="746450"/>
            <a:ext cx="3844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grama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8" name="Google Shape;728;p91"/>
          <p:cNvSpPr/>
          <p:nvPr/>
        </p:nvSpPr>
        <p:spPr>
          <a:xfrm>
            <a:off x="880613" y="746450"/>
            <a:ext cx="21822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9" name="Google Shape;729;p91"/>
          <p:cNvSpPr txBox="1"/>
          <p:nvPr/>
        </p:nvSpPr>
        <p:spPr>
          <a:xfrm>
            <a:off x="3062562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35" name="Google Shape;735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" name="Google Shape;740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1" name="Google Shape;741;p93"/>
          <p:cNvSpPr txBox="1"/>
          <p:nvPr/>
        </p:nvSpPr>
        <p:spPr>
          <a:xfrm>
            <a:off x="441600" y="439789"/>
            <a:ext cx="8260800" cy="3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Algunas comidas típicas son el arroz con habichuelas y el plátano frito.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" name="Google Shape;746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7" name="Google Shape;747;p94"/>
          <p:cNvSpPr txBox="1"/>
          <p:nvPr/>
        </p:nvSpPr>
        <p:spPr>
          <a:xfrm>
            <a:off x="441600" y="439800"/>
            <a:ext cx="8260800" cy="3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Muchas familias celebran fiestas tradicionales con música y bailes que se repiten cada año.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Google Shape;752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3" name="Google Shape;753;p95"/>
          <p:cNvSpPr txBox="1"/>
          <p:nvPr/>
        </p:nvSpPr>
        <p:spPr>
          <a:xfrm>
            <a:off x="441600" y="439800"/>
            <a:ext cx="8260800" cy="3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Argentina se encuentra en el sur del continente y es famosa por el asado y las empanadas.</a:t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9" name="Google Shape;759;p96"/>
          <p:cNvSpPr txBox="1"/>
          <p:nvPr/>
        </p:nvSpPr>
        <p:spPr>
          <a:xfrm>
            <a:off x="441600" y="439800"/>
            <a:ext cx="82608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Century Gothic"/>
                <a:ea typeface="Century Gothic"/>
                <a:cs typeface="Century Gothic"/>
                <a:sym typeface="Century Gothic"/>
              </a:rPr>
              <a:t>Gracias a estos medios, es posible reconocer, recordar y explicar cómo viven las personas en distintos países del continente.</a:t>
            </a:r>
            <a:endParaRPr sz="4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prever</a:t>
            </a:r>
            <a:endParaRPr sz="9600"/>
          </a:p>
        </p:txBody>
      </p:sp>
      <p:pic>
        <p:nvPicPr>
          <p:cNvPr id="348" name="Google Shape;348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9" name="Google Shape;349;p43"/>
          <p:cNvSpPr/>
          <p:nvPr/>
        </p:nvSpPr>
        <p:spPr>
          <a:xfrm>
            <a:off x="2734578" y="3291850"/>
            <a:ext cx="382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65" name="Google Shape;765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66" name="Google Shape;766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telegrama</a:t>
            </a:r>
            <a:endParaRPr sz="9600"/>
          </a:p>
        </p:txBody>
      </p:sp>
      <p:pic>
        <p:nvPicPr>
          <p:cNvPr id="355" name="Google Shape;355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56" name="Google Shape;356;p44"/>
          <p:cNvSpPr/>
          <p:nvPr/>
        </p:nvSpPr>
        <p:spPr>
          <a:xfrm>
            <a:off x="1511575" y="3291850"/>
            <a:ext cx="6263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precocido</a:t>
            </a:r>
            <a:endParaRPr sz="9600"/>
          </a:p>
        </p:txBody>
      </p:sp>
      <p:pic>
        <p:nvPicPr>
          <p:cNvPr id="362" name="Google Shape;362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3" name="Google Shape;363;p45"/>
          <p:cNvSpPr/>
          <p:nvPr/>
        </p:nvSpPr>
        <p:spPr>
          <a:xfrm>
            <a:off x="1576550" y="3291850"/>
            <a:ext cx="6008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prematuro</a:t>
            </a:r>
            <a:endParaRPr sz="9600"/>
          </a:p>
        </p:txBody>
      </p:sp>
      <p:pic>
        <p:nvPicPr>
          <p:cNvPr id="369" name="Google Shape;369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70" name="Google Shape;370;p46"/>
          <p:cNvSpPr/>
          <p:nvPr/>
        </p:nvSpPr>
        <p:spPr>
          <a:xfrm>
            <a:off x="1510650" y="3291850"/>
            <a:ext cx="6200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