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Montserrat"/>
      <p:regular r:id="rId67"/>
      <p:bold r:id="rId68"/>
      <p:italic r:id="rId69"/>
      <p:boldItalic r:id="rId70"/>
    </p:embeddedFont>
    <p:embeddedFont>
      <p:font typeface="Century Gothic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4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4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enturyGothic-italic.fntdata"/><Relationship Id="rId72" Type="http://schemas.openxmlformats.org/officeDocument/2006/relationships/font" Target="fonts/CenturyGothic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CenturyGothic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enturyGothic-regular.fntdata"/><Relationship Id="rId70" Type="http://schemas.openxmlformats.org/officeDocument/2006/relationships/font" Target="fonts/Montserrat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Montserrat-bold.fntdata"/><Relationship Id="rId23" Type="http://schemas.openxmlformats.org/officeDocument/2006/relationships/slide" Target="slides/slide18.xml"/><Relationship Id="rId67" Type="http://schemas.openxmlformats.org/officeDocument/2006/relationships/font" Target="fonts/Montserrat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ontserra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basurero.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revoltoso.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disciplinado.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sufijo es una parte pequeña que va al final de una palabra para darle un nuevo significado. Según la regla, los sufijos se escriben unidos a la palabra, sin espacio y sin guion.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liberación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libera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liberación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c7d001cbe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c7d001cbe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lindísima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linda, se forma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lindísima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c7d5a5a88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c7d5a5a88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población.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pobla - ción, población.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al final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pobla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población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93e9c9e4f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93e9c9e4f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oscurísimo.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oscuro - ísimo, oscurísimo.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al final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oscuro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oscurísimo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-ísimo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varias palabras con un sufijo y luego una oración con esa palabra. Todos van a repetir la palabra y escribirla en su pizarra. Recuerden usar lo que aprendimos sobre las palabras con sufijos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sombrilla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Usamos la sombrilla para protegernos del sol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sombrilla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som - bri - 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Sombrilla, /s/, /o/, /m/, /b/, /r/, /i/, /y/,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sufijos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bolita rodó por el piso.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bolita.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 - li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Bolita, /b/, /o/, /l/, /i/, /t/, 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animación hizo que el cuento pareciera real.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ni - ma - 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/i/, /o/,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/a/, /n/, /i/, /m/, /a/, /s/, /i/,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ideas.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lejos.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fácil.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Preocupado, Francisco decidió investigar.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Preocupado (1), Francisco (2), decidió (3), investigar (4).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cuatro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sufijos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sufijos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sufijo es una parte pequeña que va al final de una palabra para darle un nuevo significado.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aclaración.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gotita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almohadazo.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sufijos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amabilísimo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zambullida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animadísimo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sufijos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sufijo es una parte pequeña que va al final de una palabra para darle un nuevo significado.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liberación.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gorrito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flechazo.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sufijos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juguetona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población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amoldable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victorioso.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varias palabras con un sufijo y luego una oración con esa palabra. Todos van a repetir la palabra y escribirla en su pizarra. Recuerden usar lo que aprendimos sobre las palabras con sufijos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lejísimo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 un primo que vive lejísimo.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lejísimo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jí - si - mo.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jí,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/i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Lejísimo, /l/, /e/, /j/, /i/, /s/, /i/, /m/,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billetera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 hermano se le perdió la billetera en el centro comercial.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billetera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lle - te - 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Billetera, /b/, /i/, /y/, /e/, /t/, /e/, /r/,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borrosa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salir del oculista tenía la vista borrosa.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borrosa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 - rro - sa.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Borrosa, /b/, /o/, /rr/, /o/, /s/,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clasificar palabras en agudas, graves o esdrújulas. Recuerden que las agudas tienen la sílaba tónica en la última sílaba y llevan tilde si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graves tienen la sílaba tónica en la penúltima sílaba y llevan tilde si no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esdrújulas tienen la sílaba tónica en la antepenúltima sílaba y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llevan tilde.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c688d3060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c688d306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penúltima sílaba,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Cé-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César.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que se pronuncia con más fuerza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César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la penúltima sílaba y la palabra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es una palabra grave y lleva tilde. Ahora vamos a hacerlo juntos.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lentamente.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c7d5a5a88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c7d5a5a88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caratula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carátula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(-rá-)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última,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(antepenúltima)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esdrújula y debe llevar tilde en la antepenúltima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carátula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con más palabras.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c7d5a5a88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c7d5a5a88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agil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á-: ágil.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grave y debe llevar tilde en la 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ágil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c7d5a5a88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3c7d5a5a88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-gún: según.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(-gún)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aguda y debe llevar tilde en la 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c7d5a5a88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c7d5a5a88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pirámide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-rá-: pirámide.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(-rá-)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(antepenúltima)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esdrújula y debe llevar tilde en la antepenúltima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pirámide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c7d5a5a88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c7d5a5a88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ingles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-glés: inglés.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(-glés)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aguda y debe llevar tilde en la 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inglés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 se apresuró hacia el río, preocupado por su hermana.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campanita.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buenazo.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lindísima.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Relationship Id="rId4" Type="http://schemas.openxmlformats.org/officeDocument/2006/relationships/image" Target="../media/image23.png"/><Relationship Id="rId5" Type="http://schemas.openxmlformats.org/officeDocument/2006/relationships/image" Target="../media/image46.png"/><Relationship Id="rId6" Type="http://schemas.openxmlformats.org/officeDocument/2006/relationships/image" Target="../media/image44.png"/><Relationship Id="rId7" Type="http://schemas.openxmlformats.org/officeDocument/2006/relationships/image" Target="../media/image4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38.png"/><Relationship Id="rId5" Type="http://schemas.openxmlformats.org/officeDocument/2006/relationships/image" Target="../media/image47.png"/><Relationship Id="rId6" Type="http://schemas.openxmlformats.org/officeDocument/2006/relationships/image" Target="../media/image45.png"/><Relationship Id="rId7" Type="http://schemas.openxmlformats.org/officeDocument/2006/relationships/image" Target="../media/image4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660450" y="2459625"/>
            <a:ext cx="1823100" cy="18231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1" name="Google Shape;301;p38"/>
          <p:cNvSpPr txBox="1"/>
          <p:nvPr/>
        </p:nvSpPr>
        <p:spPr>
          <a:xfrm>
            <a:off x="3660449" y="3063375"/>
            <a:ext cx="182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sufijos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basurero</a:t>
            </a:r>
            <a:endParaRPr sz="9600"/>
          </a:p>
        </p:txBody>
      </p:sp>
      <p:pic>
        <p:nvPicPr>
          <p:cNvPr id="369" name="Google Shape;369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revoltoso</a:t>
            </a:r>
            <a:endParaRPr sz="9600"/>
          </a:p>
        </p:txBody>
      </p:sp>
      <p:pic>
        <p:nvPicPr>
          <p:cNvPr id="375" name="Google Shape;37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disciplinado</a:t>
            </a:r>
            <a:endParaRPr sz="9600"/>
          </a:p>
        </p:txBody>
      </p:sp>
      <p:pic>
        <p:nvPicPr>
          <p:cNvPr id="381" name="Google Shape;38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87" name="Google Shape;387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3" name="Google Shape;393;p51"/>
          <p:cNvSpPr/>
          <p:nvPr/>
        </p:nvSpPr>
        <p:spPr>
          <a:xfrm>
            <a:off x="5473350" y="2113500"/>
            <a:ext cx="1713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1956759" y="2113500"/>
            <a:ext cx="2316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libera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1"/>
          <p:cNvSpPr/>
          <p:nvPr/>
        </p:nvSpPr>
        <p:spPr>
          <a:xfrm>
            <a:off x="2774550" y="3770775"/>
            <a:ext cx="3594900" cy="837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liberación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1"/>
          <p:cNvSpPr txBox="1"/>
          <p:nvPr/>
        </p:nvSpPr>
        <p:spPr>
          <a:xfrm>
            <a:off x="4427803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1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1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1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1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1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1"/>
          <p:cNvSpPr txBox="1"/>
          <p:nvPr/>
        </p:nvSpPr>
        <p:spPr>
          <a:xfrm>
            <a:off x="2578600" y="56692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liberación, población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2"/>
          <p:cNvSpPr/>
          <p:nvPr/>
        </p:nvSpPr>
        <p:spPr>
          <a:xfrm>
            <a:off x="4938924" y="2113500"/>
            <a:ext cx="21828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/>
          <p:nvPr/>
        </p:nvSpPr>
        <p:spPr>
          <a:xfrm>
            <a:off x="1759700" y="2113500"/>
            <a:ext cx="19791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linda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2"/>
          <p:cNvSpPr/>
          <p:nvPr/>
        </p:nvSpPr>
        <p:spPr>
          <a:xfrm>
            <a:off x="2962651" y="3770775"/>
            <a:ext cx="3218700" cy="837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lindísima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2"/>
          <p:cNvSpPr txBox="1"/>
          <p:nvPr/>
        </p:nvSpPr>
        <p:spPr>
          <a:xfrm>
            <a:off x="38933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2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2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2578600" y="593550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lindísima, oscurísimo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 txBox="1"/>
          <p:nvPr/>
        </p:nvSpPr>
        <p:spPr>
          <a:xfrm>
            <a:off x="390168" y="439800"/>
            <a:ext cx="1527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</a:t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-ísima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66" y="4148746"/>
            <a:ext cx="822900" cy="822900"/>
          </a:xfrm>
          <a:prstGeom prst="ellipse">
            <a:avLst/>
          </a:prstGeom>
        </p:spPr>
      </p:pic>
      <p:sp>
        <p:nvSpPr>
          <p:cNvPr id="425" name="Google Shape;425;p53"/>
          <p:cNvSpPr/>
          <p:nvPr/>
        </p:nvSpPr>
        <p:spPr>
          <a:xfrm>
            <a:off x="5527725" y="2113500"/>
            <a:ext cx="1713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/>
          <p:nvPr/>
        </p:nvSpPr>
        <p:spPr>
          <a:xfrm>
            <a:off x="1902387" y="2113500"/>
            <a:ext cx="24252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pobla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3"/>
          <p:cNvSpPr/>
          <p:nvPr/>
        </p:nvSpPr>
        <p:spPr>
          <a:xfrm>
            <a:off x="2648250" y="3770775"/>
            <a:ext cx="3847500" cy="837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población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3"/>
          <p:cNvSpPr txBox="1"/>
          <p:nvPr/>
        </p:nvSpPr>
        <p:spPr>
          <a:xfrm>
            <a:off x="44821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 txBox="1"/>
          <p:nvPr/>
        </p:nvSpPr>
        <p:spPr>
          <a:xfrm>
            <a:off x="2578600" y="56692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-ción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66" y="4148746"/>
            <a:ext cx="822900" cy="822900"/>
          </a:xfrm>
          <a:prstGeom prst="ellipse">
            <a:avLst/>
          </a:prstGeom>
        </p:spPr>
      </p:pic>
      <p:sp>
        <p:nvSpPr>
          <p:cNvPr id="441" name="Google Shape;441;p54"/>
          <p:cNvSpPr/>
          <p:nvPr/>
        </p:nvSpPr>
        <p:spPr>
          <a:xfrm>
            <a:off x="5280087" y="2113500"/>
            <a:ext cx="21828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/>
          <p:nvPr/>
        </p:nvSpPr>
        <p:spPr>
          <a:xfrm>
            <a:off x="1681113" y="2113500"/>
            <a:ext cx="23988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oscuro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/>
          <p:nvPr/>
        </p:nvSpPr>
        <p:spPr>
          <a:xfrm>
            <a:off x="2744550" y="3770775"/>
            <a:ext cx="3654900" cy="837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oscurísimo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 txBox="1"/>
          <p:nvPr/>
        </p:nvSpPr>
        <p:spPr>
          <a:xfrm>
            <a:off x="4234540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2578600" y="593550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 txBox="1"/>
          <p:nvPr/>
        </p:nvSpPr>
        <p:spPr>
          <a:xfrm>
            <a:off x="390168" y="439800"/>
            <a:ext cx="1527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-ísimo/</a:t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-ísima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3" name="Google Shape;463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sombr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illa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9" name="Google Shape;469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1" name="Google Shape;481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ideas</a:t>
            </a:r>
            <a:endParaRPr sz="9600"/>
          </a:p>
        </p:txBody>
      </p:sp>
      <p:pic>
        <p:nvPicPr>
          <p:cNvPr id="487" name="Google Shape;48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3" name="Google Shape;493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lejos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9" name="Google Shape;499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fácil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1" name="Google Shape;511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Preocupado, Francisco decidió investigar.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7" name="Google Shape;517;p65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Francisco agradeció a Ricardo y se dirigió rápidamente al mercado.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3" name="Google Shape;5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4" name="Google Shape;314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9" name="Google Shape;529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7" name="Google Shape;537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Preocupado, Francisco decidió investigar.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3" name="Google Shape;543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4" name="Google Shape;544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5" name="Google Shape;555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2" name="Google Shape;562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4" name="Google Shape;564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2"/>
          <p:cNvSpPr txBox="1"/>
          <p:nvPr/>
        </p:nvSpPr>
        <p:spPr>
          <a:xfrm>
            <a:off x="441596" y="2327825"/>
            <a:ext cx="247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sufijos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2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got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2"/>
          <p:cNvSpPr txBox="1"/>
          <p:nvPr/>
        </p:nvSpPr>
        <p:spPr>
          <a:xfrm>
            <a:off x="3881451" y="3384525"/>
            <a:ext cx="4432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almohad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azo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2"/>
          <p:cNvSpPr txBox="1"/>
          <p:nvPr/>
        </p:nvSpPr>
        <p:spPr>
          <a:xfrm>
            <a:off x="3881451" y="960063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aclara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72" title="500.png"/>
          <p:cNvPicPr preferRelativeResize="0"/>
          <p:nvPr/>
        </p:nvPicPr>
        <p:blipFill rotWithShape="1">
          <a:blip r:embed="rId5">
            <a:alphaModFix/>
          </a:blip>
          <a:srcRect b="0" l="0" r="0" t="16486"/>
          <a:stretch/>
        </p:blipFill>
        <p:spPr>
          <a:xfrm>
            <a:off x="7944325" y="3422925"/>
            <a:ext cx="919406" cy="8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 title="49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0125" y="2153102"/>
            <a:ext cx="1732618" cy="110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2" title="499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4800" y="823777"/>
            <a:ext cx="1055348" cy="120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amabilísimo</a:t>
            </a:r>
            <a:endParaRPr sz="9600"/>
          </a:p>
        </p:txBody>
      </p:sp>
      <p:pic>
        <p:nvPicPr>
          <p:cNvPr id="580" name="Google Shape;58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zambullida</a:t>
            </a:r>
            <a:endParaRPr sz="9600"/>
          </a:p>
        </p:txBody>
      </p:sp>
      <p:pic>
        <p:nvPicPr>
          <p:cNvPr id="586" name="Google Shape;58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animadísimo</a:t>
            </a:r>
            <a:endParaRPr sz="9600"/>
          </a:p>
        </p:txBody>
      </p:sp>
      <p:pic>
        <p:nvPicPr>
          <p:cNvPr id="592" name="Google Shape;59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comparable</a:t>
            </a:r>
            <a:endParaRPr sz="9600"/>
          </a:p>
        </p:txBody>
      </p:sp>
      <p:pic>
        <p:nvPicPr>
          <p:cNvPr id="598" name="Google Shape;59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1" name="Google Shape;321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441596" y="2327825"/>
            <a:ext cx="247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sufijos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flech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libera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41" title="495.png"/>
          <p:cNvPicPr preferRelativeResize="0"/>
          <p:nvPr/>
        </p:nvPicPr>
        <p:blipFill rotWithShape="1">
          <a:blip r:embed="rId5">
            <a:alphaModFix/>
          </a:blip>
          <a:srcRect b="0" l="0" r="0" t="12953"/>
          <a:stretch/>
        </p:blipFill>
        <p:spPr>
          <a:xfrm>
            <a:off x="7687600" y="874125"/>
            <a:ext cx="1172700" cy="1166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32" name="Google Shape;332;p41" title="49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1800" y="2049388"/>
            <a:ext cx="1225799" cy="140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 title="497.png"/>
          <p:cNvPicPr preferRelativeResize="0"/>
          <p:nvPr/>
        </p:nvPicPr>
        <p:blipFill rotWithShape="1">
          <a:blip r:embed="rId7">
            <a:alphaModFix/>
          </a:blip>
          <a:srcRect b="0" l="0" r="0" t="14347"/>
          <a:stretch/>
        </p:blipFill>
        <p:spPr>
          <a:xfrm>
            <a:off x="7256598" y="3490700"/>
            <a:ext cx="1023624" cy="100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juguetona</a:t>
            </a:r>
            <a:endParaRPr sz="9600"/>
          </a:p>
        </p:txBody>
      </p:sp>
      <p:pic>
        <p:nvPicPr>
          <p:cNvPr id="604" name="Google Shape;60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población</a:t>
            </a:r>
            <a:endParaRPr sz="9600"/>
          </a:p>
        </p:txBody>
      </p:sp>
      <p:pic>
        <p:nvPicPr>
          <p:cNvPr id="610" name="Google Shape;61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amoldable</a:t>
            </a:r>
            <a:endParaRPr sz="9600"/>
          </a:p>
        </p:txBody>
      </p:sp>
      <p:pic>
        <p:nvPicPr>
          <p:cNvPr id="616" name="Google Shape;61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victorioso</a:t>
            </a:r>
            <a:endParaRPr sz="9600"/>
          </a:p>
        </p:txBody>
      </p:sp>
      <p:pic>
        <p:nvPicPr>
          <p:cNvPr id="622" name="Google Shape;622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4" name="Google Shape;634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lej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0" name="Google Shape;640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billet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era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6" name="Google Shape;646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osa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6"/>
          <p:cNvSpPr/>
          <p:nvPr/>
        </p:nvSpPr>
        <p:spPr>
          <a:xfrm>
            <a:off x="3446999" y="1197875"/>
            <a:ext cx="22500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César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>
            <a:off x="1329526" y="2452225"/>
            <a:ext cx="1425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Cé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/>
          <p:nvPr/>
        </p:nvSpPr>
        <p:spPr>
          <a:xfrm>
            <a:off x="2985075" y="2452225"/>
            <a:ext cx="1317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sar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6"/>
          <p:cNvSpPr/>
          <p:nvPr/>
        </p:nvSpPr>
        <p:spPr>
          <a:xfrm>
            <a:off x="5366486" y="2452225"/>
            <a:ext cx="24480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César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6"/>
          <p:cNvSpPr/>
          <p:nvPr/>
        </p:nvSpPr>
        <p:spPr>
          <a:xfrm>
            <a:off x="4532629" y="2799840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86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¿Aguda, 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64" name="Google Shape;664;p86"/>
          <p:cNvGrpSpPr/>
          <p:nvPr/>
        </p:nvGrpSpPr>
        <p:grpSpPr>
          <a:xfrm>
            <a:off x="3043073" y="3697725"/>
            <a:ext cx="2765527" cy="1005900"/>
            <a:chOff x="3043073" y="3697725"/>
            <a:chExt cx="2765527" cy="1005900"/>
          </a:xfrm>
        </p:grpSpPr>
        <p:sp>
          <p:nvSpPr>
            <p:cNvPr id="665" name="Google Shape;665;p86"/>
            <p:cNvSpPr/>
            <p:nvPr/>
          </p:nvSpPr>
          <p:spPr>
            <a:xfrm>
              <a:off x="3335400" y="3697725"/>
              <a:ext cx="2473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66" name="Google Shape;666;p86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lentamente</a:t>
            </a:r>
            <a:endParaRPr sz="9600"/>
          </a:p>
        </p:txBody>
      </p:sp>
      <p:pic>
        <p:nvPicPr>
          <p:cNvPr id="339" name="Google Shape;33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2" name="Google Shape;672;p87"/>
          <p:cNvSpPr/>
          <p:nvPr/>
        </p:nvSpPr>
        <p:spPr>
          <a:xfrm>
            <a:off x="3070650" y="1197875"/>
            <a:ext cx="30027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caratula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7"/>
          <p:cNvSpPr/>
          <p:nvPr/>
        </p:nvSpPr>
        <p:spPr>
          <a:xfrm>
            <a:off x="415592" y="2452225"/>
            <a:ext cx="10812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7"/>
          <p:cNvSpPr/>
          <p:nvPr/>
        </p:nvSpPr>
        <p:spPr>
          <a:xfrm>
            <a:off x="2773554" y="2452225"/>
            <a:ext cx="927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7"/>
          <p:cNvSpPr/>
          <p:nvPr/>
        </p:nvSpPr>
        <p:spPr>
          <a:xfrm>
            <a:off x="5708012" y="2452225"/>
            <a:ext cx="30204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carátula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7"/>
          <p:cNvSpPr/>
          <p:nvPr/>
        </p:nvSpPr>
        <p:spPr>
          <a:xfrm>
            <a:off x="4910854" y="2804265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7"/>
          <p:cNvSpPr/>
          <p:nvPr/>
        </p:nvSpPr>
        <p:spPr>
          <a:xfrm>
            <a:off x="3894403" y="2452225"/>
            <a:ext cx="8229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7"/>
          <p:cNvSpPr/>
          <p:nvPr/>
        </p:nvSpPr>
        <p:spPr>
          <a:xfrm>
            <a:off x="1670386" y="2452232"/>
            <a:ext cx="927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7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¿Aguda, 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80" name="Google Shape;680;p87"/>
          <p:cNvGrpSpPr/>
          <p:nvPr/>
        </p:nvGrpSpPr>
        <p:grpSpPr>
          <a:xfrm>
            <a:off x="2684498" y="3697725"/>
            <a:ext cx="3436102" cy="1005900"/>
            <a:chOff x="2684498" y="3697725"/>
            <a:chExt cx="3436102" cy="1005900"/>
          </a:xfrm>
        </p:grpSpPr>
        <p:sp>
          <p:nvSpPr>
            <p:cNvPr id="681" name="Google Shape;681;p87"/>
            <p:cNvSpPr/>
            <p:nvPr/>
          </p:nvSpPr>
          <p:spPr>
            <a:xfrm>
              <a:off x="3023400" y="3697725"/>
              <a:ext cx="3097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esdrújula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82" name="Google Shape;682;p87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84498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8" name="Google Shape;688;p88"/>
          <p:cNvSpPr/>
          <p:nvPr/>
        </p:nvSpPr>
        <p:spPr>
          <a:xfrm>
            <a:off x="3773859" y="1197875"/>
            <a:ext cx="1596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agil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8"/>
          <p:cNvSpPr/>
          <p:nvPr/>
        </p:nvSpPr>
        <p:spPr>
          <a:xfrm>
            <a:off x="2155682" y="2452225"/>
            <a:ext cx="976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0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8"/>
          <p:cNvSpPr/>
          <p:nvPr/>
        </p:nvSpPr>
        <p:spPr>
          <a:xfrm>
            <a:off x="3333063" y="2452225"/>
            <a:ext cx="11574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8"/>
          <p:cNvSpPr/>
          <p:nvPr/>
        </p:nvSpPr>
        <p:spPr>
          <a:xfrm>
            <a:off x="5495823" y="2452225"/>
            <a:ext cx="14925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ágil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8"/>
          <p:cNvSpPr/>
          <p:nvPr/>
        </p:nvSpPr>
        <p:spPr>
          <a:xfrm>
            <a:off x="4691339" y="28254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8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¿Aguda, 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94" name="Google Shape;694;p88"/>
          <p:cNvGrpSpPr/>
          <p:nvPr/>
        </p:nvGrpSpPr>
        <p:grpSpPr>
          <a:xfrm>
            <a:off x="3043073" y="3706575"/>
            <a:ext cx="2691127" cy="1005900"/>
            <a:chOff x="3043073" y="3706575"/>
            <a:chExt cx="2691127" cy="1005900"/>
          </a:xfrm>
        </p:grpSpPr>
        <p:sp>
          <p:nvSpPr>
            <p:cNvPr id="695" name="Google Shape;695;p88"/>
            <p:cNvSpPr/>
            <p:nvPr/>
          </p:nvSpPr>
          <p:spPr>
            <a:xfrm>
              <a:off x="3409801" y="3706575"/>
              <a:ext cx="23244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96" name="Google Shape;696;p88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2" name="Google Shape;702;p89"/>
          <p:cNvSpPr/>
          <p:nvPr/>
        </p:nvSpPr>
        <p:spPr>
          <a:xfrm>
            <a:off x="3378305" y="1197875"/>
            <a:ext cx="23874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segun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9"/>
          <p:cNvSpPr/>
          <p:nvPr/>
        </p:nvSpPr>
        <p:spPr>
          <a:xfrm>
            <a:off x="1442602" y="2452225"/>
            <a:ext cx="1034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89"/>
          <p:cNvSpPr/>
          <p:nvPr/>
        </p:nvSpPr>
        <p:spPr>
          <a:xfrm>
            <a:off x="2676189" y="2452225"/>
            <a:ext cx="1677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b="1" lang="en" sz="5000" u="sng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9"/>
          <p:cNvSpPr/>
          <p:nvPr/>
        </p:nvSpPr>
        <p:spPr>
          <a:xfrm>
            <a:off x="5313988" y="2452225"/>
            <a:ext cx="23874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según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9"/>
          <p:cNvSpPr/>
          <p:nvPr/>
        </p:nvSpPr>
        <p:spPr>
          <a:xfrm>
            <a:off x="4531935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9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¿Aguda, 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08" name="Google Shape;708;p89"/>
          <p:cNvGrpSpPr/>
          <p:nvPr/>
        </p:nvGrpSpPr>
        <p:grpSpPr>
          <a:xfrm>
            <a:off x="2953423" y="3706575"/>
            <a:ext cx="2933622" cy="1005900"/>
            <a:chOff x="2953423" y="3706575"/>
            <a:chExt cx="2933622" cy="1005900"/>
          </a:xfrm>
        </p:grpSpPr>
        <p:sp>
          <p:nvSpPr>
            <p:cNvPr id="709" name="Google Shape;709;p89"/>
            <p:cNvSpPr/>
            <p:nvPr/>
          </p:nvSpPr>
          <p:spPr>
            <a:xfrm>
              <a:off x="3256945" y="3706575"/>
              <a:ext cx="26301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aguda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10" name="Google Shape;710;p89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342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6" name="Google Shape;716;p90"/>
          <p:cNvSpPr/>
          <p:nvPr/>
        </p:nvSpPr>
        <p:spPr>
          <a:xfrm>
            <a:off x="2901000" y="1197875"/>
            <a:ext cx="33420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piramide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0"/>
          <p:cNvSpPr/>
          <p:nvPr/>
        </p:nvSpPr>
        <p:spPr>
          <a:xfrm>
            <a:off x="1483875" y="2452225"/>
            <a:ext cx="9078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b="1" sz="45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0"/>
          <p:cNvSpPr/>
          <p:nvPr/>
        </p:nvSpPr>
        <p:spPr>
          <a:xfrm>
            <a:off x="2526160" y="2465013"/>
            <a:ext cx="10329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0"/>
          <p:cNvSpPr/>
          <p:nvPr/>
        </p:nvSpPr>
        <p:spPr>
          <a:xfrm>
            <a:off x="5758650" y="2452225"/>
            <a:ext cx="28935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pirámide</a:t>
            </a:r>
            <a:endParaRPr b="1" sz="45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0"/>
          <p:cNvSpPr/>
          <p:nvPr/>
        </p:nvSpPr>
        <p:spPr>
          <a:xfrm>
            <a:off x="5004597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0"/>
          <p:cNvSpPr/>
          <p:nvPr/>
        </p:nvSpPr>
        <p:spPr>
          <a:xfrm>
            <a:off x="3709875" y="2452225"/>
            <a:ext cx="11439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0"/>
          <p:cNvSpPr/>
          <p:nvPr/>
        </p:nvSpPr>
        <p:spPr>
          <a:xfrm>
            <a:off x="441600" y="2452225"/>
            <a:ext cx="9078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90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¿Aguda, 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24" name="Google Shape;724;p90"/>
          <p:cNvGrpSpPr/>
          <p:nvPr/>
        </p:nvGrpSpPr>
        <p:grpSpPr>
          <a:xfrm>
            <a:off x="2673273" y="3697725"/>
            <a:ext cx="3447327" cy="1005900"/>
            <a:chOff x="2673273" y="3697725"/>
            <a:chExt cx="3447327" cy="1005900"/>
          </a:xfrm>
        </p:grpSpPr>
        <p:sp>
          <p:nvSpPr>
            <p:cNvPr id="725" name="Google Shape;725;p90"/>
            <p:cNvSpPr/>
            <p:nvPr/>
          </p:nvSpPr>
          <p:spPr>
            <a:xfrm>
              <a:off x="3023400" y="3697725"/>
              <a:ext cx="3097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esdrújula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26" name="Google Shape;726;p90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732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2" name="Google Shape;732;p91"/>
          <p:cNvSpPr/>
          <p:nvPr/>
        </p:nvSpPr>
        <p:spPr>
          <a:xfrm>
            <a:off x="3547052" y="1197864"/>
            <a:ext cx="20499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ingles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Google Shape;733;p91"/>
          <p:cNvSpPr/>
          <p:nvPr/>
        </p:nvSpPr>
        <p:spPr>
          <a:xfrm>
            <a:off x="1219387" y="2452225"/>
            <a:ext cx="10800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91"/>
          <p:cNvSpPr/>
          <p:nvPr/>
        </p:nvSpPr>
        <p:spPr>
          <a:xfrm>
            <a:off x="2479761" y="2447800"/>
            <a:ext cx="19041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gle</a:t>
            </a:r>
            <a:r>
              <a:rPr b="1" lang="en" sz="5000" u="sng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91"/>
          <p:cNvSpPr/>
          <p:nvPr/>
        </p:nvSpPr>
        <p:spPr>
          <a:xfrm>
            <a:off x="5348212" y="2447800"/>
            <a:ext cx="25764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inglés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91"/>
          <p:cNvSpPr/>
          <p:nvPr/>
        </p:nvSpPr>
        <p:spPr>
          <a:xfrm>
            <a:off x="4564239" y="2825440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91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¿Aguda, 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38" name="Google Shape;738;p91"/>
          <p:cNvGrpSpPr/>
          <p:nvPr/>
        </p:nvGrpSpPr>
        <p:grpSpPr>
          <a:xfrm>
            <a:off x="2975848" y="3697725"/>
            <a:ext cx="2908352" cy="1005900"/>
            <a:chOff x="2975848" y="3697725"/>
            <a:chExt cx="2908352" cy="1005900"/>
          </a:xfrm>
        </p:grpSpPr>
        <p:sp>
          <p:nvSpPr>
            <p:cNvPr id="739" name="Google Shape;739;p91"/>
            <p:cNvSpPr/>
            <p:nvPr/>
          </p:nvSpPr>
          <p:spPr>
            <a:xfrm>
              <a:off x="3259800" y="3697725"/>
              <a:ext cx="26244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aguda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40" name="Google Shape;740;p91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75848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46" name="Google Shape;746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2" name="Google Shape;752;p93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Francisco se apresuró hacia el río, preocupado por su hermana.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8" name="Google Shape;758;p9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Gabriela tomó la mano de Francisco.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4" name="Google Shape;764;p95"/>
          <p:cNvSpPr txBox="1"/>
          <p:nvPr/>
        </p:nvSpPr>
        <p:spPr>
          <a:xfrm>
            <a:off x="441600" y="439800"/>
            <a:ext cx="82608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10">
                <a:latin typeface="Century Gothic"/>
                <a:ea typeface="Century Gothic"/>
                <a:cs typeface="Century Gothic"/>
                <a:sym typeface="Century Gothic"/>
              </a:rPr>
              <a:t>Y así, Francisco y Gabriela regresaron al parque, contentos de estar juntos de nuevo.</a:t>
            </a:r>
            <a:endParaRPr sz="501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0" name="Google Shape;770;p96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Fue un día lleno de misterio y, finalmente, de alegría.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campanita</a:t>
            </a:r>
            <a:endParaRPr sz="9600"/>
          </a:p>
        </p:txBody>
      </p:sp>
      <p:pic>
        <p:nvPicPr>
          <p:cNvPr id="345" name="Google Shape;34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76" name="Google Shape;776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77" name="Google Shape;777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buenazo</a:t>
            </a:r>
            <a:endParaRPr sz="9600"/>
          </a:p>
        </p:txBody>
      </p:sp>
      <p:pic>
        <p:nvPicPr>
          <p:cNvPr id="351" name="Google Shape;351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casona</a:t>
            </a:r>
            <a:endParaRPr sz="9600"/>
          </a:p>
        </p:txBody>
      </p:sp>
      <p:pic>
        <p:nvPicPr>
          <p:cNvPr id="357" name="Google Shape;35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lindísima</a:t>
            </a:r>
            <a:endParaRPr sz="9600"/>
          </a:p>
        </p:txBody>
      </p:sp>
      <p:pic>
        <p:nvPicPr>
          <p:cNvPr id="363" name="Google Shape;36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