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</p:sldIdLst>
  <p:sldSz cy="5143500" cx="9144000"/>
  <p:notesSz cx="6858000" cy="9144000"/>
  <p:embeddedFontLst>
    <p:embeddedFont>
      <p:font typeface="Comfortaa"/>
      <p:regular r:id="rId60"/>
      <p:bold r:id="rId61"/>
    </p:embeddedFont>
    <p:embeddedFont>
      <p:font typeface="Century Gothic"/>
      <p:regular r:id="rId62"/>
      <p:bold r:id="rId63"/>
      <p:italic r:id="rId64"/>
      <p:boldItalic r:id="rId6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7A8F908-7465-4731-9F25-68A377E55C96}">
  <a:tblStyle styleId="{67A8F908-7465-4731-9F25-68A377E55C9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B8BF5519-DA20-4FFF-B04D-24E6F6D7C9F4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CenturyGothic-regular.fntdata"/><Relationship Id="rId61" Type="http://schemas.openxmlformats.org/officeDocument/2006/relationships/font" Target="fonts/Comfortaa-bold.fntdata"/><Relationship Id="rId20" Type="http://schemas.openxmlformats.org/officeDocument/2006/relationships/slide" Target="slides/slide15.xml"/><Relationship Id="rId64" Type="http://schemas.openxmlformats.org/officeDocument/2006/relationships/font" Target="fonts/CenturyGothic-italic.fntdata"/><Relationship Id="rId63" Type="http://schemas.openxmlformats.org/officeDocument/2006/relationships/font" Target="fonts/CenturyGothic-bold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65" Type="http://schemas.openxmlformats.org/officeDocument/2006/relationships/font" Target="fonts/CenturyGothic-bold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Comfortaa-regular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fa305586d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fa305586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d99a0f3df9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2d99a0f3df9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oe.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3949ac0706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33949ac0706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3949ac0706_1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33949ac0706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ae.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3949ac0706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33949ac0706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2d99a0f3df9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2d99a0f3df9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hiato en voz alta. Todos repetirán el hiato y escribirán el hiato en su pizarra.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una de estos hiatos en el siguiente orden: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oe, /o/, /e/, oe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ea, /e/, /a/, ea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ae, /a/, /e/, ae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cada hiato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3949ac0706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33949ac0706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2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16-21 una a la vez y diga cada palabra en voz alta junto con ellos.</a:t>
            </a:r>
            <a:endParaRPr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3949ac0706_1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33949ac0706_1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- bra,</a:t>
            </a:r>
            <a:r>
              <a:rPr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3949ac0706_1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33949ac0706_1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sie - te,</a:t>
            </a:r>
            <a:r>
              <a:rPr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siete.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3949ac0706_1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33949ac0706_1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 - pra,</a:t>
            </a:r>
            <a:r>
              <a:rPr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33949ac0706_1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33949ac0706_1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 - lón,</a:t>
            </a:r>
            <a:r>
              <a:rPr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telón.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d99a0f3df9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d99a0f3df9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Ahora vamos a practicar lo que hemos aprendido sobre las sílabas y cómo las unimos para formar palabras.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33949ac0706_1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33949ac0706_1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 - e,</a:t>
            </a:r>
            <a:r>
              <a:rPr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33949ac0706_1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33949ac0706_1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fuer - te,</a:t>
            </a:r>
            <a:r>
              <a:rPr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fuerte.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33949ac0706_1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33949ac0706_1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3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23-28 una a la vez para cada palabra.</a:t>
            </a:r>
            <a:endParaRPr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33949ac0706_1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33949ac0706_1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 - a - tro, teatro.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3949ac0706_1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33949ac0706_1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hé - ro - e,</a:t>
            </a:r>
            <a:r>
              <a:rPr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héroe</a:t>
            </a:r>
            <a:r>
              <a:rPr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33949ac0706_1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33949ac0706_1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som - bra,</a:t>
            </a:r>
            <a:r>
              <a:rPr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asombra</a:t>
            </a:r>
            <a:r>
              <a:rPr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33949ac0706_1_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33949ac0706_1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 - dien - cia,</a:t>
            </a:r>
            <a:r>
              <a:rPr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audiencia</a:t>
            </a:r>
            <a:r>
              <a:rPr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33949ac0706_1_3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33949ac0706_1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 - pi - den,</a:t>
            </a:r>
            <a:r>
              <a:rPr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despiden</a:t>
            </a:r>
            <a:r>
              <a:rPr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33949ac0706_1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33949ac0706_1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 - tuan - do,</a:t>
            </a:r>
            <a:r>
              <a:rPr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actuando</a:t>
            </a:r>
            <a:r>
              <a:rPr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33949ac0706_1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33949ac0706_1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más palabras juntos. Estas son palabras más largas, con 4 o más sílabas. Asegúrate de leer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30-35 una a la vez y repita lentamente si es necesario.</a:t>
            </a:r>
            <a:endParaRPr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d99a0f3df9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d99a0f3df9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3949ac0706_1_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3949ac0706_1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 - le - a - do, soleado.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33949ac0706_1_3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33949ac0706_1_3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 - jes - tuo - sa, majestuosa.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331c998b74d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331c998b74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- si - mis - ma - do, ensimismado.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33949ac0706_1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33949ac0706_1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- re - de - dor, alrededor.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33949ac0706_1_3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33949ac0706_1_3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 - vi - mien - to, movimiento.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33949ac0706_1_3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33949ac0706_1_3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 - fe - ren - cia, diferencia.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33ece7fb7b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33ece7fb7b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Algunas palabras se forman al juntar dos palabras. Estas palabras se llaman palabras compuestas. Sabemos que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lava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platos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son palabras. Al unirlas, la palabra nueva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lavaplatos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formar una palabra compuesta. ¿Qué palabras se forman al juntar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rompe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cabezas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rompecabezas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Ahora vamos a leer palabras para formar palabras compuestas. Lee cada palabra separando sus partes, identifica sus significados y luego únelas para leer la palabra completa.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33ece7fb7b5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33ece7fb7b5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decodificar cada palabra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bre, abre. Explique el significado de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abre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según sea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- tas, latas. Explique el significado de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latas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según sea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juntar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abre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latas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abrelatas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Explique el significado de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abrelatas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Utilice la imagen en la diapositiva como apoyo.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33ece7fb7b5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33ece7fb7b5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decodificar cada palabra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 - ca, saca. Explique el significado de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saca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según sea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 - tas, puntas. Explique el significado de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puntas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según sea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juntar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saca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puntas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sacapuntas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Explique el significado de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sacapuntas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Utilice la imagen en la diapositiva como apoyo.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33ece7fb7b5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33ece7fb7b5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decodificar cada palabra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 - ra, para. Explique el significado de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según sea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juntar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guas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paraguas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Explique el significado de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paraguas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Utilice la imagen en la diapositiva como apoyo.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d99a0f3df9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2d99a0f3df9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o - bra, obra.</a:t>
            </a:r>
            <a:r>
              <a:rPr i="1" lang="en" sz="6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o - bra?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(o - bra, obra)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______________________________________________________________________________________________________________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obra, o - bra.</a:t>
            </a:r>
            <a:r>
              <a:rPr i="1" lang="en" sz="6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obra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(obra, o - bra)</a:t>
            </a:r>
            <a:endParaRPr b="1" sz="12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33ece7fb7b5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33ece7fb7b5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decodificar cada palabra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- va, lava. Explique el significado de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lava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según sea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 - tos, platos. Explique el significado de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platos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según sea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juntar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lava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platos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lavaplatos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Explique el significado de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sacapuntas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Utilice la imagen en la diapositiva como apoyo.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33949ac0706_1_4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33949ac0706_1_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unas palabras en voz alta. Todos repetirán la palabra parte por parte y escribirán la palabra en su pizarra lo mejor que puedan.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42-45 una a la vez.</a:t>
            </a:r>
            <a:endParaRPr sz="120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33949ac0706_1_4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33949ac0706_1_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obra, o - bra, obra.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- bra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/o/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/r/, /a/. Obra, /o/, /b/, /r/, /a/.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33949ac0706_1_4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33949ac0706_1_4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Esta palabra tiene un hiato. Recuerdan que un hiato es cuando dos vocales que están juntas en una palabra se separan en sílabas diferentes.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teatro, te - a - tro, teatro.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te - a - tro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/t/,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(1)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/r/, /o/. Teatro, /t/, /e/, /a/, /t/, /r/, /o/.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33949ac0706_1_4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33949ac0706_1_4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Esta palabra tiene un hiato. Recuerdan que un hiato es cuando dos vocales que están juntas en una palabra se separan en sílabas diferentes.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héroe, hé - ro - e, héroe.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hé - ro - 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hé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/r/, /o/.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(1)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/e/. Héroe, /e/, /r/, /o/, /e/.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33ee6626397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33ee6626397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palabra es una palabra compuesta. Recuerda que una palabra compuesta es cuando dos palabras se juntan para formar una nueva. Primero, identifica cada palabra y su significado. Puedes leer cada palabra parte por parte.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arco, ar - co, arco.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ar - co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primera, sílaba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/a/, /r/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 /o/. Arco, /a/, /r/, /k/, /o/.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escuchen la segunda palabra:</a:t>
            </a:r>
            <a:r>
              <a:rPr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íris, í - ris, íris.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í - ris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í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 i/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ris,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/r/, /i/, /s/. Íris, /i/, /r/, /i/, /s/.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arcoíris.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33949ac0706_1_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33949ac0706_1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33949ac0706_1_4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33949ac0706_1_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33949ac0706_1_4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33949ac0706_1_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Cuando.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33949ac0706_1_4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33949ac0706_1_4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Empieza.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3949ac0706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3949ac0706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 - a - tro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 - a - tro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(te - a - tro, teatro)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teatro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(teatro, te - a - tro)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3949ac0706_1_4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3949ac0706_1_4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33949ac0706_1_4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33949ac0706_1_4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 oración en voz alta. Todos repetirán la oración y escribirán todas las palabras en su pizarra lo mejor que puedan.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—¿A qué hora nos vamos al teatro? —pregunta Félix</a:t>
            </a:r>
            <a:r>
              <a:rPr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repetir la oración juntos.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la oración en voz alta junto con los estudiantes. Cuente las palabras en la oración si los estudiantes todavía necesitan apoyo.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331c998b74d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Google Shape;709;g331c998b74d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3247fb0a98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Google Shape;715;g3247fb0a98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2d99a0f3df9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2d99a0f3df9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3949ac0706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3949ac0706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 - lón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 - lón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(te - lon, telón)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telón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(telón, te - lón)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3949ac0706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3949ac0706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 - le - a - do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 - le - a - do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(so - le - a - do, soleado)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soleado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(so - le - a - do, soleado)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3949ac0706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3949ac0706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som - bra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som - bra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 - som - bra, asombra)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Regrese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diapositiva número 3.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asombra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 - som - bra, asombra)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3949ac0706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3949ac0706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leer hiatos. Recuerda que un hiato es cuando dos vocales están una al lado de la otra pero se pronuncian en sílabas separadas.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dividir en sílabas la palabra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teatro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 - a - tro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Las vocales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pronuncian en sílabas separadas. </a:t>
            </a:r>
            <a:endParaRPr i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en voz alta cada hiato que aparece sobre la flecha azul.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>
              <a:solidFill>
                <a:srgbClr val="363535"/>
              </a:solidFill>
              <a:highlight>
                <a:srgbClr val="EEFF4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10-12 una a la vez y diga cada hiato en voz alta junto con ellos. </a:t>
            </a:r>
            <a:endParaRPr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11;p2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2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2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2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" name="Google Shape;21;p2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2" name="Google Shape;22;p2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3" name="Google Shape;23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Google Shape;24;p2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" name="Google Shape;25;p2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6" name="Google Shape;26;p2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ivider">
  <p:cSld name="TITLE_4_1_3_1_3">
    <p:bg>
      <p:bgPr>
        <a:solidFill>
          <a:schemeClr val="accent6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1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3" name="Google Shape;93;p11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4" name="Google Shape;94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5" name="Google Shape;9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elebration">
  <p:cSld name="TITLE_4_1_3_1_2_1">
    <p:bg>
      <p:bgPr>
        <a:solidFill>
          <a:schemeClr val="accent6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2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9" name="Google Shape;99;p12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0" name="Google Shape;100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1" name="Google Shape;10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2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2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2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12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12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12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ía">
  <p:cSld name="TITLE_4_1_3_1_1_2">
    <p:bg>
      <p:bgPr>
        <a:solidFill>
          <a:schemeClr val="accent6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3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1" name="Google Shape;111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2" name="Google Shape;11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Section Title ">
  <p:cSld name="TITLE_4_1_3_1_1_1_2">
    <p:bg>
      <p:bgPr>
        <a:solidFill>
          <a:srgbClr val="FDF0B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6" name="Google Shape;116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7" name="Google Shape;117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">
  <p:cSld name="TITLE_4_1_3_1_1_1_1_2"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2" name="Google Shape;12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+CornerIcon">
  <p:cSld name="TITLE_4_1_3_1_1_1_1_1_1"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1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1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9" name="Google Shape;12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1" name="Google Shape;131;p1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End">
  <p:cSld name="TITLE_4_1_2_1">
    <p:bg>
      <p:bgPr>
        <a:solidFill>
          <a:schemeClr val="accent6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over">
  <p:cSld name="TITLE_4_1_3_2_1">
    <p:bg>
      <p:bgPr>
        <a:noFill/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18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18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18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18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18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18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18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18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18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18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47" name="Google Shape;147;p18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48" name="Google Shape;148;p18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49" name="Google Shape;149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0" name="Google Shape;150;p18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Google Shape;151;p1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2" name="Google Shape;152;p18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ivider">
  <p:cSld name="TITLE_4_1_3_1_3_1">
    <p:bg>
      <p:bgPr>
        <a:solidFill>
          <a:schemeClr val="dk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6" name="Google Shape;156;p19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7" name="Google Shape;157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elebration">
  <p:cSld name="TITLE_4_1_3_1_2_1_1">
    <p:bg>
      <p:bgPr>
        <a:solidFill>
          <a:schemeClr val="dk2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0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2" name="Google Shape;162;p20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3" name="Google Shape;163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4" name="Google Shape;16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20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Google Shape;167;p20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20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20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20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ivider">
  <p:cSld name="TITLE_4_1_3_1">
    <p:bg>
      <p:bgPr>
        <a:solidFill>
          <a:srgbClr val="E3F5EA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3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1" name="Google Shape;31;p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" name="Google Shape;3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ía ">
  <p:cSld name="TITLE_4_1_3_1_1_2_1">
    <p:bg>
      <p:bgPr>
        <a:solidFill>
          <a:schemeClr val="dk2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4" name="Google Shape;174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5" name="Google Shape;17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Section Title">
  <p:cSld name="TITLE_4_1_3_1_1_1_2_1">
    <p:bg>
      <p:bgPr>
        <a:solidFill>
          <a:schemeClr val="dk2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2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9" name="Google Shape;179;p22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0" name="Google Shape;180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1" name="Google Shape;18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">
  <p:cSld name="TITLE_4_1_3_1_1_1_1_2_1"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+CornerIcon">
  <p:cSld name="TITLE_4_1_3_1_1_1_1_1_1_1">
    <p:bg>
      <p:bgPr>
        <a:solidFill>
          <a:schemeClr val="lt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Google Shape;189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dk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2" name="Google Shape;19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4" name="Google Shape;194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End">
  <p:cSld name="TITLE_4_1_2_1_1">
    <p:bg>
      <p:bgPr>
        <a:solidFill>
          <a:schemeClr val="dk2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 ">
  <p:cSld name="TITLE_4_1_3_2_2">
    <p:bg>
      <p:bgPr>
        <a:noFill/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p2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" name="Google Shape;204;p2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Google Shape;205;p2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2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2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2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0" name="Google Shape;210;p2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11" name="Google Shape;211;p2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12" name="Google Shape;212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3" name="Google Shape;213;p2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4" name="Google Shape;214;p2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5" name="Google Shape;215;p2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ivider ">
  <p:cSld name="TITLE_4_1_3_1_3_2">
    <p:bg>
      <p:bgPr>
        <a:solidFill>
          <a:srgbClr val="C8F0FA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7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9" name="Google Shape;219;p27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1_2">
    <p:bg>
      <p:bgPr>
        <a:solidFill>
          <a:srgbClr val="C8F0FA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8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5" name="Google Shape;225;p28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6" name="Google Shape;226;p2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7" name="Google Shape;22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8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9" name="Google Shape;229;p28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28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28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2" name="Google Shape;232;p28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3" name="Google Shape;233;p28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2_2">
    <p:bg>
      <p:bgPr>
        <a:solidFill>
          <a:srgbClr val="C8F0F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7" name="Google Shape;237;p2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8" name="Google Shape;23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2_2">
    <p:bg>
      <p:bgPr>
        <a:solidFill>
          <a:srgbClr val="C8F0FA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0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2" name="Google Shape;242;p30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3" name="Google Shape;243;p3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4" name="Google Shape;24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" name="Google Shape;36;p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7" name="Google Shape;37;p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" name="Google Shape;3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41;p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42;p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" name="Google Shape;43;p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" name="Google Shape;44;p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2_2">
    <p:bg>
      <p:bgPr>
        <a:solidFill>
          <a:schemeClr val="lt1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8" name="Google Shape;24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1_2">
    <p:bg>
      <p:bgPr>
        <a:solidFill>
          <a:schemeClr val="lt1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2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2" name="Google Shape;252;p32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2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5" name="Google Shape;25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57" name="Google Shape;257;p32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1_2">
    <p:bg>
      <p:bgPr>
        <a:solidFill>
          <a:srgbClr val="C8F0FA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Cover">
  <p:cSld name="TITLE_4_1_3_2_3">
    <p:bg>
      <p:bgPr>
        <a:noFill/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3" name="Google Shape;263;p3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3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" name="Google Shape;270;p3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1" name="Google Shape;271;p3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2" name="Google Shape;272;p3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73" name="Google Shape;273;p3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74" name="Google Shape;274;p3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75" name="Google Shape;275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6" name="Google Shape;276;p3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FE2D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8" name="Google Shape;278;p3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divider">
  <p:cSld name="TITLE_4_1_3_1_3_3">
    <p:bg>
      <p:bgPr>
        <a:solidFill>
          <a:srgbClr val="FFE2D6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5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2" name="Google Shape;282;p35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3" name="Google Shape;283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4" name="Google Shape;28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celebration">
  <p:cSld name="TITLE_4_1_3_1_2_1_3">
    <p:bg>
      <p:bgPr>
        <a:solidFill>
          <a:schemeClr val="lt2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3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8" name="Google Shape;288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9" name="Google Shape;289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0" name="Google Shape;29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4" name="Google Shape;294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5" name="Google Shape;295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6" name="Google Shape;296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Día">
  <p:cSld name="TITLE_4_1_3_1_1_2_3">
    <p:bg>
      <p:bgPr>
        <a:solidFill>
          <a:schemeClr val="lt2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3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7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0" name="Google Shape;300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1" name="Google Shape;30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Section Title">
  <p:cSld name="TITLE_4_1_3_1_1_1_2_3">
    <p:bg>
      <p:bgPr>
        <a:solidFill>
          <a:schemeClr val="lt2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3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8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5" name="Google Shape;305;p38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06" name="Google Shape;306;p3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7" name="Google Shape;30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Generic">
  <p:cSld name="TITLE_4_1_3_1_1_1_1_2_3">
    <p:bg>
      <p:bgPr>
        <a:solidFill>
          <a:schemeClr val="lt1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3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1" name="Google Shape;31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Generic+CornerIcon">
  <p:cSld name="TITLE_4_1_3_1_1_1_1_1_1_3">
    <p:bg>
      <p:bgPr>
        <a:solidFill>
          <a:schemeClr val="lt1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4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0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5" name="Google Shape;315;p40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6" name="Google Shape;316;p40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7" name="Google Shape;317;p4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8" name="Google Shape;31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0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20" name="Google Shape;320;p40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5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8" name="Google Shape;48;p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End">
  <p:cSld name="TITLE_4_1_2_1_3">
    <p:bg>
      <p:bgPr>
        <a:solidFill>
          <a:srgbClr val="FFE2D6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MAIN_POINT_1_1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26" name="Google Shape;326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3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3" name="Google Shape;53;p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4" name="Google Shape;54;p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" name="Google Shape;5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8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" name="Google Shape;63;p8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8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" name="Google Shape;65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" name="Google Shape;6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8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8" name="Google Shape;68;p8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over">
  <p:cSld name="TITLE_4_1_3_2">
    <p:bg>
      <p:bgPr>
        <a:noFill/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0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10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10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10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10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10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10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10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82;p10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10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84" name="Google Shape;84;p10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5" name="Google Shape;85;p10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6" name="Google Shape;86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7" name="Google Shape;87;p10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10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9" name="Google Shape;89;p10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43" Type="http://schemas.openxmlformats.org/officeDocument/2006/relationships/theme" Target="../theme/theme2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4572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  <p15:guide id="4" pos="5472">
          <p15:clr>
            <a:srgbClr val="E46962"/>
          </p15:clr>
        </p15:guide>
        <p15:guide id="5" orient="horz" pos="288">
          <p15:clr>
            <a:srgbClr val="E46962"/>
          </p15:clr>
        </p15:guide>
        <p15:guide id="6" orient="horz" pos="2963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1.png"/><Relationship Id="rId4" Type="http://schemas.openxmlformats.org/officeDocument/2006/relationships/image" Target="../media/image2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1.png"/><Relationship Id="rId4" Type="http://schemas.openxmlformats.org/officeDocument/2006/relationships/image" Target="../media/image28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3.png"/><Relationship Id="rId4" Type="http://schemas.openxmlformats.org/officeDocument/2006/relationships/image" Target="../media/image1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0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5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5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5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5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8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1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1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0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5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1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7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4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38" l="0" r="0" t="238"/>
          <a:stretch/>
        </p:blipFill>
        <p:spPr>
          <a:xfrm>
            <a:off x="3486900" y="1238000"/>
            <a:ext cx="2170201" cy="3331201"/>
          </a:xfrm>
          <a:prstGeom prst="rect">
            <a:avLst/>
          </a:prstGeom>
        </p:spPr>
      </p:pic>
      <p:sp>
        <p:nvSpPr>
          <p:cNvPr id="333" name="Google Shape;333;p44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334" name="Google Shape;334;p44"/>
          <p:cNvSpPr txBox="1"/>
          <p:nvPr/>
        </p:nvSpPr>
        <p:spPr>
          <a:xfrm>
            <a:off x="80899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23.1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5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87" name="Google Shape;387;p53"/>
          <p:cNvSpPr txBox="1"/>
          <p:nvPr/>
        </p:nvSpPr>
        <p:spPr>
          <a:xfrm>
            <a:off x="311700" y="1675888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8" name="Google Shape;388;p53"/>
          <p:cNvSpPr/>
          <p:nvPr/>
        </p:nvSpPr>
        <p:spPr>
          <a:xfrm>
            <a:off x="3857475" y="2974413"/>
            <a:ext cx="1545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94" name="Google Shape;394;p54"/>
          <p:cNvSpPr txBox="1"/>
          <p:nvPr/>
        </p:nvSpPr>
        <p:spPr>
          <a:xfrm>
            <a:off x="311700" y="1675888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5" name="Google Shape;395;p54"/>
          <p:cNvSpPr/>
          <p:nvPr/>
        </p:nvSpPr>
        <p:spPr>
          <a:xfrm>
            <a:off x="3857475" y="2974413"/>
            <a:ext cx="1545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1" name="Google Shape;401;p55"/>
          <p:cNvSpPr txBox="1"/>
          <p:nvPr/>
        </p:nvSpPr>
        <p:spPr>
          <a:xfrm>
            <a:off x="311700" y="1675888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2" name="Google Shape;402;p55"/>
          <p:cNvSpPr/>
          <p:nvPr/>
        </p:nvSpPr>
        <p:spPr>
          <a:xfrm>
            <a:off x="3857475" y="2974413"/>
            <a:ext cx="1545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56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3.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414" name="Google Shape;414;p57"/>
          <p:cNvGraphicFramePr/>
          <p:nvPr/>
        </p:nvGraphicFramePr>
        <p:xfrm>
          <a:off x="2635475" y="1662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{67A8F908-7465-4731-9F25-68A377E55C96}</a:tableStyleId>
              </a:tblPr>
              <a:tblGrid>
                <a:gridCol w="1936525"/>
                <a:gridCol w="1936525"/>
              </a:tblGrid>
              <a:tr h="1818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58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Palabras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2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0" name="Google Shape;420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Google Shape;425;p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26" name="Google Shape;426;p59"/>
          <p:cNvSpPr txBox="1"/>
          <p:nvPr/>
        </p:nvSpPr>
        <p:spPr>
          <a:xfrm>
            <a:off x="2739405" y="1664425"/>
            <a:ext cx="2102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7" name="Google Shape;427;p59"/>
          <p:cNvSpPr txBox="1"/>
          <p:nvPr/>
        </p:nvSpPr>
        <p:spPr>
          <a:xfrm>
            <a:off x="3863600" y="166442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8" name="Google Shape;428;p59"/>
          <p:cNvSpPr/>
          <p:nvPr/>
        </p:nvSpPr>
        <p:spPr>
          <a:xfrm>
            <a:off x="3491525" y="2985875"/>
            <a:ext cx="2819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34" name="Google Shape;434;p60"/>
          <p:cNvSpPr txBox="1"/>
          <p:nvPr/>
        </p:nvSpPr>
        <p:spPr>
          <a:xfrm>
            <a:off x="2674900" y="166442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5" name="Google Shape;435;p60"/>
          <p:cNvSpPr txBox="1"/>
          <p:nvPr/>
        </p:nvSpPr>
        <p:spPr>
          <a:xfrm>
            <a:off x="3928100" y="166442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6" name="Google Shape;436;p60"/>
          <p:cNvSpPr/>
          <p:nvPr/>
        </p:nvSpPr>
        <p:spPr>
          <a:xfrm>
            <a:off x="3149421" y="2985875"/>
            <a:ext cx="2800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42" name="Google Shape;442;p61"/>
          <p:cNvSpPr txBox="1"/>
          <p:nvPr/>
        </p:nvSpPr>
        <p:spPr>
          <a:xfrm>
            <a:off x="2017538" y="1588225"/>
            <a:ext cx="3017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3" name="Google Shape;443;p61"/>
          <p:cNvSpPr txBox="1"/>
          <p:nvPr/>
        </p:nvSpPr>
        <p:spPr>
          <a:xfrm>
            <a:off x="4585463" y="158822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4" name="Google Shape;444;p61"/>
          <p:cNvSpPr/>
          <p:nvPr/>
        </p:nvSpPr>
        <p:spPr>
          <a:xfrm>
            <a:off x="2164813" y="3062075"/>
            <a:ext cx="4766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50" name="Google Shape;450;p62"/>
          <p:cNvSpPr txBox="1"/>
          <p:nvPr/>
        </p:nvSpPr>
        <p:spPr>
          <a:xfrm>
            <a:off x="2560600" y="158822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1" name="Google Shape;451;p62"/>
          <p:cNvSpPr txBox="1"/>
          <p:nvPr/>
        </p:nvSpPr>
        <p:spPr>
          <a:xfrm>
            <a:off x="4042400" y="158822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ón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2" name="Google Shape;452;p62"/>
          <p:cNvSpPr/>
          <p:nvPr/>
        </p:nvSpPr>
        <p:spPr>
          <a:xfrm>
            <a:off x="3231325" y="3062075"/>
            <a:ext cx="3110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5"/>
          <p:cNvSpPr txBox="1"/>
          <p:nvPr/>
        </p:nvSpPr>
        <p:spPr>
          <a:xfrm>
            <a:off x="310900" y="1848450"/>
            <a:ext cx="8388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Día 1 </a:t>
            </a:r>
            <a:endParaRPr b="1"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58" name="Google Shape;458;p63"/>
          <p:cNvSpPr txBox="1"/>
          <p:nvPr/>
        </p:nvSpPr>
        <p:spPr>
          <a:xfrm>
            <a:off x="2791798" y="1626325"/>
            <a:ext cx="2324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9" name="Google Shape;459;p63"/>
          <p:cNvSpPr txBox="1"/>
          <p:nvPr/>
        </p:nvSpPr>
        <p:spPr>
          <a:xfrm>
            <a:off x="4055032" y="1626325"/>
            <a:ext cx="2147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0" name="Google Shape;460;p63"/>
          <p:cNvSpPr/>
          <p:nvPr/>
        </p:nvSpPr>
        <p:spPr>
          <a:xfrm>
            <a:off x="3187025" y="3023975"/>
            <a:ext cx="2431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Google Shape;465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66" name="Google Shape;466;p64"/>
          <p:cNvSpPr txBox="1"/>
          <p:nvPr/>
        </p:nvSpPr>
        <p:spPr>
          <a:xfrm>
            <a:off x="2489250" y="166442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fuer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7" name="Google Shape;467;p64"/>
          <p:cNvSpPr txBox="1"/>
          <p:nvPr/>
        </p:nvSpPr>
        <p:spPr>
          <a:xfrm>
            <a:off x="4482140" y="1664425"/>
            <a:ext cx="2172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8" name="Google Shape;468;p64"/>
          <p:cNvSpPr/>
          <p:nvPr/>
        </p:nvSpPr>
        <p:spPr>
          <a:xfrm>
            <a:off x="2489250" y="2985875"/>
            <a:ext cx="3815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65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Palabras con 3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4" name="Google Shape;474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80" name="Google Shape;480;p66"/>
          <p:cNvSpPr txBox="1"/>
          <p:nvPr/>
        </p:nvSpPr>
        <p:spPr>
          <a:xfrm>
            <a:off x="2510462" y="1633050"/>
            <a:ext cx="1851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1" name="Google Shape;481;p66"/>
          <p:cNvSpPr txBox="1"/>
          <p:nvPr/>
        </p:nvSpPr>
        <p:spPr>
          <a:xfrm>
            <a:off x="3443625" y="1633050"/>
            <a:ext cx="1906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2" name="Google Shape;482;p66"/>
          <p:cNvSpPr txBox="1"/>
          <p:nvPr/>
        </p:nvSpPr>
        <p:spPr>
          <a:xfrm>
            <a:off x="4510425" y="1633050"/>
            <a:ext cx="2123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3" name="Google Shape;483;p66"/>
          <p:cNvSpPr/>
          <p:nvPr/>
        </p:nvSpPr>
        <p:spPr>
          <a:xfrm>
            <a:off x="2873463" y="3017250"/>
            <a:ext cx="3494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Google Shape;488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89" name="Google Shape;489;p67"/>
          <p:cNvSpPr txBox="1"/>
          <p:nvPr/>
        </p:nvSpPr>
        <p:spPr>
          <a:xfrm>
            <a:off x="2550325" y="1633050"/>
            <a:ext cx="1851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hé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0" name="Google Shape;490;p67"/>
          <p:cNvSpPr txBox="1"/>
          <p:nvPr/>
        </p:nvSpPr>
        <p:spPr>
          <a:xfrm>
            <a:off x="3864488" y="1633050"/>
            <a:ext cx="1906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1" name="Google Shape;491;p67"/>
          <p:cNvSpPr txBox="1"/>
          <p:nvPr/>
        </p:nvSpPr>
        <p:spPr>
          <a:xfrm>
            <a:off x="4853977" y="1633050"/>
            <a:ext cx="1739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2" name="Google Shape;492;p67"/>
          <p:cNvSpPr/>
          <p:nvPr/>
        </p:nvSpPr>
        <p:spPr>
          <a:xfrm>
            <a:off x="2646575" y="3017250"/>
            <a:ext cx="3614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497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8" name="Google Shape;498;p68"/>
          <p:cNvSpPr txBox="1"/>
          <p:nvPr/>
        </p:nvSpPr>
        <p:spPr>
          <a:xfrm>
            <a:off x="1601162" y="1633050"/>
            <a:ext cx="1851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9" name="Google Shape;499;p68"/>
          <p:cNvSpPr txBox="1"/>
          <p:nvPr/>
        </p:nvSpPr>
        <p:spPr>
          <a:xfrm>
            <a:off x="2605688" y="1633050"/>
            <a:ext cx="2972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som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0" name="Google Shape;500;p68"/>
          <p:cNvSpPr txBox="1"/>
          <p:nvPr/>
        </p:nvSpPr>
        <p:spPr>
          <a:xfrm>
            <a:off x="4896541" y="1633050"/>
            <a:ext cx="2646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1" name="Google Shape;501;p68"/>
          <p:cNvSpPr/>
          <p:nvPr/>
        </p:nvSpPr>
        <p:spPr>
          <a:xfrm>
            <a:off x="2022738" y="3017250"/>
            <a:ext cx="5261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7" name="Google Shape;507;p69"/>
          <p:cNvSpPr txBox="1"/>
          <p:nvPr/>
        </p:nvSpPr>
        <p:spPr>
          <a:xfrm>
            <a:off x="1481662" y="1633050"/>
            <a:ext cx="1851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8" name="Google Shape;508;p69"/>
          <p:cNvSpPr txBox="1"/>
          <p:nvPr/>
        </p:nvSpPr>
        <p:spPr>
          <a:xfrm>
            <a:off x="2959937" y="1633050"/>
            <a:ext cx="2900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dien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9" name="Google Shape;509;p69"/>
          <p:cNvSpPr txBox="1"/>
          <p:nvPr/>
        </p:nvSpPr>
        <p:spPr>
          <a:xfrm>
            <a:off x="5539025" y="1633050"/>
            <a:ext cx="2123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0" name="Google Shape;510;p69"/>
          <p:cNvSpPr/>
          <p:nvPr/>
        </p:nvSpPr>
        <p:spPr>
          <a:xfrm>
            <a:off x="1658138" y="3017250"/>
            <a:ext cx="6004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Google Shape;515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16" name="Google Shape;516;p70"/>
          <p:cNvSpPr txBox="1"/>
          <p:nvPr/>
        </p:nvSpPr>
        <p:spPr>
          <a:xfrm>
            <a:off x="1642575" y="1594950"/>
            <a:ext cx="2427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7" name="Google Shape;517;p70"/>
          <p:cNvSpPr txBox="1"/>
          <p:nvPr/>
        </p:nvSpPr>
        <p:spPr>
          <a:xfrm>
            <a:off x="3456813" y="1594950"/>
            <a:ext cx="1906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8" name="Google Shape;518;p70"/>
          <p:cNvSpPr txBox="1"/>
          <p:nvPr/>
        </p:nvSpPr>
        <p:spPr>
          <a:xfrm>
            <a:off x="4828428" y="1594950"/>
            <a:ext cx="2673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9" name="Google Shape;519;p70"/>
          <p:cNvSpPr/>
          <p:nvPr/>
        </p:nvSpPr>
        <p:spPr>
          <a:xfrm>
            <a:off x="1802225" y="3055350"/>
            <a:ext cx="5635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" name="Google Shape;524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25" name="Google Shape;525;p71"/>
          <p:cNvSpPr txBox="1"/>
          <p:nvPr/>
        </p:nvSpPr>
        <p:spPr>
          <a:xfrm>
            <a:off x="1443662" y="1633050"/>
            <a:ext cx="1851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6" name="Google Shape;526;p71"/>
          <p:cNvSpPr txBox="1"/>
          <p:nvPr/>
        </p:nvSpPr>
        <p:spPr>
          <a:xfrm>
            <a:off x="2908512" y="1633050"/>
            <a:ext cx="3132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tuan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7" name="Google Shape;527;p71"/>
          <p:cNvSpPr txBox="1"/>
          <p:nvPr/>
        </p:nvSpPr>
        <p:spPr>
          <a:xfrm>
            <a:off x="5577225" y="1633050"/>
            <a:ext cx="2123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8" name="Google Shape;528;p71"/>
          <p:cNvSpPr/>
          <p:nvPr/>
        </p:nvSpPr>
        <p:spPr>
          <a:xfrm>
            <a:off x="1443663" y="3017250"/>
            <a:ext cx="6070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72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Palabras con 4 o más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4" name="Google Shape;534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6"/>
          <p:cNvSpPr txBox="1"/>
          <p:nvPr>
            <p:ph type="ctrTitle"/>
          </p:nvPr>
        </p:nvSpPr>
        <p:spPr>
          <a:xfrm>
            <a:off x="457213" y="3483864"/>
            <a:ext cx="8229600" cy="5388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1. Conciencia fonémica </a:t>
            </a:r>
            <a:endParaRPr sz="3500"/>
          </a:p>
        </p:txBody>
      </p:sp>
      <p:pic>
        <p:nvPicPr>
          <p:cNvPr id="345" name="Google Shape;345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Google Shape;539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40" name="Google Shape;540;p73"/>
          <p:cNvSpPr txBox="1"/>
          <p:nvPr/>
        </p:nvSpPr>
        <p:spPr>
          <a:xfrm>
            <a:off x="1955188" y="1637788"/>
            <a:ext cx="1870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1" name="Google Shape;541;p73"/>
          <p:cNvSpPr txBox="1"/>
          <p:nvPr/>
        </p:nvSpPr>
        <p:spPr>
          <a:xfrm>
            <a:off x="2865813" y="1637788"/>
            <a:ext cx="225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2" name="Google Shape;542;p73"/>
          <p:cNvSpPr txBox="1"/>
          <p:nvPr/>
        </p:nvSpPr>
        <p:spPr>
          <a:xfrm>
            <a:off x="3786213" y="1637788"/>
            <a:ext cx="2129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3" name="Google Shape;543;p73"/>
          <p:cNvSpPr txBox="1"/>
          <p:nvPr/>
        </p:nvSpPr>
        <p:spPr>
          <a:xfrm>
            <a:off x="4871313" y="1637788"/>
            <a:ext cx="2317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4" name="Google Shape;544;p73"/>
          <p:cNvSpPr/>
          <p:nvPr/>
        </p:nvSpPr>
        <p:spPr>
          <a:xfrm>
            <a:off x="2166113" y="3012513"/>
            <a:ext cx="4819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Google Shape;549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50" name="Google Shape;550;p74"/>
          <p:cNvSpPr txBox="1"/>
          <p:nvPr/>
        </p:nvSpPr>
        <p:spPr>
          <a:xfrm>
            <a:off x="885488" y="1599688"/>
            <a:ext cx="2460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1" name="Google Shape;551;p74"/>
          <p:cNvSpPr txBox="1"/>
          <p:nvPr/>
        </p:nvSpPr>
        <p:spPr>
          <a:xfrm>
            <a:off x="3030813" y="1599688"/>
            <a:ext cx="240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jes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2" name="Google Shape;552;p74"/>
          <p:cNvSpPr txBox="1"/>
          <p:nvPr/>
        </p:nvSpPr>
        <p:spPr>
          <a:xfrm>
            <a:off x="4505388" y="1599688"/>
            <a:ext cx="3054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tuo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3" name="Google Shape;553;p74"/>
          <p:cNvSpPr/>
          <p:nvPr/>
        </p:nvSpPr>
        <p:spPr>
          <a:xfrm>
            <a:off x="1148138" y="3050613"/>
            <a:ext cx="6828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4" name="Google Shape;554;p74"/>
          <p:cNvSpPr txBox="1"/>
          <p:nvPr/>
        </p:nvSpPr>
        <p:spPr>
          <a:xfrm>
            <a:off x="6412613" y="1599688"/>
            <a:ext cx="1845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Google Shape;559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60" name="Google Shape;560;p75"/>
          <p:cNvSpPr txBox="1"/>
          <p:nvPr/>
        </p:nvSpPr>
        <p:spPr>
          <a:xfrm>
            <a:off x="605118" y="1574447"/>
            <a:ext cx="2140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1" name="Google Shape;561;p75"/>
          <p:cNvSpPr txBox="1"/>
          <p:nvPr/>
        </p:nvSpPr>
        <p:spPr>
          <a:xfrm>
            <a:off x="1646225" y="1588200"/>
            <a:ext cx="225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2" name="Google Shape;562;p75"/>
          <p:cNvSpPr txBox="1"/>
          <p:nvPr/>
        </p:nvSpPr>
        <p:spPr>
          <a:xfrm>
            <a:off x="2823975" y="1588200"/>
            <a:ext cx="240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mis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3" name="Google Shape;563;p75"/>
          <p:cNvSpPr txBox="1"/>
          <p:nvPr/>
        </p:nvSpPr>
        <p:spPr>
          <a:xfrm>
            <a:off x="4605575" y="1588200"/>
            <a:ext cx="2519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4" name="Google Shape;564;p75"/>
          <p:cNvSpPr/>
          <p:nvPr/>
        </p:nvSpPr>
        <p:spPr>
          <a:xfrm>
            <a:off x="843450" y="2962925"/>
            <a:ext cx="7537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5" name="Google Shape;565;p75"/>
          <p:cNvSpPr txBox="1"/>
          <p:nvPr/>
        </p:nvSpPr>
        <p:spPr>
          <a:xfrm>
            <a:off x="6358175" y="1588200"/>
            <a:ext cx="2519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" name="Google Shape;570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71" name="Google Shape;571;p76"/>
          <p:cNvSpPr txBox="1"/>
          <p:nvPr/>
        </p:nvSpPr>
        <p:spPr>
          <a:xfrm>
            <a:off x="1381588" y="1637788"/>
            <a:ext cx="1870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2" name="Google Shape;572;p76"/>
          <p:cNvSpPr txBox="1"/>
          <p:nvPr/>
        </p:nvSpPr>
        <p:spPr>
          <a:xfrm>
            <a:off x="2368413" y="1637788"/>
            <a:ext cx="225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3" name="Google Shape;573;p76"/>
          <p:cNvSpPr txBox="1"/>
          <p:nvPr/>
        </p:nvSpPr>
        <p:spPr>
          <a:xfrm>
            <a:off x="3746013" y="1637788"/>
            <a:ext cx="2129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4" name="Google Shape;574;p76"/>
          <p:cNvSpPr txBox="1"/>
          <p:nvPr/>
        </p:nvSpPr>
        <p:spPr>
          <a:xfrm>
            <a:off x="5364513" y="1637788"/>
            <a:ext cx="2397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dor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5" name="Google Shape;575;p76"/>
          <p:cNvSpPr/>
          <p:nvPr/>
        </p:nvSpPr>
        <p:spPr>
          <a:xfrm>
            <a:off x="1701638" y="3012513"/>
            <a:ext cx="5931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0" name="Google Shape;580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81" name="Google Shape;581;p77"/>
          <p:cNvSpPr txBox="1"/>
          <p:nvPr/>
        </p:nvSpPr>
        <p:spPr>
          <a:xfrm>
            <a:off x="996238" y="1637788"/>
            <a:ext cx="225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2" name="Google Shape;582;p77"/>
          <p:cNvSpPr txBox="1"/>
          <p:nvPr/>
        </p:nvSpPr>
        <p:spPr>
          <a:xfrm>
            <a:off x="2897763" y="1637788"/>
            <a:ext cx="1507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3" name="Google Shape;583;p77"/>
          <p:cNvSpPr txBox="1"/>
          <p:nvPr/>
        </p:nvSpPr>
        <p:spPr>
          <a:xfrm>
            <a:off x="3754188" y="1637788"/>
            <a:ext cx="3130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mien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4" name="Google Shape;584;p77"/>
          <p:cNvSpPr txBox="1"/>
          <p:nvPr/>
        </p:nvSpPr>
        <p:spPr>
          <a:xfrm>
            <a:off x="6503463" y="1637788"/>
            <a:ext cx="1644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5" name="Google Shape;585;p77"/>
          <p:cNvSpPr/>
          <p:nvPr/>
        </p:nvSpPr>
        <p:spPr>
          <a:xfrm>
            <a:off x="1143538" y="3012513"/>
            <a:ext cx="6801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0" name="Google Shape;590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91" name="Google Shape;591;p78"/>
          <p:cNvSpPr txBox="1"/>
          <p:nvPr/>
        </p:nvSpPr>
        <p:spPr>
          <a:xfrm>
            <a:off x="1315456" y="1637788"/>
            <a:ext cx="1870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2" name="Google Shape;592;p78"/>
          <p:cNvSpPr txBox="1"/>
          <p:nvPr/>
        </p:nvSpPr>
        <p:spPr>
          <a:xfrm>
            <a:off x="2703350" y="1637788"/>
            <a:ext cx="1581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3" name="Google Shape;593;p78"/>
          <p:cNvSpPr txBox="1"/>
          <p:nvPr/>
        </p:nvSpPr>
        <p:spPr>
          <a:xfrm>
            <a:off x="3852350" y="1637788"/>
            <a:ext cx="2129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ren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4" name="Google Shape;594;p78"/>
          <p:cNvSpPr txBox="1"/>
          <p:nvPr/>
        </p:nvSpPr>
        <p:spPr>
          <a:xfrm>
            <a:off x="5699450" y="1637788"/>
            <a:ext cx="2129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5" name="Google Shape;595;p78"/>
          <p:cNvSpPr/>
          <p:nvPr/>
        </p:nvSpPr>
        <p:spPr>
          <a:xfrm>
            <a:off x="1845750" y="3012513"/>
            <a:ext cx="5956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79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Palabras compuestas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1" name="Google Shape;601;p79"/>
          <p:cNvSpPr/>
          <p:nvPr/>
        </p:nvSpPr>
        <p:spPr>
          <a:xfrm>
            <a:off x="3395100" y="1230200"/>
            <a:ext cx="2353800" cy="2305500"/>
          </a:xfrm>
          <a:prstGeom prst="ellipse">
            <a:avLst/>
          </a:prstGeom>
          <a:solidFill>
            <a:srgbClr val="C8F0FA"/>
          </a:solidFill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602" name="Google Shape;602;p79"/>
          <p:cNvGraphicFramePr/>
          <p:nvPr/>
        </p:nvGraphicFramePr>
        <p:xfrm>
          <a:off x="3551050" y="2154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{67A8F908-7465-4731-9F25-68A377E55C96}</a:tableStyleId>
              </a:tblPr>
              <a:tblGrid>
                <a:gridCol w="20760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lavamanos</a:t>
                      </a:r>
                      <a:endParaRPr sz="27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03" name="Google Shape;603;p79"/>
          <p:cNvSpPr/>
          <p:nvPr/>
        </p:nvSpPr>
        <p:spPr>
          <a:xfrm>
            <a:off x="4505475" y="2627550"/>
            <a:ext cx="252000" cy="252000"/>
          </a:xfrm>
          <a:prstGeom prst="ellipse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8" name="Google Shape;608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09" name="Google Shape;609;p80"/>
          <p:cNvSpPr txBox="1"/>
          <p:nvPr/>
        </p:nvSpPr>
        <p:spPr>
          <a:xfrm>
            <a:off x="1516950" y="1637788"/>
            <a:ext cx="3103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abre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0" name="Google Shape;610;p80"/>
          <p:cNvSpPr txBox="1"/>
          <p:nvPr/>
        </p:nvSpPr>
        <p:spPr>
          <a:xfrm>
            <a:off x="4315350" y="1637788"/>
            <a:ext cx="3311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latas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1" name="Google Shape;611;p80"/>
          <p:cNvSpPr/>
          <p:nvPr/>
        </p:nvSpPr>
        <p:spPr>
          <a:xfrm>
            <a:off x="1658525" y="3012513"/>
            <a:ext cx="5704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2" name="Google Shape;612;p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58790">
            <a:off x="7279675" y="1374150"/>
            <a:ext cx="1282476" cy="2189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" name="Google Shape;617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18" name="Google Shape;618;p81"/>
          <p:cNvSpPr txBox="1"/>
          <p:nvPr/>
        </p:nvSpPr>
        <p:spPr>
          <a:xfrm>
            <a:off x="755977" y="1637788"/>
            <a:ext cx="3664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saca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9" name="Google Shape;619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98346">
            <a:off x="7359793" y="314756"/>
            <a:ext cx="1334715" cy="2495715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81"/>
          <p:cNvSpPr txBox="1"/>
          <p:nvPr/>
        </p:nvSpPr>
        <p:spPr>
          <a:xfrm>
            <a:off x="3941913" y="1637788"/>
            <a:ext cx="4391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puntas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1" name="Google Shape;621;p81"/>
          <p:cNvSpPr/>
          <p:nvPr/>
        </p:nvSpPr>
        <p:spPr>
          <a:xfrm>
            <a:off x="1121313" y="3012513"/>
            <a:ext cx="7078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" name="Google Shape;626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84855">
            <a:off x="6201226" y="445104"/>
            <a:ext cx="2484751" cy="2110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8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28" name="Google Shape;628;p82"/>
          <p:cNvSpPr txBox="1"/>
          <p:nvPr/>
        </p:nvSpPr>
        <p:spPr>
          <a:xfrm>
            <a:off x="1412300" y="1599675"/>
            <a:ext cx="3664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9" name="Google Shape;629;p82"/>
          <p:cNvSpPr/>
          <p:nvPr/>
        </p:nvSpPr>
        <p:spPr>
          <a:xfrm>
            <a:off x="1709450" y="3050600"/>
            <a:ext cx="5879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0" name="Google Shape;630;p82"/>
          <p:cNvSpPr txBox="1"/>
          <p:nvPr/>
        </p:nvSpPr>
        <p:spPr>
          <a:xfrm>
            <a:off x="4572009" y="1599663"/>
            <a:ext cx="3175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guas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51" name="Google Shape;351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0875" y="831875"/>
            <a:ext cx="3442250" cy="3479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" name="Google Shape;635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9953" y="292172"/>
            <a:ext cx="2095375" cy="2214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83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37" name="Google Shape;637;p83"/>
          <p:cNvSpPr txBox="1"/>
          <p:nvPr/>
        </p:nvSpPr>
        <p:spPr>
          <a:xfrm>
            <a:off x="817625" y="1874761"/>
            <a:ext cx="3664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lav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8" name="Google Shape;638;p83"/>
          <p:cNvSpPr/>
          <p:nvPr/>
        </p:nvSpPr>
        <p:spPr>
          <a:xfrm>
            <a:off x="1343400" y="3325686"/>
            <a:ext cx="6317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9" name="Google Shape;639;p83"/>
          <p:cNvSpPr txBox="1"/>
          <p:nvPr/>
        </p:nvSpPr>
        <p:spPr>
          <a:xfrm>
            <a:off x="3935275" y="1874761"/>
            <a:ext cx="4391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platos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" name="Google Shape;644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84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8.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0" name="Google Shape;650;p8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51" name="Google Shape;651;p85"/>
          <p:cNvGraphicFramePr/>
          <p:nvPr/>
        </p:nvGraphicFramePr>
        <p:xfrm>
          <a:off x="952500" y="1716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{B8BF5519-DA20-4FFF-B04D-24E6F6D7C9F4}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6" name="Google Shape;656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57" name="Google Shape;657;p86"/>
          <p:cNvGraphicFramePr/>
          <p:nvPr/>
        </p:nvGraphicFramePr>
        <p:xfrm>
          <a:off x="952500" y="19469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{67A8F908-7465-4731-9F25-68A377E55C96}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" name="Google Shape;662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63" name="Google Shape;663;p87"/>
          <p:cNvGraphicFramePr/>
          <p:nvPr/>
        </p:nvGraphicFramePr>
        <p:xfrm>
          <a:off x="952500" y="1716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{B8BF5519-DA20-4FFF-B04D-24E6F6D7C9F4}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8" name="Google Shape;668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69" name="Google Shape;669;p88"/>
          <p:cNvGraphicFramePr/>
          <p:nvPr/>
        </p:nvGraphicFramePr>
        <p:xfrm>
          <a:off x="952500" y="1840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{67A8F908-7465-4731-9F25-68A377E55C96}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70" name="Google Shape;670;p88"/>
          <p:cNvSpPr txBox="1"/>
          <p:nvPr/>
        </p:nvSpPr>
        <p:spPr>
          <a:xfrm>
            <a:off x="371425" y="318925"/>
            <a:ext cx="3060900" cy="3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Palabra compuesta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" name="Google Shape;675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6" name="Google Shape;676;p89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Oraciones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1" name="Google Shape;681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82" name="Google Shape;682;p90"/>
          <p:cNvSpPr txBox="1"/>
          <p:nvPr/>
        </p:nvSpPr>
        <p:spPr>
          <a:xfrm>
            <a:off x="311700" y="1101325"/>
            <a:ext cx="8520600" cy="22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—</a:t>
            </a:r>
            <a:r>
              <a:rPr lang="en" sz="4500">
                <a:latin typeface="Comfortaa"/>
                <a:ea typeface="Comfortaa"/>
                <a:cs typeface="Comfortaa"/>
                <a:sym typeface="Comfortaa"/>
              </a:rPr>
              <a:t>¿</a:t>
            </a: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A qué hora nos vamos al teatro</a:t>
            </a:r>
            <a:r>
              <a:rPr lang="en" sz="4500">
                <a:latin typeface="Comfortaa"/>
                <a:ea typeface="Comfortaa"/>
                <a:cs typeface="Comfortaa"/>
                <a:sym typeface="Comfortaa"/>
              </a:rPr>
              <a:t>?</a:t>
            </a: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 —pregunta Félix.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t/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" name="Google Shape;687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88" name="Google Shape;688;p91"/>
          <p:cNvSpPr txBox="1"/>
          <p:nvPr/>
        </p:nvSpPr>
        <p:spPr>
          <a:xfrm>
            <a:off x="311700" y="1101325"/>
            <a:ext cx="8520600" cy="22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Cuando empieza la obra de teatro sube el telón.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t/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3" name="Google Shape;693;p9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94" name="Google Shape;694;p92"/>
          <p:cNvSpPr txBox="1"/>
          <p:nvPr/>
        </p:nvSpPr>
        <p:spPr>
          <a:xfrm>
            <a:off x="311700" y="1101325"/>
            <a:ext cx="8520600" cy="22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Empieza la obra. ¡Félix y Rodolfo están felices!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t/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57" name="Google Shape;357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83175" y="1006525"/>
            <a:ext cx="5977651" cy="313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9" name="Google Shape;699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0" name="Google Shape;700;p93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10.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5" name="Google Shape;705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06" name="Google Shape;706;p94"/>
          <p:cNvSpPr txBox="1"/>
          <p:nvPr/>
        </p:nvSpPr>
        <p:spPr>
          <a:xfrm>
            <a:off x="311700" y="1710925"/>
            <a:ext cx="8520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1" name="Google Shape;711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12" name="Google Shape;712;p95"/>
          <p:cNvSpPr txBox="1"/>
          <p:nvPr/>
        </p:nvSpPr>
        <p:spPr>
          <a:xfrm>
            <a:off x="311700" y="1101325"/>
            <a:ext cx="8520600" cy="22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—</a:t>
            </a:r>
            <a:r>
              <a:rPr lang="en" sz="4500">
                <a:latin typeface="Comfortaa"/>
                <a:ea typeface="Comfortaa"/>
                <a:cs typeface="Comfortaa"/>
                <a:sym typeface="Comfortaa"/>
              </a:rPr>
              <a:t>¿</a:t>
            </a: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A qué hora nos vamos al teatro</a:t>
            </a:r>
            <a:r>
              <a:rPr lang="en" sz="4500">
                <a:latin typeface="Comfortaa"/>
                <a:ea typeface="Comfortaa"/>
                <a:cs typeface="Comfortaa"/>
                <a:sym typeface="Comfortaa"/>
              </a:rPr>
              <a:t>?</a:t>
            </a: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 —pregunta Félix.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t/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96"/>
          <p:cNvSpPr txBox="1"/>
          <p:nvPr>
            <p:ph type="ctrTitle"/>
          </p:nvPr>
        </p:nvSpPr>
        <p:spPr>
          <a:xfrm>
            <a:off x="457200" y="1835075"/>
            <a:ext cx="4114800" cy="738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718" name="Google Shape;718;p96"/>
          <p:cNvSpPr txBox="1"/>
          <p:nvPr>
            <p:ph idx="1" type="subTitle"/>
          </p:nvPr>
        </p:nvSpPr>
        <p:spPr>
          <a:xfrm>
            <a:off x="457200" y="2613550"/>
            <a:ext cx="4114800" cy="6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sp>
        <p:nvSpPr>
          <p:cNvPr id="719" name="Google Shape;719;p9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0" name="Google Shape;720;p9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1" name="Google Shape;721;p9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2" name="Google Shape;722;p9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3" name="Google Shape;723;p9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4" name="Google Shape;724;p9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25" name="Google Shape;725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495800" y="193075"/>
            <a:ext cx="4267200" cy="4669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63" name="Google Shape;363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9250" y="853925"/>
            <a:ext cx="5305500" cy="343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69" name="Google Shape;369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9825" y="653350"/>
            <a:ext cx="4224349" cy="383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75" name="Google Shape;375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03762" y="780913"/>
            <a:ext cx="3936474" cy="3581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2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Hiatos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1" name="Google Shape;381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