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</p:sldIdLst>
  <p:sldSz cy="5143500" cx="9144000"/>
  <p:notesSz cx="6858000" cy="9144000"/>
  <p:embeddedFontLst>
    <p:embeddedFont>
      <p:font typeface="Century Gothic"/>
      <p:regular r:id="rId93"/>
      <p:bold r:id="rId94"/>
      <p:italic r:id="rId95"/>
      <p:boldItalic r:id="rId9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196">
          <p15:clr>
            <a:srgbClr val="747775"/>
          </p15:clr>
        </p15:guide>
        <p15:guide id="4" pos="5564">
          <p15:clr>
            <a:srgbClr val="747775"/>
          </p15:clr>
        </p15:guide>
        <p15:guide id="5" pos="2719">
          <p15:clr>
            <a:srgbClr val="747775"/>
          </p15:clr>
        </p15:guide>
        <p15:guide id="6" pos="3041">
          <p15:clr>
            <a:srgbClr val="747775"/>
          </p15:clr>
        </p15:guide>
        <p15:guide id="7" pos="2857">
          <p15:clr>
            <a:srgbClr val="747775"/>
          </p15:clr>
        </p15:guide>
        <p15:guide id="8" orient="horz" pos="605">
          <p15:clr>
            <a:srgbClr val="747775"/>
          </p15:clr>
        </p15:guide>
        <p15:guide id="9" orient="horz" pos="2857">
          <p15:clr>
            <a:srgbClr val="747775"/>
          </p15:clr>
        </p15:guide>
        <p15:guide id="10" orient="horz" pos="662">
          <p15:clr>
            <a:srgbClr val="747775"/>
          </p15:clr>
        </p15:guide>
        <p15:guide id="11" orient="horz" pos="2667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6389CD-83AA-4D1A-8A24-27F964F60BDE}">
  <a:tblStyle styleId="{7F6389CD-83AA-4D1A-8A24-27F964F60B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196"/>
        <p:guide pos="5564"/>
        <p:guide pos="2719"/>
        <p:guide pos="3041"/>
        <p:guide pos="2857"/>
        <p:guide pos="605" orient="horz"/>
        <p:guide pos="2857" orient="horz"/>
        <p:guide pos="662" orient="horz"/>
        <p:guide pos="266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slide" Target="slides/slide80.xml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slide" Target="slides/slide82.xml"/><Relationship Id="rId43" Type="http://schemas.openxmlformats.org/officeDocument/2006/relationships/slide" Target="slides/slide37.xml"/><Relationship Id="rId87" Type="http://schemas.openxmlformats.org/officeDocument/2006/relationships/slide" Target="slides/slide81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slide" Target="slides/slide83.xml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95" Type="http://schemas.openxmlformats.org/officeDocument/2006/relationships/font" Target="fonts/CenturyGothic-italic.fntdata"/><Relationship Id="rId50" Type="http://schemas.openxmlformats.org/officeDocument/2006/relationships/slide" Target="slides/slide44.xml"/><Relationship Id="rId94" Type="http://schemas.openxmlformats.org/officeDocument/2006/relationships/font" Target="fonts/CenturyGothic-bold.fntdata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96" Type="http://schemas.openxmlformats.org/officeDocument/2006/relationships/font" Target="fonts/CenturyGothic-boldItalic.fntdata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slide" Target="slides/slide85.xml"/><Relationship Id="rId90" Type="http://schemas.openxmlformats.org/officeDocument/2006/relationships/slide" Target="slides/slide84.xml"/><Relationship Id="rId93" Type="http://schemas.openxmlformats.org/officeDocument/2006/relationships/font" Target="fonts/CenturyGothic-regular.fntdata"/><Relationship Id="rId92" Type="http://schemas.openxmlformats.org/officeDocument/2006/relationships/slide" Target="slides/slide86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324b3286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324b3286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24818d0e8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24818d0e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Estudiantes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las próximas letras diremos el sonido juntos. ¿Listos?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24818d0e83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24818d0e83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4818d0e8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24818d0e8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24818d0e83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24818d0e8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24818d0e83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24818d0e83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24818d0e8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24818d0e8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24818d0e83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24818d0e83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24818d0e83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24818d0e83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24818d0e83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24818d0e83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24818d0e83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24818d0e83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/u/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324b32863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324b32863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los sonidos y cómo los unimos para formar sílabas y luego palabras. ¿Listos?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24818d0e8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324818d0e8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Docente y estudiantes: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sonido y no el nombre de la letra.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a313a730c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fa313a730c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22.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a313a730c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fa313a730c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sonido en voz alta. Todos repetirán el sonido y escribirán en su pizarra qué letra corresponde al sonido.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los siguientes sonidos uno por uno: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/a/, /s/, /p/, /m/, /l/, /t/, /o/, /d/, /u/, /i/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consultar los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Cartelitos de formación de letras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escribir las letras correctamente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fa313a730c_0_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fa313a730c_0_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sílaba. Diremos cada sílaba que aparece sobre la flecha verde. ¿Listos?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02b7b9b47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302b7b9b47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/u/, pu.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302b7b9b47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302b7b9b47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/o/, so.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02b7b9b47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02b7b9b47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da.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02b7b9b47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02b7b9b47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/e/, 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302b7b9b47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302b7b9b47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/e/, de.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02b7b9b47b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02b7b9b47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/i/, pi.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los estudiantes.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324b328633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324b328633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fa313a730c_0_4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fa313a730c_0_4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practicar cómo combinar dos letras para formar una sílaba cuando la primera letra es una vocal. Diremos cada sílaba que aparece sobre la flecha verde. ¿Listos?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02b7b9b47b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02b7b9b47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02b7b9b47b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02b7b9b47b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02b7b9b47b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02b7b9b47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2fa313a730c_0_5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2fa313a730c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3042d2f01ea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3042d2f01ea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las sílabas. Escribe las letras que escuchas para formar cada sílaba.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/a/, ta.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042d2f01ea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042d2f01ea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/s/, /u/, su.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42d2f01e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3042d2f01e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/s/, es.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2d2f01ea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2d2f01ea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/l/, el.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sílaba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324774a2197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324774a2197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 vamos a leer palabras juntos. Primero, lee parte por parte. Luego une cada parte y lee la palabra completa.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fa313a730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fa313a730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/pu/, /so/, puso.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/pu/,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(/pu/, /so/, puso)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puso, /pu/, /so/.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(puso, /pu/,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combinar fonemas para formar palabras.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/p/, /u/, /s/, /o/, puso.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/u/, /s/, /o/?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/u/, /s/, /o/, puso)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fonemas.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puso, /p/, /u/, /s/, /o/,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puso. Ahora todos juntos: puso, /p/, /u/, /s/, /o/,</a:t>
            </a:r>
            <a:r>
              <a:rPr b="1"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puso.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24818d0e83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324818d0e83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/la/, /ta/, lata.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24818d0e83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24818d0e83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24818d0e83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24818d0e83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/pu/, /so/, puso.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24818d0e83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24818d0e83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puso.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24818d0e83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24818d0e83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/ta/, /pa/, tapa.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24818d0e83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24818d0e83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24818d0e83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24818d0e83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/me/, /sa/, mesa.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24818d0e83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24818d0e83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24818d0e83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324818d0e83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/te/, /la/, tela.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24818d0e83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24818d0e83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tela.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fa313a730c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fa313a730c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/ta/, /pa/?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(/ta/, /pa/, tapa)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(tapa, /ta/, /pa/)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/t/, /a/, /p/,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(/t/, /a/, /p/, /a/, tapa)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tapa,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(tapa, /t/, /a/, /p/,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3324b328633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3324b328633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324b328633_0_4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324b328633_0_4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jugar con los sonidos de las palabras y practicar leer y escribir. También leeremos un texto decodificable juntos. ¿Listos? </a:t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3324b328633_0_4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3324b328633_0_4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3cb073c8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3cb073c8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 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/pu/, /so/, puso.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/pu/, /so/?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(/pu/, /so/, puso)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puso, /pu/, /so/.</a:t>
            </a:r>
            <a:endParaRPr i="1" sz="5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puso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(puso, /pu/, /so/)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3cb073c8c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3cb073c8c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/ta/, /pa/?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(/ta/, /pa/, tapa)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tapa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(tapa, /ta/, /pa/)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3cb073c8c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33cb073c8c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/te/, /la/?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(/te/, /la/, tela)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(tela, /te/, /la/)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3cb073c8c9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3cb073c8c9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/la/,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(/la/, /ta/, lata)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(lata, /la/,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33cb073c8c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33cb073c8c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/pi/, /de/?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(/pi/, /de/, pide)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(pide, /pi/, /de/)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2fa313a730c_0_6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2fa313a730c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estas palabras juntos parte por parte; luego, completas. Algunas comienzan con consonante y otras con vocal.</a:t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324818d0e83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324818d0e83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/e/, /l/, el.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a313a730c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fa313a730c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/te/, /la/?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(/te/, /la/, tela)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(tela, /te/, /la/)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/t/, /e/, /l/,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(/t/, /e/, /l/, /a/, tela)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tela,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(tela, /t/, /e/, /l/,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342e159b53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342e159b53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324818d0e83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324818d0e83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/a/, /l/, al.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342e159b53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342e159b53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05e5a93bf4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05e5a93bf4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/a/, /l/, /e/, dale.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302b7b9b47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302b7b9b47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dale.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05e5a93bf4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305e5a93bf4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/i/, /d/, /e/, pide.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decodificar cada sílaba con usted y luego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302b7b9b47b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302b7b9b47b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pide. 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estudiantes a leer la palabra completa.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fa313a730c_0_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fa313a730c_0_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02b7b9b47b_3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02b7b9b47b_3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el, /e/, /l/, el. ¿Cuántos sonidos tiene la palabra? (2) /e/, /l/. El primer sonido /e/. El segundo sonido /l/, ¿cuántos sonidos tiene? (2) /e/, /l/. El, /e/, /l/.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042d2f01e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042d2f01e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escucha atentamente mientras digo una palabra. Piensa en las letras que escuchas y en qué grafema corresponde al sonido que escuchas. Escucha la sílaba, luego cada sonido y finalmente toda la palabra.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pide, /pi/, /de/, pide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¿Cuántas sílabas tiene la palabra?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/pi/, /de/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(2),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/p/, /i/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/de/,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/e/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Pide, /p/, /i/, /d/, /e/.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cada letra para verificar su respuesta. Repita si es necesario.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Consulte la </a:t>
            </a:r>
            <a:r>
              <a:rPr b="1" lang="en" sz="1000">
                <a:solidFill>
                  <a:srgbClr val="177F9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Guía con indicaciones para retroalimentación correctiva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apoyarse al proporcionar retroalimentación a los estudiantes según sus necesidades.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fa313a730c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fa313a730c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/la/, /ta/?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(/la/, /ta/, lata)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lata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(lata, /la/, /ta/)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/l/, /a/, /t/, /a/?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(/l/, /a/, /t/, /a/, lata)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lata,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(lata, /l/, /a/, /t/, /a/)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fa313a730c_0_9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fa313a730c_0_9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alta frecuencia. Estas son palabras que vemos todo el tiempo y que debes poder leer rápidamente. Vamos a leer estas palabras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302b7b9b47b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302b7b9b47b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302b7b9b47b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302b7b9b47b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02b7b9b47b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302b7b9b47b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302b7b9b47b_0_2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302b7b9b47b_0_2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lentamente cada palabra junto con los estudiantes.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fa313a730c_0_10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fa313a730c_0_1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no le da su lata a Pepe.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302b7b9b47b_0_2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302b7b9b47b_0_2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Primero lea la oración despacio junto con los estudiantes y luego repitan la oración con fluidez. 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tela tapa la lata en la mesa.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indicar la palabra.</a:t>
            </a:r>
            <a:endParaRPr sz="1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24774a2197_0_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24774a2197_0_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juntos este cuento llamado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lata de Pepe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Pepe ama su lata. </a:t>
            </a:r>
            <a:endParaRPr i="1" sz="1000">
              <a:solidFill>
                <a:srgbClr val="0E0E0E"/>
              </a:solidFill>
              <a:highlight>
                <a:srgbClr val="EEFF4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número 79. 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324774a2197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324774a2197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Antes de comenzar a leer, vamos a prepararnos para los tipos de palabras que encontraremos en este cuento. ¿Listos? Todos nuestros libros tienen esta sección, que nos ayudará a practicar los sonidos de las palabras y estar preparados para leer. 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Vamos a practicar y leer cada letra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fa313a730c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fa313a730c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/pi/, /de/?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(/pi/, /de/, pide)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pide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(pide, /pi/, /de/)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C. Combinar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/p/, /i/, /d/, /e/? 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(/p/, /i/, /d/, /e/, pide)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D. Segmentar fonemas en una palabra</a:t>
            </a:r>
            <a:endParaRPr b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en fonemas la palabra pide,</a:t>
            </a:r>
            <a:r>
              <a:rPr i="1" lang="en"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(pide, /p/, /i/, /d/, /e/)</a:t>
            </a:r>
            <a:endParaRPr i="1" sz="10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324774a2197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324774a2197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tocar y leer cada sílaba juntos.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con los estudiantes.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324774a2197_0_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324774a2197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cada palabra parte por parte y luego vamos a unir cada parte para leer la palabra completa.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cada sílaba una por una y luego siga la flecha para leer la palabra completa.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repitan con usted.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324774a2197_0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324774a2197_0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Recuerda estar atento al ícono, que te indicará cuándo es tu turno para ayudarme a leer. ¡También puedes leer todo el tiempo si puedes hacerlo! Ahora, comencemos.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Apoye a los estudiantes según sus necesidades.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24774a2197_0_3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324774a2197_0_3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24774a2197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24774a2197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324774a2197_0_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324774a2197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texto con los estudiantes.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Lea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fluidez y entonación.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Dé clic para mostrar el texto parte por parte. 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Termine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compartida y </a:t>
            </a: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i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Gira tu cuerpo y dile a tu pareja: ¿por qué piensas que Pepe ama su lata? Puedes usar el marco de oración: 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 pienso que Pepe ama su lata porque _________.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 sz="1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compartan sus ideas con un compañero.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3867f8ae0d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3867f8ae0d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fa313a730c_0_2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fa313a730c_0_2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mostrar una letra a la vez  y ustedes van a decir el sonido de la letra juntos.</a:t>
            </a:r>
            <a:endParaRPr i="1"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10-20 una a la vez y diga lentamente y claramente cada sonido junto con ellos.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sonidos y no los nombres de las letras.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 es necesario.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ave Light" type="title">
  <p:cSld name="TITLE">
    <p:bg>
      <p:bgPr>
        <a:solidFill>
          <a:srgbClr val="EFFAF9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dobe Light">
  <p:cSld name="TITLE_AND_BODY_1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11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">
  <p:cSld name="TITLE_AND_BODY_1_1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12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0" name="Google Shape;60;p12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Sol Light 1">
  <p:cSld name="TITLE_AND_BODY_1_1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6" name="Google Shape;66;p13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7" name="Google Shape;6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0" name="Google Shape;7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 with Subheading">
  <p:cSld name="TITLE_ONLY_2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4" name="Google Shape;7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50125"/>
            <a:ext cx="8520600" cy="249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2" type="subTitle"/>
          </p:nvPr>
        </p:nvSpPr>
        <p:spPr>
          <a:xfrm>
            <a:off x="311850" y="980925"/>
            <a:ext cx="8520600" cy="46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3 Pictures">
  <p:cSld name="TITLE_ONLY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9" name="Google Shape;7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>
            <p:ph idx="1" type="subTitle"/>
          </p:nvPr>
        </p:nvSpPr>
        <p:spPr>
          <a:xfrm>
            <a:off x="3117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2" type="subTitle"/>
          </p:nvPr>
        </p:nvSpPr>
        <p:spPr>
          <a:xfrm>
            <a:off x="32310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3" type="subTitle"/>
          </p:nvPr>
        </p:nvSpPr>
        <p:spPr>
          <a:xfrm>
            <a:off x="6150300" y="3298375"/>
            <a:ext cx="2682000" cy="114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200"/>
              </a:spcBef>
              <a:spcAft>
                <a:spcPts val="0"/>
              </a:spcAft>
              <a:buSzPts val="1800"/>
              <a:buNone/>
              <a:defRPr b="1"/>
            </a:lvl1pPr>
            <a:lvl2pPr lvl="1" rtl="0">
              <a:spcBef>
                <a:spcPts val="2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2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200"/>
              </a:spcBef>
              <a:spcAft>
                <a:spcPts val="20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6"/>
          <p:cNvSpPr/>
          <p:nvPr>
            <p:ph idx="4" type="pic"/>
          </p:nvPr>
        </p:nvSpPr>
        <p:spPr>
          <a:xfrm>
            <a:off x="7153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4" name="Google Shape;84;p16"/>
          <p:cNvSpPr/>
          <p:nvPr>
            <p:ph idx="5" type="pic"/>
          </p:nvPr>
        </p:nvSpPr>
        <p:spPr>
          <a:xfrm>
            <a:off x="36346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  <p:sp>
        <p:nvSpPr>
          <p:cNvPr id="85" name="Google Shape;85;p16"/>
          <p:cNvSpPr/>
          <p:nvPr>
            <p:ph idx="6" type="pic"/>
          </p:nvPr>
        </p:nvSpPr>
        <p:spPr>
          <a:xfrm>
            <a:off x="6553950" y="1271275"/>
            <a:ext cx="1874700" cy="1874700"/>
          </a:xfrm>
          <a:prstGeom prst="ellipse">
            <a:avLst/>
          </a:prstGeom>
          <a:noFill/>
          <a:ln cap="flat" cmpd="sng" w="38100">
            <a:solidFill>
              <a:srgbClr val="9ADCB4"/>
            </a:solidFill>
            <a:prstDash val="solid"/>
            <a:round/>
            <a:headEnd len="sm" w="sm" type="none"/>
            <a:tailEnd len="sm" w="sm" type="none"/>
          </a:ln>
          <a:effectLst>
            <a:outerShdw blurRad="114300" rotWithShape="0" algn="bl" dir="2700000" dist="76200">
              <a:srgbClr val="FFC91F">
                <a:alpha val="25000"/>
              </a:srgbClr>
            </a:outerShdw>
          </a:effectLst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">
  <p:cSld name="MAIN_POI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286200" y="1076350"/>
            <a:ext cx="8571600" cy="3404100"/>
          </a:xfrm>
          <a:prstGeom prst="rect">
            <a:avLst/>
          </a:prstGeom>
          <a:solidFill>
            <a:srgbClr val="FDF0B1"/>
          </a:solidFill>
          <a:ln>
            <a:noFill/>
          </a:ln>
          <a:effectLst>
            <a:outerShdw blurRad="57150" rotWithShape="0" algn="bl" dir="2700000" dist="104775">
              <a:srgbClr val="FDF0B1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8" name="Google Shape;88;p17"/>
          <p:cNvGraphicFramePr/>
          <p:nvPr/>
        </p:nvGraphicFramePr>
        <p:xfrm>
          <a:off x="280700" y="1076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{7F6389CD-83AA-4D1A-8A24-27F964F60BDE}</a:tableStyleId>
              </a:tblPr>
              <a:tblGrid>
                <a:gridCol w="2857175"/>
                <a:gridCol w="2857175"/>
                <a:gridCol w="2857175"/>
              </a:tblGrid>
              <a:tr h="417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ADCB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AC2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Heading</a:t>
                      </a:r>
                      <a:endParaRPr b="1" sz="18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B497"/>
                    </a:solidFill>
                  </a:tcPr>
                </a:tc>
              </a:tr>
              <a:tr h="2946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F5E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F2F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E2D6"/>
                    </a:solidFill>
                  </a:tcPr>
                </a:tc>
              </a:tr>
            </a:tbl>
          </a:graphicData>
        </a:graphic>
      </p:graphicFrame>
      <p:sp>
        <p:nvSpPr>
          <p:cNvPr id="89" name="Google Shape;89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90" name="Google Shape;9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parent-1">
  <p:cSld name="TITLE_5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3974521" cy="514203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9"/>
          <p:cNvSpPr/>
          <p:nvPr/>
        </p:nvSpPr>
        <p:spPr>
          <a:xfrm>
            <a:off x="2837441" y="4941332"/>
            <a:ext cx="3474600" cy="12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0" y="298700"/>
            <a:ext cx="9144000" cy="324900"/>
          </a:xfrm>
          <a:prstGeom prst="rect">
            <a:avLst/>
          </a:prstGeom>
          <a:solidFill>
            <a:srgbClr val="E4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537882" y="326199"/>
            <a:ext cx="8068200" cy="2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"/>
              <a:buFont typeface="Century Gothic"/>
              <a:buNone/>
              <a:defRPr b="1" sz="19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806824" y="723541"/>
            <a:ext cx="7530300" cy="5739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indent="-317500" lvl="0" marL="4572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indent="-317500" lvl="4" marL="22860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indent="-317500" lvl="5" marL="27432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indent="-317500" lvl="6" marL="32004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indent="-317500" lvl="7" marL="365760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indent="-317500" lvl="8" marL="4114800"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9"/>
          <p:cNvSpPr txBox="1"/>
          <p:nvPr/>
        </p:nvSpPr>
        <p:spPr>
          <a:xfrm>
            <a:off x="3411279" y="4949233"/>
            <a:ext cx="2814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Copyright © 2025 Hola Books </a:t>
            </a:r>
            <a:r>
              <a:rPr b="1"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•</a:t>
            </a:r>
            <a:r>
              <a:rPr lang="en" sz="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holabooks.com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3853" y="4909705"/>
            <a:ext cx="190127" cy="121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339">
          <p15:clr>
            <a:srgbClr val="E46962"/>
          </p15:clr>
        </p15:guide>
        <p15:guide id="4" pos="678">
          <p15:clr>
            <a:srgbClr val="E46962"/>
          </p15:clr>
        </p15:guide>
        <p15:guide id="5" pos="5082">
          <p15:clr>
            <a:srgbClr val="E46962"/>
          </p15:clr>
        </p15:guide>
        <p15:guide id="6" pos="508">
          <p15:clr>
            <a:srgbClr val="E46962"/>
          </p15:clr>
        </p15:guide>
        <p15:guide id="7" pos="5252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2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2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2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2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2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2" name="Google Shape;112;p2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13" name="Google Shape;113;p2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14" name="Google Shape;114;p2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15" name="Google Shape;115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2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7" name="Google Shape;117;p2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8" name="Google Shape;118;p2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Pétalo Light">
  <p:cSld name="TITLE_1">
    <p:bg>
      <p:bgPr>
        <a:solidFill>
          <a:srgbClr val="F6F2F7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5" name="Google Shape;15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28" name="Google Shape;128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4" name="Google Shape;134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8" name="Google Shape;138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2" name="Google Shape;142;p2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3" name="Google Shape;14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2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7" name="Google Shape;147;p2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8" name="Google Shape;148;p2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9" name="Google Shape;149;p2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2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_2">
    <p:bg>
      <p:bgPr>
        <a:solidFill>
          <a:schemeClr val="lt1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gua Light">
  <p:cSld name="TITLE_2">
    <p:bg>
      <p:bgPr>
        <a:solidFill>
          <a:srgbClr val="C8F0FA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9" name="Google Shape;1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Adobe Light">
  <p:cSld name="TITLE_3">
    <p:bg>
      <p:bgPr>
        <a:solidFill>
          <a:srgbClr val="FFE2D6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3" name="Google Shape;2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">
  <p:cSld name="TITLE_4">
    <p:bg>
      <p:bgPr>
        <a:solidFill>
          <a:srgbClr val="FDF0B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" name="Google Shape;26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itle Slide - Sol Light 1">
  <p:cSld name="TITLE_4_1">
    <p:bg>
      <p:bgPr>
        <a:solidFill>
          <a:srgbClr val="E3F5EA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ctrTitle"/>
          </p:nvPr>
        </p:nvSpPr>
        <p:spPr>
          <a:xfrm>
            <a:off x="311700" y="1305925"/>
            <a:ext cx="8520600" cy="149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85001" y="3953747"/>
            <a:ext cx="1574001" cy="1009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ave Light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EFFA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7" name="Google Shape;3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Pétalo Light">
  <p:cSld name="TITLE_AND_BOD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2" name="Google Shape;42;p9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Side by Side - Agua Light">
  <p:cSld name="TITLE_AND_BODY_1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0" y="0"/>
            <a:ext cx="4582200" cy="51435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11700" y="445025"/>
            <a:ext cx="40071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1306025"/>
            <a:ext cx="4007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200"/>
              </a:spcBef>
              <a:spcAft>
                <a:spcPts val="0"/>
              </a:spcAft>
              <a:buSzPts val="1800"/>
              <a:buChar char="●"/>
              <a:defRPr b="0" sz="1800"/>
            </a:lvl1pPr>
            <a:lvl2pPr indent="-342900" lvl="1" marL="914400" rtl="0">
              <a:spcBef>
                <a:spcPts val="20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17500" lvl="2" marL="1371600" rtl="0">
              <a:spcBef>
                <a:spcPts val="2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8" name="Google Shape;48;p10"/>
          <p:cNvSpPr/>
          <p:nvPr/>
        </p:nvSpPr>
        <p:spPr>
          <a:xfrm rot="-5400000">
            <a:off x="4262700" y="4472438"/>
            <a:ext cx="618600" cy="744600"/>
          </a:xfrm>
          <a:prstGeom prst="flowChartDelay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2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2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7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0.png"/><Relationship Id="rId4" Type="http://schemas.openxmlformats.org/officeDocument/2006/relationships/image" Target="../media/image6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3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8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2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2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0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0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0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0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25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0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10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33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2.jpg"/><Relationship Id="rId4" Type="http://schemas.openxmlformats.org/officeDocument/2006/relationships/image" Target="../media/image41.jpg"/><Relationship Id="rId5" Type="http://schemas.openxmlformats.org/officeDocument/2006/relationships/image" Target="../media/image24.png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37.jpg"/><Relationship Id="rId4" Type="http://schemas.openxmlformats.org/officeDocument/2006/relationships/image" Target="../media/image24.png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36.jpg"/><Relationship Id="rId4" Type="http://schemas.openxmlformats.org/officeDocument/2006/relationships/image" Target="../media/image24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44.jpg"/><Relationship Id="rId4" Type="http://schemas.openxmlformats.org/officeDocument/2006/relationships/image" Target="../media/image43.jpg"/><Relationship Id="rId5" Type="http://schemas.openxmlformats.org/officeDocument/2006/relationships/image" Target="../media/image24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6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 rotWithShape="1">
          <a:blip r:embed="rId3">
            <a:alphaModFix/>
          </a:blip>
          <a:srcRect b="445" l="0" r="0" t="445"/>
          <a:stretch/>
        </p:blipFill>
        <p:spPr>
          <a:xfrm>
            <a:off x="3698663" y="1503638"/>
            <a:ext cx="1746675" cy="2675773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2340000" dist="66675">
              <a:srgbClr val="000000">
                <a:alpha val="26000"/>
              </a:srgbClr>
            </a:outerShdw>
          </a:effectLst>
        </p:spPr>
      </p:pic>
      <p:sp>
        <p:nvSpPr>
          <p:cNvPr id="161" name="Google Shape;161;p26"/>
          <p:cNvSpPr txBox="1"/>
          <p:nvPr/>
        </p:nvSpPr>
        <p:spPr>
          <a:xfrm>
            <a:off x="8382000" y="1041950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9</a:t>
            </a: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.2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</a:t>
            </a:r>
            <a:endParaRPr sz="9600"/>
          </a:p>
        </p:txBody>
      </p:sp>
      <p:pic>
        <p:nvPicPr>
          <p:cNvPr id="214" name="Google Shape;214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</a:t>
            </a:r>
            <a:endParaRPr sz="9600"/>
          </a:p>
        </p:txBody>
      </p:sp>
      <p:pic>
        <p:nvPicPr>
          <p:cNvPr id="220" name="Google Shape;220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</a:t>
            </a:r>
            <a:endParaRPr sz="9600"/>
          </a:p>
        </p:txBody>
      </p:sp>
      <p:pic>
        <p:nvPicPr>
          <p:cNvPr id="226" name="Google Shape;226;p3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</a:t>
            </a:r>
            <a:endParaRPr sz="9600"/>
          </a:p>
        </p:txBody>
      </p:sp>
      <p:pic>
        <p:nvPicPr>
          <p:cNvPr id="232" name="Google Shape;232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</a:t>
            </a:r>
            <a:endParaRPr sz="9600"/>
          </a:p>
        </p:txBody>
      </p:sp>
      <p:pic>
        <p:nvPicPr>
          <p:cNvPr id="238" name="Google Shape;238;p3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</a:t>
            </a:r>
            <a:endParaRPr sz="9600"/>
          </a:p>
        </p:txBody>
      </p:sp>
      <p:pic>
        <p:nvPicPr>
          <p:cNvPr id="244" name="Google Shape;244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</a:t>
            </a:r>
            <a:endParaRPr sz="9600"/>
          </a:p>
        </p:txBody>
      </p:sp>
      <p:pic>
        <p:nvPicPr>
          <p:cNvPr id="250" name="Google Shape;250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o</a:t>
            </a:r>
            <a:endParaRPr sz="9600"/>
          </a:p>
        </p:txBody>
      </p:sp>
      <p:pic>
        <p:nvPicPr>
          <p:cNvPr id="256" name="Google Shape;256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endParaRPr sz="9600"/>
          </a:p>
        </p:txBody>
      </p:sp>
      <p:pic>
        <p:nvPicPr>
          <p:cNvPr id="262" name="Google Shape;262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</a:t>
            </a:r>
            <a:endParaRPr sz="9600"/>
          </a:p>
        </p:txBody>
      </p:sp>
      <p:pic>
        <p:nvPicPr>
          <p:cNvPr id="268" name="Google Shape;268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ctrTitle"/>
          </p:nvPr>
        </p:nvSpPr>
        <p:spPr>
          <a:xfrm>
            <a:off x="457213" y="2112264"/>
            <a:ext cx="82296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i</a:t>
            </a:r>
            <a:endParaRPr sz="9600"/>
          </a:p>
        </p:txBody>
      </p:sp>
      <p:pic>
        <p:nvPicPr>
          <p:cNvPr id="274" name="Google Shape;274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4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3. Dictado</a:t>
            </a:r>
            <a:endParaRPr sz="35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p47"/>
          <p:cNvGraphicFramePr/>
          <p:nvPr/>
        </p:nvGraphicFramePr>
        <p:xfrm>
          <a:off x="3564600" y="17218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{7F6389CD-83AA-4D1A-8A24-27F964F60BDE}</a:tableStyleId>
              </a:tblPr>
              <a:tblGrid>
                <a:gridCol w="1941650"/>
              </a:tblGrid>
              <a:tr h="1699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86" name="Google Shape;286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8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4. S</a:t>
            </a:r>
            <a:r>
              <a:rPr lang="en" sz="3500"/>
              <a:t>ílabas</a:t>
            </a:r>
            <a:r>
              <a:rPr lang="en" sz="3500"/>
              <a:t> (CV)</a:t>
            </a:r>
            <a:endParaRPr sz="35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</a:t>
            </a:r>
            <a:endParaRPr sz="9600"/>
          </a:p>
        </p:txBody>
      </p:sp>
      <p:sp>
        <p:nvSpPr>
          <p:cNvPr id="298" name="Google Shape;298;p49"/>
          <p:cNvSpPr/>
          <p:nvPr/>
        </p:nvSpPr>
        <p:spPr>
          <a:xfrm>
            <a:off x="3883400" y="3262175"/>
            <a:ext cx="158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9" name="Google Shape;299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sp>
        <p:nvSpPr>
          <p:cNvPr id="305" name="Google Shape;305;p50"/>
          <p:cNvSpPr/>
          <p:nvPr/>
        </p:nvSpPr>
        <p:spPr>
          <a:xfrm>
            <a:off x="3988650" y="3045625"/>
            <a:ext cx="12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6" name="Google Shape;306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312" name="Google Shape;312;p51"/>
          <p:cNvSpPr/>
          <p:nvPr/>
        </p:nvSpPr>
        <p:spPr>
          <a:xfrm>
            <a:off x="3768900" y="3056650"/>
            <a:ext cx="160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3" name="Google Shape;313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319" name="Google Shape;319;p52"/>
          <p:cNvSpPr/>
          <p:nvPr/>
        </p:nvSpPr>
        <p:spPr>
          <a:xfrm>
            <a:off x="3941750" y="3100700"/>
            <a:ext cx="1399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0" name="Google Shape;320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3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326" name="Google Shape;326;p53"/>
          <p:cNvSpPr/>
          <p:nvPr/>
        </p:nvSpPr>
        <p:spPr>
          <a:xfrm>
            <a:off x="3768900" y="3034625"/>
            <a:ext cx="160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7" name="Google Shape;327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333" name="Google Shape;333;p54"/>
          <p:cNvSpPr/>
          <p:nvPr/>
        </p:nvSpPr>
        <p:spPr>
          <a:xfrm>
            <a:off x="4085675" y="3254000"/>
            <a:ext cx="113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4" name="Google Shape;334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type="ctrTitle"/>
          </p:nvPr>
        </p:nvSpPr>
        <p:spPr>
          <a:xfrm>
            <a:off x="457200" y="3470325"/>
            <a:ext cx="8229600" cy="5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1. Conciencia </a:t>
            </a:r>
            <a:r>
              <a:rPr lang="en"/>
              <a:t>fonémica</a:t>
            </a:r>
            <a:endParaRPr/>
          </a:p>
        </p:txBody>
      </p:sp>
      <p:pic>
        <p:nvPicPr>
          <p:cNvPr id="172" name="Google Shape;172;p2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ellipse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5. S</a:t>
            </a:r>
            <a:r>
              <a:rPr lang="en" sz="3500"/>
              <a:t>ílabas</a:t>
            </a:r>
            <a:r>
              <a:rPr lang="en" sz="3500"/>
              <a:t> (</a:t>
            </a:r>
            <a:r>
              <a:rPr lang="en"/>
              <a:t>VC</a:t>
            </a:r>
            <a:r>
              <a:rPr lang="en" sz="3500"/>
              <a:t>)</a:t>
            </a:r>
            <a:endParaRPr sz="35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346" name="Google Shape;346;p56"/>
          <p:cNvSpPr/>
          <p:nvPr/>
        </p:nvSpPr>
        <p:spPr>
          <a:xfrm>
            <a:off x="3768900" y="3067650"/>
            <a:ext cx="170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47" name="Google Shape;347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353" name="Google Shape;353;p57"/>
          <p:cNvSpPr/>
          <p:nvPr/>
        </p:nvSpPr>
        <p:spPr>
          <a:xfrm>
            <a:off x="3845600" y="3078650"/>
            <a:ext cx="1584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54" name="Google Shape;35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360" name="Google Shape;360;p58"/>
          <p:cNvSpPr/>
          <p:nvPr/>
        </p:nvSpPr>
        <p:spPr>
          <a:xfrm>
            <a:off x="4075975" y="3034600"/>
            <a:ext cx="129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61" name="Google Shape;361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6. Dictado</a:t>
            </a:r>
            <a:endParaRPr sz="35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" name="Google Shape;372;p60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{7F6389CD-83AA-4D1A-8A24-27F964F60BDE}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3" name="Google Shape;37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" name="Google Shape;378;p61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{7F6389CD-83AA-4D1A-8A24-27F964F60BDE}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79" name="Google Shape;379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" name="Google Shape;384;p62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{7F6389CD-83AA-4D1A-8A24-27F964F60BDE}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85" name="Google Shape;385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0" name="Google Shape;390;p63"/>
          <p:cNvGraphicFramePr/>
          <p:nvPr/>
        </p:nvGraphicFramePr>
        <p:xfrm>
          <a:off x="2887950" y="1733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{7F6389CD-83AA-4D1A-8A24-27F964F60BDE}</a:tableStyleId>
              </a:tblPr>
              <a:tblGrid>
                <a:gridCol w="1696700"/>
                <a:gridCol w="167137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391" name="Google Shape;391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Google Shape;396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6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7. Palabras</a:t>
            </a:r>
            <a:endParaRPr sz="3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675" y="1522825"/>
            <a:ext cx="1991500" cy="19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5"/>
          <p:cNvSpPr txBox="1"/>
          <p:nvPr>
            <p:ph idx="4294967295" type="body"/>
          </p:nvPr>
        </p:nvSpPr>
        <p:spPr>
          <a:xfrm>
            <a:off x="2883950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403" name="Google Shape;403;p65"/>
          <p:cNvSpPr txBox="1"/>
          <p:nvPr>
            <p:ph idx="4294967295" type="body"/>
          </p:nvPr>
        </p:nvSpPr>
        <p:spPr>
          <a:xfrm>
            <a:off x="4018300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pic>
        <p:nvPicPr>
          <p:cNvPr id="404" name="Google Shape;404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lata</a:t>
            </a:r>
            <a:endParaRPr sz="9600"/>
          </a:p>
        </p:txBody>
      </p:sp>
      <p:sp>
        <p:nvSpPr>
          <p:cNvPr id="410" name="Google Shape;410;p66"/>
          <p:cNvSpPr/>
          <p:nvPr/>
        </p:nvSpPr>
        <p:spPr>
          <a:xfrm>
            <a:off x="3338400" y="3100700"/>
            <a:ext cx="246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11" name="Google Shape;411;p6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67"/>
          <p:cNvSpPr txBox="1"/>
          <p:nvPr>
            <p:ph idx="4294967295" type="body"/>
          </p:nvPr>
        </p:nvSpPr>
        <p:spPr>
          <a:xfrm>
            <a:off x="2883950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</a:t>
            </a:r>
            <a:endParaRPr sz="9600"/>
          </a:p>
        </p:txBody>
      </p:sp>
      <p:sp>
        <p:nvSpPr>
          <p:cNvPr id="417" name="Google Shape;417;p67"/>
          <p:cNvSpPr txBox="1"/>
          <p:nvPr>
            <p:ph idx="4294967295" type="body"/>
          </p:nvPr>
        </p:nvSpPr>
        <p:spPr>
          <a:xfrm>
            <a:off x="4667600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so</a:t>
            </a:r>
            <a:endParaRPr sz="9600"/>
          </a:p>
        </p:txBody>
      </p:sp>
      <p:pic>
        <p:nvPicPr>
          <p:cNvPr id="418" name="Google Shape;418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puso</a:t>
            </a:r>
            <a:endParaRPr sz="9600"/>
          </a:p>
        </p:txBody>
      </p:sp>
      <p:sp>
        <p:nvSpPr>
          <p:cNvPr id="424" name="Google Shape;424;p68"/>
          <p:cNvSpPr/>
          <p:nvPr/>
        </p:nvSpPr>
        <p:spPr>
          <a:xfrm>
            <a:off x="3216075" y="3177800"/>
            <a:ext cx="2720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5" name="Google Shape;425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9"/>
          <p:cNvSpPr txBox="1"/>
          <p:nvPr>
            <p:ph idx="4294967295" type="body"/>
          </p:nvPr>
        </p:nvSpPr>
        <p:spPr>
          <a:xfrm>
            <a:off x="2707725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</a:t>
            </a:r>
            <a:endParaRPr sz="9600"/>
          </a:p>
        </p:txBody>
      </p:sp>
      <p:sp>
        <p:nvSpPr>
          <p:cNvPr id="431" name="Google Shape;431;p69"/>
          <p:cNvSpPr txBox="1"/>
          <p:nvPr>
            <p:ph idx="4294967295" type="body"/>
          </p:nvPr>
        </p:nvSpPr>
        <p:spPr>
          <a:xfrm>
            <a:off x="4315975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pa</a:t>
            </a:r>
            <a:endParaRPr sz="9600"/>
          </a:p>
        </p:txBody>
      </p:sp>
      <p:pic>
        <p:nvPicPr>
          <p:cNvPr id="432" name="Google Shape;432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0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tapa</a:t>
            </a:r>
            <a:endParaRPr sz="9600"/>
          </a:p>
        </p:txBody>
      </p:sp>
      <p:sp>
        <p:nvSpPr>
          <p:cNvPr id="438" name="Google Shape;438;p70"/>
          <p:cNvSpPr/>
          <p:nvPr/>
        </p:nvSpPr>
        <p:spPr>
          <a:xfrm>
            <a:off x="3183025" y="3144750"/>
            <a:ext cx="2797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9" name="Google Shape;439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 txBox="1"/>
          <p:nvPr>
            <p:ph idx="4294967295" type="body"/>
          </p:nvPr>
        </p:nvSpPr>
        <p:spPr>
          <a:xfrm>
            <a:off x="2707725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</a:t>
            </a:r>
            <a:endParaRPr sz="9600"/>
          </a:p>
        </p:txBody>
      </p:sp>
      <p:sp>
        <p:nvSpPr>
          <p:cNvPr id="445" name="Google Shape;445;p71"/>
          <p:cNvSpPr txBox="1"/>
          <p:nvPr>
            <p:ph idx="4294967295" type="body"/>
          </p:nvPr>
        </p:nvSpPr>
        <p:spPr>
          <a:xfrm>
            <a:off x="4726200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sa</a:t>
            </a:r>
            <a:endParaRPr sz="9600"/>
          </a:p>
        </p:txBody>
      </p:sp>
      <p:pic>
        <p:nvPicPr>
          <p:cNvPr id="446" name="Google Shape;446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2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mesa</a:t>
            </a:r>
            <a:endParaRPr sz="9600"/>
          </a:p>
        </p:txBody>
      </p:sp>
      <p:sp>
        <p:nvSpPr>
          <p:cNvPr id="452" name="Google Shape;452;p72"/>
          <p:cNvSpPr/>
          <p:nvPr/>
        </p:nvSpPr>
        <p:spPr>
          <a:xfrm>
            <a:off x="2907675" y="3100700"/>
            <a:ext cx="3326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53" name="Google Shape;453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73"/>
          <p:cNvSpPr txBox="1"/>
          <p:nvPr>
            <p:ph idx="4294967295" type="body"/>
          </p:nvPr>
        </p:nvSpPr>
        <p:spPr>
          <a:xfrm>
            <a:off x="2817875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</a:t>
            </a:r>
            <a:endParaRPr sz="9600"/>
          </a:p>
        </p:txBody>
      </p:sp>
      <p:sp>
        <p:nvSpPr>
          <p:cNvPr id="459" name="Google Shape;459;p73"/>
          <p:cNvSpPr txBox="1"/>
          <p:nvPr>
            <p:ph idx="4294967295" type="body"/>
          </p:nvPr>
        </p:nvSpPr>
        <p:spPr>
          <a:xfrm>
            <a:off x="4472875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pic>
        <p:nvPicPr>
          <p:cNvPr id="460" name="Google Shape;460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tela</a:t>
            </a:r>
            <a:endParaRPr sz="9600"/>
          </a:p>
        </p:txBody>
      </p:sp>
      <p:sp>
        <p:nvSpPr>
          <p:cNvPr id="466" name="Google Shape;466;p74"/>
          <p:cNvSpPr/>
          <p:nvPr/>
        </p:nvSpPr>
        <p:spPr>
          <a:xfrm>
            <a:off x="3407625" y="3089675"/>
            <a:ext cx="2397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67" name="Google Shape;46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100" y="4123975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5175" y="1096319"/>
            <a:ext cx="2621249" cy="273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5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pic>
        <p:nvPicPr>
          <p:cNvPr id="473" name="Google Shape;473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250" y="547425"/>
            <a:ext cx="3694952" cy="4435625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75"/>
          <p:cNvSpPr txBox="1"/>
          <p:nvPr>
            <p:ph idx="1" type="subTitle"/>
          </p:nvPr>
        </p:nvSpPr>
        <p:spPr>
          <a:xfrm>
            <a:off x="671775" y="2613550"/>
            <a:ext cx="3900300" cy="6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  </a:t>
            </a:r>
            <a:endParaRPr sz="2200"/>
          </a:p>
        </p:txBody>
      </p:sp>
      <p:sp>
        <p:nvSpPr>
          <p:cNvPr id="475" name="Google Shape;475;p7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7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7" name="Google Shape;477;p7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8" name="Google Shape;478;p7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9" name="Google Shape;479;p7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0" name="Google Shape;480;p7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6"/>
          <p:cNvSpPr txBox="1"/>
          <p:nvPr>
            <p:ph type="ctrTitle"/>
          </p:nvPr>
        </p:nvSpPr>
        <p:spPr>
          <a:xfrm>
            <a:off x="457213" y="2112264"/>
            <a:ext cx="82296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Día 2 </a:t>
            </a:r>
            <a:endParaRPr sz="60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7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Conciencia fonémica </a:t>
            </a:r>
            <a:endParaRPr sz="3500"/>
          </a:p>
        </p:txBody>
      </p:sp>
      <p:pic>
        <p:nvPicPr>
          <p:cNvPr id="491" name="Google Shape;491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9675" y="1522825"/>
            <a:ext cx="1991500" cy="19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7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Google Shape;502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225" y="1637212"/>
            <a:ext cx="1789501" cy="1869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79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Google Shape;50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7463" y="2109442"/>
            <a:ext cx="2457025" cy="9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8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411" y="1984650"/>
            <a:ext cx="2189150" cy="11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8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087" y="1696858"/>
            <a:ext cx="1749774" cy="174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8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8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8. Palabras</a:t>
            </a:r>
            <a:endParaRPr sz="35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84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pic>
        <p:nvPicPr>
          <p:cNvPr id="533" name="Google Shape;533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3052" y="1918377"/>
            <a:ext cx="2964750" cy="111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5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el</a:t>
            </a:r>
            <a:endParaRPr sz="9600"/>
          </a:p>
        </p:txBody>
      </p:sp>
      <p:sp>
        <p:nvSpPr>
          <p:cNvPr id="539" name="Google Shape;539;p85"/>
          <p:cNvSpPr/>
          <p:nvPr/>
        </p:nvSpPr>
        <p:spPr>
          <a:xfrm>
            <a:off x="3992225" y="3012600"/>
            <a:ext cx="128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0" name="Google Shape;540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pic>
        <p:nvPicPr>
          <p:cNvPr id="546" name="Google Shape;546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8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al</a:t>
            </a:r>
            <a:endParaRPr sz="9600"/>
          </a:p>
        </p:txBody>
      </p:sp>
      <p:sp>
        <p:nvSpPr>
          <p:cNvPr id="552" name="Google Shape;552;p87"/>
          <p:cNvSpPr/>
          <p:nvPr/>
        </p:nvSpPr>
        <p:spPr>
          <a:xfrm>
            <a:off x="3992250" y="3044647"/>
            <a:ext cx="128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3" name="Google Shape;553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88"/>
          <p:cNvSpPr txBox="1"/>
          <p:nvPr>
            <p:ph idx="4294967295" type="body"/>
          </p:nvPr>
        </p:nvSpPr>
        <p:spPr>
          <a:xfrm>
            <a:off x="2906000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</a:t>
            </a:r>
            <a:endParaRPr sz="9600"/>
          </a:p>
        </p:txBody>
      </p:sp>
      <p:sp>
        <p:nvSpPr>
          <p:cNvPr id="559" name="Google Shape;559;p88"/>
          <p:cNvSpPr txBox="1"/>
          <p:nvPr>
            <p:ph idx="4294967295" type="body"/>
          </p:nvPr>
        </p:nvSpPr>
        <p:spPr>
          <a:xfrm>
            <a:off x="4759225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le</a:t>
            </a:r>
            <a:endParaRPr sz="9600"/>
          </a:p>
        </p:txBody>
      </p:sp>
      <p:pic>
        <p:nvPicPr>
          <p:cNvPr id="560" name="Google Shape;560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8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dale</a:t>
            </a:r>
            <a:endParaRPr sz="9600"/>
          </a:p>
        </p:txBody>
      </p:sp>
      <p:sp>
        <p:nvSpPr>
          <p:cNvPr id="566" name="Google Shape;566;p89"/>
          <p:cNvSpPr/>
          <p:nvPr/>
        </p:nvSpPr>
        <p:spPr>
          <a:xfrm>
            <a:off x="3338400" y="3045625"/>
            <a:ext cx="258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7" name="Google Shape;56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0"/>
          <p:cNvSpPr txBox="1"/>
          <p:nvPr>
            <p:ph idx="4294967295" type="body"/>
          </p:nvPr>
        </p:nvSpPr>
        <p:spPr>
          <a:xfrm>
            <a:off x="2707750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</a:t>
            </a:r>
            <a:endParaRPr sz="9600"/>
          </a:p>
        </p:txBody>
      </p:sp>
      <p:sp>
        <p:nvSpPr>
          <p:cNvPr id="573" name="Google Shape;573;p90"/>
          <p:cNvSpPr txBox="1"/>
          <p:nvPr>
            <p:ph idx="4294967295" type="body"/>
          </p:nvPr>
        </p:nvSpPr>
        <p:spPr>
          <a:xfrm>
            <a:off x="4315975" y="1740600"/>
            <a:ext cx="22908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</a:t>
            </a:r>
            <a:r>
              <a:rPr lang="en" sz="9600"/>
              <a:t>e</a:t>
            </a:r>
            <a:endParaRPr sz="9600"/>
          </a:p>
        </p:txBody>
      </p:sp>
      <p:pic>
        <p:nvPicPr>
          <p:cNvPr id="574" name="Google Shape;574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1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pide</a:t>
            </a:r>
            <a:endParaRPr sz="9600"/>
          </a:p>
        </p:txBody>
      </p:sp>
      <p:sp>
        <p:nvSpPr>
          <p:cNvPr id="580" name="Google Shape;580;p91"/>
          <p:cNvSpPr/>
          <p:nvPr/>
        </p:nvSpPr>
        <p:spPr>
          <a:xfrm>
            <a:off x="3325300" y="3253100"/>
            <a:ext cx="2646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1" name="Google Shape;581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6" name="Google Shape;586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9. Dictado</a:t>
            </a:r>
            <a:endParaRPr sz="350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2" name="Google Shape;592;p93"/>
          <p:cNvGraphicFramePr/>
          <p:nvPr/>
        </p:nvGraphicFramePr>
        <p:xfrm>
          <a:off x="2812300" y="1354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{7F6389CD-83AA-4D1A-8A24-27F964F60BDE}</a:tableStyleId>
              </a:tblPr>
              <a:tblGrid>
                <a:gridCol w="1503675"/>
                <a:gridCol w="1503675"/>
              </a:tblGrid>
              <a:tr h="1487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93" name="Google Shape;593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8" name="Google Shape;598;p94"/>
          <p:cNvGraphicFramePr/>
          <p:nvPr/>
        </p:nvGraphicFramePr>
        <p:xfrm>
          <a:off x="952500" y="1735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{7F6389CD-83AA-4D1A-8A24-27F964F60BDE}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17108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599" name="Google Shape;599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1411" y="1984650"/>
            <a:ext cx="2189150" cy="117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9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10. Palabras de alta frecuencia</a:t>
            </a:r>
            <a:endParaRPr sz="350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96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en</a:t>
            </a:r>
            <a:endParaRPr sz="9600"/>
          </a:p>
        </p:txBody>
      </p:sp>
      <p:sp>
        <p:nvSpPr>
          <p:cNvPr id="611" name="Google Shape;611;p96"/>
          <p:cNvSpPr/>
          <p:nvPr/>
        </p:nvSpPr>
        <p:spPr>
          <a:xfrm>
            <a:off x="3931975" y="3056650"/>
            <a:ext cx="145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2" name="Google Shape;612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97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la</a:t>
            </a:r>
            <a:endParaRPr sz="9600"/>
          </a:p>
        </p:txBody>
      </p:sp>
      <p:sp>
        <p:nvSpPr>
          <p:cNvPr id="618" name="Google Shape;618;p97"/>
          <p:cNvSpPr/>
          <p:nvPr/>
        </p:nvSpPr>
        <p:spPr>
          <a:xfrm>
            <a:off x="3976025" y="3034625"/>
            <a:ext cx="1255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9" name="Google Shape;619;p9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98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es</a:t>
            </a:r>
            <a:endParaRPr sz="9600"/>
          </a:p>
        </p:txBody>
      </p:sp>
      <p:sp>
        <p:nvSpPr>
          <p:cNvPr id="625" name="Google Shape;625;p98"/>
          <p:cNvSpPr/>
          <p:nvPr/>
        </p:nvSpPr>
        <p:spPr>
          <a:xfrm>
            <a:off x="3992250" y="3012600"/>
            <a:ext cx="128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26" name="Google Shape;626;p9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99"/>
          <p:cNvSpPr txBox="1"/>
          <p:nvPr>
            <p:ph idx="4294967295" type="body"/>
          </p:nvPr>
        </p:nvSpPr>
        <p:spPr>
          <a:xfrm>
            <a:off x="311700" y="1740600"/>
            <a:ext cx="85206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de</a:t>
            </a:r>
            <a:endParaRPr sz="9600"/>
          </a:p>
        </p:txBody>
      </p:sp>
      <p:sp>
        <p:nvSpPr>
          <p:cNvPr id="632" name="Google Shape;632;p99"/>
          <p:cNvSpPr/>
          <p:nvPr/>
        </p:nvSpPr>
        <p:spPr>
          <a:xfrm>
            <a:off x="3810825" y="3056650"/>
            <a:ext cx="159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ADCB4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33" name="Google Shape;633;p9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Google Shape;638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10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11. Oraciones</a:t>
            </a:r>
            <a:endParaRPr sz="35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01"/>
          <p:cNvSpPr txBox="1"/>
          <p:nvPr>
            <p:ph idx="4294967295" type="body"/>
          </p:nvPr>
        </p:nvSpPr>
        <p:spPr>
          <a:xfrm>
            <a:off x="339900" y="1161675"/>
            <a:ext cx="8868900" cy="90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700"/>
              <a:t>Ema no le da su lata a Pepe.</a:t>
            </a:r>
            <a:endParaRPr sz="4700"/>
          </a:p>
        </p:txBody>
      </p:sp>
      <p:sp>
        <p:nvSpPr>
          <p:cNvPr id="645" name="Google Shape;645;p101"/>
          <p:cNvSpPr/>
          <p:nvPr/>
        </p:nvSpPr>
        <p:spPr>
          <a:xfrm>
            <a:off x="881275" y="1967808"/>
            <a:ext cx="389400" cy="34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6" name="Google Shape;646;p101"/>
          <p:cNvSpPr/>
          <p:nvPr/>
        </p:nvSpPr>
        <p:spPr>
          <a:xfrm>
            <a:off x="2100475" y="1967808"/>
            <a:ext cx="389400" cy="34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7" name="Google Shape;647;p101"/>
          <p:cNvSpPr/>
          <p:nvPr/>
        </p:nvSpPr>
        <p:spPr>
          <a:xfrm>
            <a:off x="2900717" y="1958248"/>
            <a:ext cx="389400" cy="34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8" name="Google Shape;648;p101"/>
          <p:cNvSpPr/>
          <p:nvPr/>
        </p:nvSpPr>
        <p:spPr>
          <a:xfrm>
            <a:off x="3738917" y="1958248"/>
            <a:ext cx="389400" cy="34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9" name="Google Shape;649;p101"/>
          <p:cNvSpPr/>
          <p:nvPr/>
        </p:nvSpPr>
        <p:spPr>
          <a:xfrm>
            <a:off x="4567556" y="1967808"/>
            <a:ext cx="389400" cy="34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0" name="Google Shape;650;p101"/>
          <p:cNvSpPr/>
          <p:nvPr/>
        </p:nvSpPr>
        <p:spPr>
          <a:xfrm>
            <a:off x="5605675" y="1929850"/>
            <a:ext cx="389400" cy="34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1" name="Google Shape;651;p101"/>
          <p:cNvSpPr/>
          <p:nvPr/>
        </p:nvSpPr>
        <p:spPr>
          <a:xfrm>
            <a:off x="6596275" y="1929850"/>
            <a:ext cx="389400" cy="34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2" name="Google Shape;652;p101"/>
          <p:cNvSpPr/>
          <p:nvPr/>
        </p:nvSpPr>
        <p:spPr>
          <a:xfrm>
            <a:off x="7663075" y="1929850"/>
            <a:ext cx="389400" cy="3480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53" name="Google Shape;653;p10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02"/>
          <p:cNvSpPr txBox="1"/>
          <p:nvPr>
            <p:ph idx="4294967295" type="body"/>
          </p:nvPr>
        </p:nvSpPr>
        <p:spPr>
          <a:xfrm>
            <a:off x="398550" y="1269125"/>
            <a:ext cx="8538000" cy="23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4800"/>
              <a:t>La  tela  tapa  la  lata  en  la </a:t>
            </a:r>
            <a:endParaRPr sz="4800"/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4800"/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800"/>
              <a:t>mesa.</a:t>
            </a:r>
            <a:endParaRPr sz="4800"/>
          </a:p>
        </p:txBody>
      </p:sp>
      <p:sp>
        <p:nvSpPr>
          <p:cNvPr id="659" name="Google Shape;659;p102"/>
          <p:cNvSpPr/>
          <p:nvPr/>
        </p:nvSpPr>
        <p:spPr>
          <a:xfrm>
            <a:off x="653353" y="2033612"/>
            <a:ext cx="371100" cy="302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0" name="Google Shape;660;p102"/>
          <p:cNvSpPr/>
          <p:nvPr/>
        </p:nvSpPr>
        <p:spPr>
          <a:xfrm>
            <a:off x="1926447" y="2033612"/>
            <a:ext cx="371100" cy="302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1" name="Google Shape;661;p102"/>
          <p:cNvSpPr/>
          <p:nvPr/>
        </p:nvSpPr>
        <p:spPr>
          <a:xfrm>
            <a:off x="3293172" y="2033612"/>
            <a:ext cx="371100" cy="302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2" name="Google Shape;662;p102"/>
          <p:cNvSpPr/>
          <p:nvPr/>
        </p:nvSpPr>
        <p:spPr>
          <a:xfrm>
            <a:off x="4933862" y="2033612"/>
            <a:ext cx="371100" cy="302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3" name="Google Shape;663;p102"/>
          <p:cNvSpPr/>
          <p:nvPr/>
        </p:nvSpPr>
        <p:spPr>
          <a:xfrm>
            <a:off x="6143879" y="2033612"/>
            <a:ext cx="371100" cy="302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4" name="Google Shape;664;p102"/>
          <p:cNvSpPr/>
          <p:nvPr/>
        </p:nvSpPr>
        <p:spPr>
          <a:xfrm>
            <a:off x="7375170" y="2033612"/>
            <a:ext cx="371100" cy="302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5" name="Google Shape;665;p102"/>
          <p:cNvSpPr/>
          <p:nvPr/>
        </p:nvSpPr>
        <p:spPr>
          <a:xfrm>
            <a:off x="8323032" y="2033612"/>
            <a:ext cx="371100" cy="302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6" name="Google Shape;666;p102"/>
          <p:cNvSpPr/>
          <p:nvPr/>
        </p:nvSpPr>
        <p:spPr>
          <a:xfrm>
            <a:off x="1243279" y="3478214"/>
            <a:ext cx="371100" cy="3027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7" name="Google Shape;667;p10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0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12. Lectura compartida</a:t>
            </a:r>
            <a:endParaRPr sz="3500"/>
          </a:p>
        </p:txBody>
      </p:sp>
      <p:pic>
        <p:nvPicPr>
          <p:cNvPr id="673" name="Google Shape;67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3175" y="1256700"/>
            <a:ext cx="2082150" cy="208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75" y="1036325"/>
            <a:ext cx="7848600" cy="26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104"/>
          <p:cNvSpPr/>
          <p:nvPr/>
        </p:nvSpPr>
        <p:spPr>
          <a:xfrm>
            <a:off x="1561247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104"/>
          <p:cNvSpPr/>
          <p:nvPr/>
        </p:nvSpPr>
        <p:spPr>
          <a:xfrm>
            <a:off x="2653547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104"/>
          <p:cNvSpPr/>
          <p:nvPr/>
        </p:nvSpPr>
        <p:spPr>
          <a:xfrm>
            <a:off x="3593447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104"/>
          <p:cNvSpPr/>
          <p:nvPr/>
        </p:nvSpPr>
        <p:spPr>
          <a:xfrm>
            <a:off x="4624597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3" name="Google Shape;683;p104"/>
          <p:cNvSpPr/>
          <p:nvPr/>
        </p:nvSpPr>
        <p:spPr>
          <a:xfrm>
            <a:off x="5650155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4" name="Google Shape;684;p104"/>
          <p:cNvSpPr/>
          <p:nvPr/>
        </p:nvSpPr>
        <p:spPr>
          <a:xfrm>
            <a:off x="6651567" y="2932976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5" name="Google Shape;685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9" y="4102478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1087" y="1696858"/>
            <a:ext cx="1749774" cy="174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0" name="Google Shape;690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138" y="731525"/>
            <a:ext cx="6499375" cy="363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105"/>
          <p:cNvSpPr/>
          <p:nvPr/>
        </p:nvSpPr>
        <p:spPr>
          <a:xfrm>
            <a:off x="1633122" y="25097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105"/>
          <p:cNvSpPr/>
          <p:nvPr/>
        </p:nvSpPr>
        <p:spPr>
          <a:xfrm>
            <a:off x="1633122" y="38112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3" name="Google Shape;693;p105"/>
          <p:cNvSpPr/>
          <p:nvPr/>
        </p:nvSpPr>
        <p:spPr>
          <a:xfrm>
            <a:off x="2852322" y="25097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4" name="Google Shape;694;p105"/>
          <p:cNvSpPr/>
          <p:nvPr/>
        </p:nvSpPr>
        <p:spPr>
          <a:xfrm>
            <a:off x="2852322" y="38112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5" name="Google Shape;695;p105"/>
          <p:cNvSpPr/>
          <p:nvPr/>
        </p:nvSpPr>
        <p:spPr>
          <a:xfrm>
            <a:off x="4078635" y="25097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6" name="Google Shape;696;p105"/>
          <p:cNvSpPr/>
          <p:nvPr/>
        </p:nvSpPr>
        <p:spPr>
          <a:xfrm>
            <a:off x="4078635" y="38112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7" name="Google Shape;697;p105"/>
          <p:cNvSpPr/>
          <p:nvPr/>
        </p:nvSpPr>
        <p:spPr>
          <a:xfrm>
            <a:off x="5371347" y="25097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8" name="Google Shape;698;p105"/>
          <p:cNvSpPr/>
          <p:nvPr/>
        </p:nvSpPr>
        <p:spPr>
          <a:xfrm>
            <a:off x="5371347" y="38112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105"/>
          <p:cNvSpPr/>
          <p:nvPr/>
        </p:nvSpPr>
        <p:spPr>
          <a:xfrm>
            <a:off x="6575622" y="25097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105"/>
          <p:cNvSpPr/>
          <p:nvPr/>
        </p:nvSpPr>
        <p:spPr>
          <a:xfrm>
            <a:off x="6575622" y="3811201"/>
            <a:ext cx="320100" cy="3189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01" name="Google Shape;701;p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9" y="4102478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262" y="558341"/>
            <a:ext cx="6691029" cy="385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106"/>
          <p:cNvSpPr/>
          <p:nvPr/>
        </p:nvSpPr>
        <p:spPr>
          <a:xfrm>
            <a:off x="1513282" y="23677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8" name="Google Shape;708;p106"/>
          <p:cNvSpPr/>
          <p:nvPr/>
        </p:nvSpPr>
        <p:spPr>
          <a:xfrm>
            <a:off x="1297175" y="2636875"/>
            <a:ext cx="1595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106"/>
          <p:cNvSpPr/>
          <p:nvPr/>
        </p:nvSpPr>
        <p:spPr>
          <a:xfrm>
            <a:off x="2400519" y="23677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106"/>
          <p:cNvSpPr/>
          <p:nvPr/>
        </p:nvSpPr>
        <p:spPr>
          <a:xfrm>
            <a:off x="5527399" y="23677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106"/>
          <p:cNvSpPr/>
          <p:nvPr/>
        </p:nvSpPr>
        <p:spPr>
          <a:xfrm>
            <a:off x="5281075" y="2636875"/>
            <a:ext cx="1595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106"/>
          <p:cNvSpPr/>
          <p:nvPr/>
        </p:nvSpPr>
        <p:spPr>
          <a:xfrm>
            <a:off x="6414637" y="23677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3" name="Google Shape;713;p106"/>
          <p:cNvSpPr/>
          <p:nvPr/>
        </p:nvSpPr>
        <p:spPr>
          <a:xfrm>
            <a:off x="1513282" y="3837908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4" name="Google Shape;714;p106"/>
          <p:cNvSpPr/>
          <p:nvPr/>
        </p:nvSpPr>
        <p:spPr>
          <a:xfrm>
            <a:off x="1297175" y="4114225"/>
            <a:ext cx="1595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5" name="Google Shape;715;p106"/>
          <p:cNvSpPr/>
          <p:nvPr/>
        </p:nvSpPr>
        <p:spPr>
          <a:xfrm>
            <a:off x="2400519" y="3837908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6" name="Google Shape;716;p106"/>
          <p:cNvSpPr/>
          <p:nvPr/>
        </p:nvSpPr>
        <p:spPr>
          <a:xfrm>
            <a:off x="3540047" y="236239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7" name="Google Shape;717;p106"/>
          <p:cNvSpPr/>
          <p:nvPr/>
        </p:nvSpPr>
        <p:spPr>
          <a:xfrm>
            <a:off x="3136725" y="2631500"/>
            <a:ext cx="17565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8" name="Google Shape;718;p106"/>
          <p:cNvSpPr/>
          <p:nvPr/>
        </p:nvSpPr>
        <p:spPr>
          <a:xfrm>
            <a:off x="4351085" y="236239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106"/>
          <p:cNvSpPr/>
          <p:nvPr/>
        </p:nvSpPr>
        <p:spPr>
          <a:xfrm>
            <a:off x="3500633" y="383071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106"/>
          <p:cNvSpPr/>
          <p:nvPr/>
        </p:nvSpPr>
        <p:spPr>
          <a:xfrm>
            <a:off x="3289125" y="4116900"/>
            <a:ext cx="15957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106"/>
          <p:cNvSpPr/>
          <p:nvPr/>
        </p:nvSpPr>
        <p:spPr>
          <a:xfrm>
            <a:off x="4311671" y="3830719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106"/>
          <p:cNvSpPr/>
          <p:nvPr/>
        </p:nvSpPr>
        <p:spPr>
          <a:xfrm>
            <a:off x="5507035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3" name="Google Shape;723;p106"/>
          <p:cNvSpPr/>
          <p:nvPr/>
        </p:nvSpPr>
        <p:spPr>
          <a:xfrm>
            <a:off x="5204875" y="4121450"/>
            <a:ext cx="1671900" cy="22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DBB3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4" name="Google Shape;724;p106"/>
          <p:cNvSpPr/>
          <p:nvPr/>
        </p:nvSpPr>
        <p:spPr>
          <a:xfrm>
            <a:off x="6318073" y="3815573"/>
            <a:ext cx="240600" cy="226800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25" name="Google Shape;725;p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59" y="4102478"/>
            <a:ext cx="885600" cy="8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07"/>
          <p:cNvSpPr txBox="1"/>
          <p:nvPr/>
        </p:nvSpPr>
        <p:spPr>
          <a:xfrm>
            <a:off x="463300" y="822950"/>
            <a:ext cx="33744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Mamá puso la lata de Pepe en la mesa.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107"/>
          <p:cNvSpPr txBox="1"/>
          <p:nvPr/>
        </p:nvSpPr>
        <p:spPr>
          <a:xfrm>
            <a:off x="2035500" y="243100"/>
            <a:ext cx="5073000" cy="5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lata de Pepe</a:t>
            </a:r>
            <a:endParaRPr b="1"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107"/>
          <p:cNvSpPr txBox="1"/>
          <p:nvPr/>
        </p:nvSpPr>
        <p:spPr>
          <a:xfrm>
            <a:off x="5797300" y="899150"/>
            <a:ext cx="28833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tela tapa la lata en la mesa.</a:t>
            </a:r>
            <a:endParaRPr b="1" sz="2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33" name="Google Shape;733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075" y="1762550"/>
            <a:ext cx="2550451" cy="2901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1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7175" y="1830775"/>
            <a:ext cx="2624423" cy="29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10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1024" y="941325"/>
            <a:ext cx="752000" cy="7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08"/>
          <p:cNvSpPr txBox="1"/>
          <p:nvPr/>
        </p:nvSpPr>
        <p:spPr>
          <a:xfrm>
            <a:off x="387100" y="1254675"/>
            <a:ext cx="38298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—Ema, dale su lata a Pepe —pide mamá.</a:t>
            </a:r>
            <a:endParaRPr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1" name="Google Shape;741;p108"/>
          <p:cNvSpPr txBox="1"/>
          <p:nvPr/>
        </p:nvSpPr>
        <p:spPr>
          <a:xfrm>
            <a:off x="1225300" y="2321475"/>
            <a:ext cx="3091200" cy="9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 no le da su lata a Pepe.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42" name="Google Shape;742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900" y="1254675"/>
            <a:ext cx="4502180" cy="25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3" name="Google Shape;743;p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291" y="2357549"/>
            <a:ext cx="885600" cy="8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108"/>
          <p:cNvSpPr txBox="1"/>
          <p:nvPr/>
        </p:nvSpPr>
        <p:spPr>
          <a:xfrm>
            <a:off x="4686025" y="1597450"/>
            <a:ext cx="7839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Ema, dale su lata a Pepe.</a:t>
            </a:r>
            <a:endParaRPr b="1" sz="1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09"/>
          <p:cNvSpPr txBox="1"/>
          <p:nvPr/>
        </p:nvSpPr>
        <p:spPr>
          <a:xfrm>
            <a:off x="1987300" y="289550"/>
            <a:ext cx="4839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latin typeface="Century Gothic"/>
                <a:ea typeface="Century Gothic"/>
                <a:cs typeface="Century Gothic"/>
                <a:sym typeface="Century Gothic"/>
              </a:rPr>
              <a:t>—¡La lata no está! —dice Ema.  </a:t>
            </a:r>
            <a:endParaRPr sz="23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0" name="Google Shape;750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8925" y="1746225"/>
            <a:ext cx="5072998" cy="2885769"/>
          </a:xfrm>
          <a:prstGeom prst="rect">
            <a:avLst/>
          </a:prstGeom>
          <a:noFill/>
          <a:ln>
            <a:noFill/>
          </a:ln>
        </p:spPr>
      </p:pic>
      <p:sp>
        <p:nvSpPr>
          <p:cNvPr id="751" name="Google Shape;751;p109"/>
          <p:cNvSpPr txBox="1"/>
          <p:nvPr/>
        </p:nvSpPr>
        <p:spPr>
          <a:xfrm>
            <a:off x="5109575" y="2144492"/>
            <a:ext cx="1014900" cy="4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entury Gothic"/>
                <a:ea typeface="Century Gothic"/>
                <a:cs typeface="Century Gothic"/>
                <a:sym typeface="Century Gothic"/>
              </a:rPr>
              <a:t>¡La lata no está!</a:t>
            </a:r>
            <a:endParaRPr sz="7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2" name="Google Shape;752;p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2448" y="883925"/>
            <a:ext cx="720325" cy="720325"/>
          </a:xfrm>
          <a:prstGeom prst="rect">
            <a:avLst/>
          </a:prstGeom>
          <a:noFill/>
          <a:ln>
            <a:noFill/>
          </a:ln>
        </p:spPr>
      </p:pic>
      <p:sp>
        <p:nvSpPr>
          <p:cNvPr id="753" name="Google Shape;753;p109"/>
          <p:cNvSpPr txBox="1"/>
          <p:nvPr/>
        </p:nvSpPr>
        <p:spPr>
          <a:xfrm>
            <a:off x="1931850" y="914400"/>
            <a:ext cx="7203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latin typeface="Century Gothic"/>
                <a:ea typeface="Century Gothic"/>
                <a:cs typeface="Century Gothic"/>
                <a:sym typeface="Century Gothic"/>
              </a:rPr>
              <a:t>—La tela tapa la lata —dice mamá.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110"/>
          <p:cNvSpPr txBox="1"/>
          <p:nvPr/>
        </p:nvSpPr>
        <p:spPr>
          <a:xfrm>
            <a:off x="768100" y="365750"/>
            <a:ext cx="317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Papá le pasa la lata a Pepe.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9" name="Google Shape;759;p110"/>
          <p:cNvSpPr txBox="1"/>
          <p:nvPr/>
        </p:nvSpPr>
        <p:spPr>
          <a:xfrm>
            <a:off x="5568700" y="365750"/>
            <a:ext cx="3177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Pepe lame y lame la lata.</a:t>
            </a:r>
            <a:endParaRPr b="1" sz="2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60" name="Google Shape;760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381550"/>
            <a:ext cx="3038532" cy="345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1" name="Google Shape;761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72132" y="1457750"/>
            <a:ext cx="3038532" cy="345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73174" y="436175"/>
            <a:ext cx="815175" cy="815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7" name="Google Shape;767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8150" y="1396087"/>
            <a:ext cx="3667700" cy="235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3F5EA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2. Sonidos</a:t>
            </a:r>
            <a:endParaRPr sz="3500"/>
          </a:p>
        </p:txBody>
      </p:sp>
      <p:pic>
        <p:nvPicPr>
          <p:cNvPr id="208" name="Google Shape;2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