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0:38.198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triatlón.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t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planta, atletismo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florero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_no.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- no, plano.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a___ta.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tle - ta, atleta.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__co.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 - co, flaco.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pl, tl, fl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suéter de mi amiga tiene un fleco que me gusta mucho.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 Fleco, /f/, /l/, /e/, /k/,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las sílabas trabadas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decatlón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participó en un decatlón.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decatlón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ca - tlón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/l/, /o/, /n/. Decatlón, /d/, /e/, /k/, /a/, /t/, /l/,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mi casa comemos plátano frito.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 - ta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Plátano, /p/, /l/, /a/, /t/, /a/,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ejemplo.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posible.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incluso.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planetario aprendes sobre el sistema solar y sus planetas.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(1), el (2), planetario (3), aprendes (4), sobre (5), el (6), sistema (7), solar (8), y (9), sus (10), planetas (11).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once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aplazar.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Atlántico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pantuflas.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plastilina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inflamado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pluma.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decatlón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flaco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multiplicar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reflejar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chipotle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reflexionar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pl, tl, fl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plastilina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hacer figuras de animales con plastilina.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plastilina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 - ti - li - na.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Plastilina, /p/, /l/, /a/, /s/, /t/, /i/, /l/, /i/, /n/,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chipotle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le pone chipotle a las enchiladas de pollo.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chiplotle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chi - po - tle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/l/ /e/. Chipotle, /ch/, /i/, /p/, /o/, /t/,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inflamado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tenía el tobillo inflamado después de la caída.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inflamado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- fla - ma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Inflamado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/n/, /f/, /l/, /a/, /m/,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sobre los plurales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 vamos a recordar que las palabras en singular se refieren a una sola persona o cosa. Las palabras en plural se refieren a dos o más personas o cosas.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Esta palabra está en singular. Se forma el plural cuando una palabra termina en una consonante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agregamos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flan.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autobús.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autobús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autobuses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autobús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papel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palabra está en singular. Se agrega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las palabras que terminan en una consonante para indicar más de uno. Al agregar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camiones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quiere decir más de 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entrar, te sientas en una sala con el techo redondo.</a:t>
            </a:r>
            <a:r>
              <a:rPr i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el fraseo correcto. Primero lea la oración sin hacer pausas en los signos de puntuación y luego con las pausas apropiadas.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diploma.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4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478986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triatlón</a:t>
            </a:r>
            <a:endParaRPr sz="9600"/>
          </a:p>
        </p:txBody>
      </p:sp>
      <p:pic>
        <p:nvPicPr>
          <p:cNvPr id="382" name="Google Shape;38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7"/>
          <p:cNvSpPr/>
          <p:nvPr/>
        </p:nvSpPr>
        <p:spPr>
          <a:xfrm>
            <a:off x="2668226" y="3289125"/>
            <a:ext cx="39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flujo</a:t>
            </a:r>
            <a:endParaRPr sz="9600"/>
          </a:p>
        </p:txBody>
      </p:sp>
      <p:pic>
        <p:nvPicPr>
          <p:cNvPr id="389" name="Google Shape;38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8"/>
          <p:cNvSpPr/>
          <p:nvPr/>
        </p:nvSpPr>
        <p:spPr>
          <a:xfrm>
            <a:off x="3403096" y="3289125"/>
            <a:ext cx="255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plátano</a:t>
            </a:r>
            <a:endParaRPr sz="9600"/>
          </a:p>
        </p:txBody>
      </p:sp>
      <p:pic>
        <p:nvPicPr>
          <p:cNvPr id="396" name="Google Shape;3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7" name="Google Shape;397;p49"/>
          <p:cNvSpPr/>
          <p:nvPr/>
        </p:nvSpPr>
        <p:spPr>
          <a:xfrm>
            <a:off x="2318316" y="3289125"/>
            <a:ext cx="464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3" name="Google Shape;40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pl, tl, fl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441600" y="1750700"/>
            <a:ext cx="8260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pl, tl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p, t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planta, atletismo, florero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2031900" y="2338400"/>
            <a:ext cx="5080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2901450" y="3405200"/>
            <a:ext cx="33411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5787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6" name="Google Shape;436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299390" y="43306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1" name="Google Shape;45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eco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deca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highlight>
                <a:schemeClr val="accent5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5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átano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4" name="Google Shape;484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ejempl</a:t>
            </a:r>
            <a:r>
              <a:rPr lang="en" sz="9600"/>
              <a:t>o</a:t>
            </a:r>
            <a:endParaRPr sz="9600"/>
          </a:p>
        </p:txBody>
      </p:sp>
      <p:pic>
        <p:nvPicPr>
          <p:cNvPr id="490" name="Google Shape;49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r>
              <a:rPr lang="en" sz="9600"/>
              <a:t>osible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r>
              <a:rPr lang="en" sz="9600"/>
              <a:t>ncluso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"/>
          <p:cNvSpPr txBox="1"/>
          <p:nvPr>
            <p:ph idx="4294967295" type="body"/>
          </p:nvPr>
        </p:nvSpPr>
        <p:spPr>
          <a:xfrm>
            <a:off x="441600" y="439800"/>
            <a:ext cx="82608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En el planetario aprendes sobre el sistema solar y sus planetas. 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14" name="Google Shape;51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5"/>
          <p:cNvSpPr txBox="1"/>
          <p:nvPr>
            <p:ph idx="4294967295" type="body"/>
          </p:nvPr>
        </p:nvSpPr>
        <p:spPr>
          <a:xfrm>
            <a:off x="441600" y="439800"/>
            <a:ext cx="8260800" cy="3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Puedes observar planetas, la Luna, constelaciones, cometas e incluso lluvias de meteoros.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20" name="Google Shape;52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6" name="Google Shape;52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2" name="Google Shape;532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Google Shape;533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 txBox="1"/>
          <p:nvPr>
            <p:ph idx="4294967295" type="body"/>
          </p:nvPr>
        </p:nvSpPr>
        <p:spPr>
          <a:xfrm>
            <a:off x="441600" y="439815"/>
            <a:ext cx="82608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En el planetario aprendes sobre el sistema solar y sus planetas. 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40" name="Google Shape;54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6" name="Google Shape;546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7" name="Google Shape;547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8" name="Google Shape;558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8" name="Google Shape;568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9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1250" y="3333854"/>
            <a:ext cx="1228026" cy="140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9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4112" y="1967097"/>
            <a:ext cx="1238290" cy="1415173"/>
          </a:xfrm>
          <a:prstGeom prst="rect">
            <a:avLst/>
          </a:prstGeom>
          <a:noFill/>
          <a:ln>
            <a:noFill/>
          </a:ln>
          <a:effectLst>
            <a:outerShdw blurRad="42863" rotWithShape="0" algn="bl">
              <a:srgbClr val="000000"/>
            </a:outerShdw>
          </a:effectLst>
        </p:spPr>
      </p:pic>
      <p:pic>
        <p:nvPicPr>
          <p:cNvPr id="574" name="Google Shape;574;p72" title="89.jpg"/>
          <p:cNvPicPr preferRelativeResize="0"/>
          <p:nvPr/>
        </p:nvPicPr>
        <p:blipFill rotWithShape="1">
          <a:blip r:embed="rId7">
            <a:alphaModFix/>
          </a:blip>
          <a:srcRect b="26283" l="0" r="6428" t="23902"/>
          <a:stretch/>
        </p:blipFill>
        <p:spPr>
          <a:xfrm>
            <a:off x="7069352" y="828276"/>
            <a:ext cx="1568461" cy="95430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2"/>
          <p:cNvSpPr txBox="1"/>
          <p:nvPr/>
        </p:nvSpPr>
        <p:spPr>
          <a:xfrm>
            <a:off x="4572003" y="796492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azar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 txBox="1"/>
          <p:nvPr/>
        </p:nvSpPr>
        <p:spPr>
          <a:xfrm>
            <a:off x="4572008" y="2151502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ántico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 txBox="1"/>
          <p:nvPr/>
        </p:nvSpPr>
        <p:spPr>
          <a:xfrm>
            <a:off x="4572007" y="3474720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pantu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 rot="1319193">
            <a:off x="3841255" y="3512669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florido</a:t>
            </a:r>
            <a:endParaRPr sz="9600"/>
          </a:p>
        </p:txBody>
      </p:sp>
      <p:pic>
        <p:nvPicPr>
          <p:cNvPr id="586" name="Google Shape;58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7" name="Google Shape;587;p73"/>
          <p:cNvSpPr/>
          <p:nvPr/>
        </p:nvSpPr>
        <p:spPr>
          <a:xfrm>
            <a:off x="2850500" y="3291850"/>
            <a:ext cx="354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cumplido</a:t>
            </a:r>
            <a:endParaRPr sz="9600"/>
          </a:p>
        </p:txBody>
      </p:sp>
      <p:pic>
        <p:nvPicPr>
          <p:cNvPr id="593" name="Google Shape;593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4" name="Google Shape;594;p74"/>
          <p:cNvSpPr/>
          <p:nvPr/>
        </p:nvSpPr>
        <p:spPr>
          <a:xfrm>
            <a:off x="1905000" y="3291850"/>
            <a:ext cx="540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plastilina</a:t>
            </a:r>
            <a:endParaRPr sz="9600"/>
          </a:p>
        </p:txBody>
      </p:sp>
      <p:pic>
        <p:nvPicPr>
          <p:cNvPr id="600" name="Google Shape;6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1" name="Google Shape;601;p75"/>
          <p:cNvSpPr/>
          <p:nvPr/>
        </p:nvSpPr>
        <p:spPr>
          <a:xfrm>
            <a:off x="2103875" y="3291850"/>
            <a:ext cx="506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inflamado</a:t>
            </a:r>
            <a:endParaRPr sz="9600"/>
          </a:p>
        </p:txBody>
      </p:sp>
      <p:pic>
        <p:nvPicPr>
          <p:cNvPr id="607" name="Google Shape;60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8" name="Google Shape;608;p76"/>
          <p:cNvSpPr/>
          <p:nvPr/>
        </p:nvSpPr>
        <p:spPr>
          <a:xfrm>
            <a:off x="1632850" y="3291850"/>
            <a:ext cx="596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4572008" y="2151502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4572007" y="347472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88.jpg"/>
          <p:cNvPicPr preferRelativeResize="0"/>
          <p:nvPr/>
        </p:nvPicPr>
        <p:blipFill rotWithShape="1">
          <a:blip r:embed="rId5">
            <a:alphaModFix/>
          </a:blip>
          <a:srcRect b="10991" l="0" r="0" t="7349"/>
          <a:stretch/>
        </p:blipFill>
        <p:spPr>
          <a:xfrm>
            <a:off x="7551500" y="1930500"/>
            <a:ext cx="1259350" cy="117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87.jpg"/>
          <p:cNvPicPr preferRelativeResize="0"/>
          <p:nvPr/>
        </p:nvPicPr>
        <p:blipFill rotWithShape="1">
          <a:blip r:embed="rId6">
            <a:alphaModFix/>
          </a:blip>
          <a:srcRect b="24530" l="0" r="0" t="13635"/>
          <a:stretch/>
        </p:blipFill>
        <p:spPr>
          <a:xfrm>
            <a:off x="7192800" y="796499"/>
            <a:ext cx="1259350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1"/>
          <p:cNvSpPr/>
          <p:nvPr/>
        </p:nvSpPr>
        <p:spPr>
          <a:xfrm>
            <a:off x="7375025" y="3414125"/>
            <a:ext cx="894900" cy="918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177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6873525" y="3414125"/>
            <a:ext cx="280200" cy="918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177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 rot="1319193">
            <a:off x="3841255" y="3512669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6711825" y="3249300"/>
            <a:ext cx="603600" cy="1247700"/>
          </a:xfrm>
          <a:prstGeom prst="ellipse">
            <a:avLst/>
          </a:prstGeom>
          <a:noFill/>
          <a:ln cap="flat" cmpd="sng" w="10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250" lIns="48250" spcFirstLastPara="1" rIns="48250" wrap="square" tIns="48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multiplicar</a:t>
            </a:r>
            <a:endParaRPr sz="9600"/>
          </a:p>
        </p:txBody>
      </p:sp>
      <p:pic>
        <p:nvPicPr>
          <p:cNvPr id="614" name="Google Shape;61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5" name="Google Shape;615;p77"/>
          <p:cNvSpPr/>
          <p:nvPr/>
        </p:nvSpPr>
        <p:spPr>
          <a:xfrm>
            <a:off x="1622400" y="3291850"/>
            <a:ext cx="607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reflejar</a:t>
            </a:r>
            <a:endParaRPr sz="9600"/>
          </a:p>
        </p:txBody>
      </p:sp>
      <p:pic>
        <p:nvPicPr>
          <p:cNvPr id="621" name="Google Shape;62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2" name="Google Shape;622;p78"/>
          <p:cNvSpPr/>
          <p:nvPr/>
        </p:nvSpPr>
        <p:spPr>
          <a:xfrm>
            <a:off x="2635978" y="3291850"/>
            <a:ext cx="392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chipotle</a:t>
            </a:r>
            <a:endParaRPr sz="9600"/>
          </a:p>
        </p:txBody>
      </p:sp>
      <p:pic>
        <p:nvPicPr>
          <p:cNvPr id="628" name="Google Shape;62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9" name="Google Shape;629;p79"/>
          <p:cNvSpPr/>
          <p:nvPr/>
        </p:nvSpPr>
        <p:spPr>
          <a:xfrm>
            <a:off x="2271350" y="3291850"/>
            <a:ext cx="476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reflexionar</a:t>
            </a:r>
            <a:endParaRPr sz="9600"/>
          </a:p>
        </p:txBody>
      </p:sp>
      <p:pic>
        <p:nvPicPr>
          <p:cNvPr id="635" name="Google Shape;63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6" name="Google Shape;636;p80"/>
          <p:cNvSpPr/>
          <p:nvPr/>
        </p:nvSpPr>
        <p:spPr>
          <a:xfrm>
            <a:off x="1597600" y="3289125"/>
            <a:ext cx="613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8" name="Google Shape;648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astilina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4" name="Google Shape;654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chipo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0" name="Google Shape;660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amado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2" name="Google Shape;672;p86"/>
          <p:cNvSpPr/>
          <p:nvPr/>
        </p:nvSpPr>
        <p:spPr>
          <a:xfrm>
            <a:off x="5953343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6"/>
          <p:cNvSpPr/>
          <p:nvPr/>
        </p:nvSpPr>
        <p:spPr>
          <a:xfrm>
            <a:off x="15055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 txBox="1"/>
          <p:nvPr/>
        </p:nvSpPr>
        <p:spPr>
          <a:xfrm>
            <a:off x="45973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flan</a:t>
            </a:r>
            <a:endParaRPr sz="9600"/>
          </a:p>
        </p:txBody>
      </p:sp>
      <p:pic>
        <p:nvPicPr>
          <p:cNvPr id="347" name="Google Shape;347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2"/>
          <p:cNvSpPr/>
          <p:nvPr/>
        </p:nvSpPr>
        <p:spPr>
          <a:xfrm>
            <a:off x="3554001" y="3291850"/>
            <a:ext cx="221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2" name="Google Shape;682;p87"/>
          <p:cNvSpPr/>
          <p:nvPr/>
        </p:nvSpPr>
        <p:spPr>
          <a:xfrm>
            <a:off x="5953343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/>
          <p:nvPr/>
        </p:nvSpPr>
        <p:spPr>
          <a:xfrm>
            <a:off x="15055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 txBox="1"/>
          <p:nvPr/>
        </p:nvSpPr>
        <p:spPr>
          <a:xfrm>
            <a:off x="45973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2" name="Google Shape;692;p88"/>
          <p:cNvSpPr/>
          <p:nvPr/>
        </p:nvSpPr>
        <p:spPr>
          <a:xfrm>
            <a:off x="6402006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/>
          <p:nvPr/>
        </p:nvSpPr>
        <p:spPr>
          <a:xfrm>
            <a:off x="1056900" y="746450"/>
            <a:ext cx="3989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autobú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8"/>
          <p:cNvSpPr/>
          <p:nvPr/>
        </p:nvSpPr>
        <p:spPr>
          <a:xfrm>
            <a:off x="2062500" y="3213900"/>
            <a:ext cx="50190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autobus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8"/>
          <p:cNvSpPr txBox="1"/>
          <p:nvPr/>
        </p:nvSpPr>
        <p:spPr>
          <a:xfrm>
            <a:off x="50459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2" name="Google Shape;702;p89"/>
          <p:cNvSpPr/>
          <p:nvPr/>
        </p:nvSpPr>
        <p:spPr>
          <a:xfrm>
            <a:off x="6845709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>
            <a:off x="613200" y="746450"/>
            <a:ext cx="4876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1668750" y="3213900"/>
            <a:ext cx="5806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ventilador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 txBox="1"/>
          <p:nvPr/>
        </p:nvSpPr>
        <p:spPr>
          <a:xfrm>
            <a:off x="5489703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90"/>
          <p:cNvSpPr/>
          <p:nvPr/>
        </p:nvSpPr>
        <p:spPr>
          <a:xfrm>
            <a:off x="5953343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0"/>
          <p:cNvSpPr/>
          <p:nvPr/>
        </p:nvSpPr>
        <p:spPr>
          <a:xfrm>
            <a:off x="15055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0"/>
          <p:cNvSpPr/>
          <p:nvPr/>
        </p:nvSpPr>
        <p:spPr>
          <a:xfrm>
            <a:off x="2572525" y="3213900"/>
            <a:ext cx="4009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 txBox="1"/>
          <p:nvPr/>
        </p:nvSpPr>
        <p:spPr>
          <a:xfrm>
            <a:off x="45973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2" name="Google Shape;722;p91"/>
          <p:cNvSpPr/>
          <p:nvPr/>
        </p:nvSpPr>
        <p:spPr>
          <a:xfrm>
            <a:off x="6274656" y="746439"/>
            <a:ext cx="1685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1"/>
          <p:cNvSpPr/>
          <p:nvPr/>
        </p:nvSpPr>
        <p:spPr>
          <a:xfrm>
            <a:off x="1184250" y="746450"/>
            <a:ext cx="3734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</a:t>
            </a:r>
            <a:r>
              <a:rPr lang="en" sz="7200">
                <a:solidFill>
                  <a:srgbClr val="363535"/>
                </a:solidFill>
                <a:highlight>
                  <a:srgbClr val="FFC91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1"/>
          <p:cNvSpPr/>
          <p:nvPr/>
        </p:nvSpPr>
        <p:spPr>
          <a:xfrm>
            <a:off x="2184900" y="3213900"/>
            <a:ext cx="47742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camion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 txBox="1"/>
          <p:nvPr/>
        </p:nvSpPr>
        <p:spPr>
          <a:xfrm>
            <a:off x="49186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2" name="Google Shape;732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3"/>
          <p:cNvSpPr txBox="1"/>
          <p:nvPr>
            <p:ph idx="4294967295" type="body"/>
          </p:nvPr>
        </p:nvSpPr>
        <p:spPr>
          <a:xfrm>
            <a:off x="441600" y="439799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Al entrar, te sientas en una sala con un techo redondo.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38" name="Google Shape;73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4"/>
          <p:cNvSpPr txBox="1"/>
          <p:nvPr>
            <p:ph idx="4294967295" type="body"/>
          </p:nvPr>
        </p:nvSpPr>
        <p:spPr>
          <a:xfrm>
            <a:off x="441600" y="439796"/>
            <a:ext cx="8260800" cy="3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Puedes observar planetas, la Luna, constelaciones, cometas e incluso lluvias de meteoros.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744" name="Google Shape;74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5"/>
          <p:cNvSpPr txBox="1"/>
          <p:nvPr>
            <p:ph idx="4294967295" type="body"/>
          </p:nvPr>
        </p:nvSpPr>
        <p:spPr>
          <a:xfrm>
            <a:off x="441600" y="439800"/>
            <a:ext cx="8260800" cy="29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4030">
                <a:solidFill>
                  <a:srgbClr val="000000"/>
                </a:solidFill>
              </a:rPr>
              <a:t>En el planetario aprendes sobre el sistema solar y sus planetas: el Sol, la Tierra, Marte, Júpiter y Venus, entre otros. </a:t>
            </a:r>
            <a:endParaRPr b="1" sz="4030" u="sng">
              <a:solidFill>
                <a:srgbClr val="000000"/>
              </a:solidFill>
            </a:endParaRPr>
          </a:p>
        </p:txBody>
      </p:sp>
      <p:pic>
        <p:nvPicPr>
          <p:cNvPr id="750" name="Google Shape;750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6"/>
          <p:cNvSpPr txBox="1"/>
          <p:nvPr>
            <p:ph idx="4294967295" type="body"/>
          </p:nvPr>
        </p:nvSpPr>
        <p:spPr>
          <a:xfrm>
            <a:off x="441600" y="439800"/>
            <a:ext cx="8260800" cy="3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" sz="4030">
                <a:solidFill>
                  <a:srgbClr val="000000"/>
                </a:solidFill>
              </a:rPr>
              <a:t>Algunos de los planetarios más grandes del mundo se encuentran en Shanghái, Ciudad de México, Boston y Tokio. </a:t>
            </a:r>
            <a:endParaRPr b="1" sz="4030" u="sng">
              <a:solidFill>
                <a:srgbClr val="000000"/>
              </a:solidFill>
            </a:endParaRPr>
          </a:p>
        </p:txBody>
      </p:sp>
      <p:pic>
        <p:nvPicPr>
          <p:cNvPr id="756" name="Google Shape;75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plano</a:t>
            </a:r>
            <a:endParaRPr sz="9600"/>
          </a:p>
        </p:txBody>
      </p:sp>
      <p:pic>
        <p:nvPicPr>
          <p:cNvPr id="354" name="Google Shape;354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3"/>
          <p:cNvSpPr/>
          <p:nvPr/>
        </p:nvSpPr>
        <p:spPr>
          <a:xfrm>
            <a:off x="2931625" y="3289125"/>
            <a:ext cx="339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2" name="Google Shape;762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3" name="Google Shape;763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fleco</a:t>
            </a:r>
            <a:endParaRPr sz="9600"/>
          </a:p>
        </p:txBody>
      </p:sp>
      <p:pic>
        <p:nvPicPr>
          <p:cNvPr id="361" name="Google Shape;36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4"/>
          <p:cNvSpPr/>
          <p:nvPr/>
        </p:nvSpPr>
        <p:spPr>
          <a:xfrm>
            <a:off x="3133500" y="3291850"/>
            <a:ext cx="298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planta</a:t>
            </a:r>
            <a:endParaRPr sz="9600"/>
          </a:p>
        </p:txBody>
      </p:sp>
      <p:pic>
        <p:nvPicPr>
          <p:cNvPr id="368" name="Google Shape;3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5"/>
          <p:cNvSpPr/>
          <p:nvPr/>
        </p:nvSpPr>
        <p:spPr>
          <a:xfrm>
            <a:off x="2694625" y="3291850"/>
            <a:ext cx="394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diploma</a:t>
            </a:r>
            <a:endParaRPr sz="9600"/>
          </a:p>
        </p:txBody>
      </p:sp>
      <p:pic>
        <p:nvPicPr>
          <p:cNvPr id="375" name="Google Shape;3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6"/>
          <p:cNvSpPr/>
          <p:nvPr/>
        </p:nvSpPr>
        <p:spPr>
          <a:xfrm>
            <a:off x="2273325" y="3291850"/>
            <a:ext cx="487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