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</p:sldIdLst>
  <p:sldSz cy="5143500" cx="9144000"/>
  <p:notesSz cx="6858000" cy="9144000"/>
  <p:embeddedFontLst>
    <p:embeddedFont>
      <p:font typeface="Century Gothic"/>
      <p:regular r:id="rId85"/>
      <p:bold r:id="rId86"/>
      <p:italic r:id="rId87"/>
      <p:boldItalic r:id="rId8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53AF617-AADD-4DF7-A26C-4770DF8C3A9C}">
  <a:tblStyle styleId="{C53AF617-AADD-4DF7-A26C-4770DF8C3A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1E7B2C7-A2A4-4DAC-9547-8749218F83E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font" Target="fonts/CenturyGothic-bold.fntdata"/><Relationship Id="rId41" Type="http://schemas.openxmlformats.org/officeDocument/2006/relationships/slide" Target="slides/slide36.xml"/><Relationship Id="rId85" Type="http://schemas.openxmlformats.org/officeDocument/2006/relationships/font" Target="fonts/CenturyGothic-regular.fntdata"/><Relationship Id="rId44" Type="http://schemas.openxmlformats.org/officeDocument/2006/relationships/slide" Target="slides/slide39.xml"/><Relationship Id="rId88" Type="http://schemas.openxmlformats.org/officeDocument/2006/relationships/font" Target="fonts/CenturyGothic-boldItalic.fntdata"/><Relationship Id="rId43" Type="http://schemas.openxmlformats.org/officeDocument/2006/relationships/slide" Target="slides/slide38.xml"/><Relationship Id="rId87" Type="http://schemas.openxmlformats.org/officeDocument/2006/relationships/font" Target="fonts/CenturyGothic-italic.fntdata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d99a0f3df9_0_2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2d99a0f3df9_0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31e7f2510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31e7f2510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31e7f251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31e7f251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muda. No hace ningun sonido.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Sugerencia: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la señal de silencio colocando su dedo índice sobre su boca para indicar que la h es muda.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31e7f25106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31e7f25106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31e7f2510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31e7f2510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31e7f25106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31e7f25106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31e7f25106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31e7f2510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31e7f25106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31e7f25106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31e7f25106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31e7f25106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31e7f25106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331e7f25106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31e7f25106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31e7f25106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1e7f25106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1e7f25106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31e7f25106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31e7f25106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331e7f25106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331e7f25106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/ñ/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31e7f25106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31e7f25106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/rr/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1e7f25106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1e7f25106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31e7f25106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331e7f25106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31e7f25106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331e7f25106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3949ac0706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3949ac0706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d99a0f3df9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d99a0f3df9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/y/, /h/, /a/, /k/, /y/, /u/, /ch/, /j/, /g/, /r/, /k/, /b/, /ñ/, /rr/, /e/, /i/, 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/y/ acepte la letra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el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dígrafo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el sonido /k/ acepte la letra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31e7f25106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31e7f2510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31e7f25106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31e7f25106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1e7f25106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1e7f25106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/i/,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31e7f25106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331e7f25106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1e7f25106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1e7f25106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1e7f25106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1e7f25106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1e7f25106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1e7f25106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2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38-43 una a la vez y diga cada palabra en voz alta junto con ellos.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/chi/, /quis/, Chiquis.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31e7f25106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31e7f25106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/ye/, /so/, yeso.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/chi/,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Chiquis.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mamos con /chi/,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/chi/, /quis/, Chiquis)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Chiquis, /chi/, /quis/.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Chiquis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Chiquis, /chi/, /quis/)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/ch/, /i/, /k/, /i/, /s/, Chiquis.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/ch/, /i/, /k/, /i/, /s/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/ch/, /i/, /k/, /i/, /s/, Chiquis)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Chiquis, /ch/, /i/, /k/, /i/, /s/,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Chiquis. Ahora todos juntos: Chiquis, /ch/, /i/, /k/, /i/, /s/, Chiquis.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331e7f25106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331e7f2510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/por/, /que/, porque.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331e7f25106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331e7f2510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/ju/, /gar/, jugar.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331e7f25106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331e7f2510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/ho/, /ra/, hora.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31e7f25106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331e7f25106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/lle/, /gue/, llegue.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con 3 sílabas. Asegúrate de leer cada palabra parte por parte. Luego une cada parte y lee la palabra completa.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45-50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/her/, /ma/, /na/, hermana.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31e944138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31e944138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/he/, /la/, /do/, helado.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1e9441384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1e9441384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/cas/, /ti/, /llo/, castillo.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31e9441384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31e9441384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/con/, /ten/, /to/, contento.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1e9441384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1e9441384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/in/, /da/, /ga/, indiga.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31e7f2510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31e7f2510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/ye/,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/ye/, /so/, yeso)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 yeso, /ye/,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/y/, /e/,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/y/, /e/, /s/, /o/, yeso)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yeso,  /y/, /e/, /s/,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331e9441384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331e9441384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/so/, /ma/, asoma.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1e7f25106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1e7f25106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331e7f25106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4" name="Google Shape;674;g331e7f25106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continuar identificando los sonidos iniciales de las palabras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331e7f25106_0_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331e7f2510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31e7f251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31e7f251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llega, /lle/, /ga/, llega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/lle/, /ga/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/lle/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/y/, /e/.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/g/, /a/. Llega, /y/, /e/, /g/,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331e7f25106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331e7f25106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hasta, /has/, /ta/, hasta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/has/, /ta/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/has/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/s/.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Hasta, /a/, /s/, /t/,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31e7f25106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31e7f25106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porque, /por/, /que/, porque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/por/, /que/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/por/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/o/, /r/.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/que/,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/e/. Porque, /p/, /o/, /r/, /k/, /e/.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9" name="Google Shape;709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31e7f25106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31e7f25106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31e7f2510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31e7f2510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/cas/, /ti/, /llo/?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/cas/, /ti/, /llo/, castillo)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castillo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castillo, /cas/, /ti/, /llo/)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/s/, /t/, /i/, /y/,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/k/, /a/, /s/, /t/, /i/, /y/, /o/, castillo)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castillo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castillo, /k/, /a/, /s/, /t/, /i/, /y/,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331e7f25106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331e7f25106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331e7f25106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331e7f25106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31e7f25106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31e7f25106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31e7f25106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31e7f25106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—¡Es hora de comer helado! —indica mamá.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Eli, Chiquis y Rodolfo se pasan la tarde juntos.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34158cabbf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3" name="Google Shape;763;g34158cabbf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g34158cabbf2_1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9" name="Google Shape;769;g34158cabbf2_1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Es hora de comer helado.</a:t>
            </a:r>
            <a:r>
              <a:rPr i="1" lang="en" sz="1000">
                <a:latin typeface="Century Gothic"/>
                <a:ea typeface="Century Gothic"/>
                <a:cs typeface="Century Gothic"/>
                <a:sym typeface="Century Gothic"/>
              </a:rPr>
              <a:t> Vamos a contar </a:t>
            </a:r>
            <a:r>
              <a:rPr i="1" lang="en" sz="1000">
                <a:latin typeface="Century Gothic"/>
                <a:ea typeface="Century Gothic"/>
                <a:cs typeface="Century Gothic"/>
                <a:sym typeface="Century Gothic"/>
              </a:rPr>
              <a:t>cuántas</a:t>
            </a:r>
            <a:r>
              <a:rPr i="1" lang="en" sz="1000">
                <a:latin typeface="Century Gothic"/>
                <a:ea typeface="Century Gothic"/>
                <a:cs typeface="Century Gothic"/>
                <a:sym typeface="Century Gothic"/>
              </a:rPr>
              <a:t> palabras tiene la </a:t>
            </a:r>
            <a:r>
              <a:rPr i="1" lang="en" sz="1000">
                <a:latin typeface="Century Gothic"/>
                <a:ea typeface="Century Gothic"/>
                <a:cs typeface="Century Gothic"/>
                <a:sym typeface="Century Gothic"/>
              </a:rPr>
              <a:t>oración:</a:t>
            </a:r>
            <a:r>
              <a:rPr i="1" lang="en" sz="1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latin typeface="Century Gothic"/>
                <a:ea typeface="Century Gothic"/>
                <a:cs typeface="Century Gothic"/>
                <a:sym typeface="Century Gothic"/>
              </a:rPr>
              <a:t>Es (1), hora (2), de (3), comer (4), helado (5)</a:t>
            </a:r>
            <a:r>
              <a:rPr i="1" lang="en" sz="1000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eñale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cada línea en la diapositiva al decir cada palabra. 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hora de comer helado </a:t>
            </a:r>
            <a:r>
              <a:rPr i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 5 palabras. Ahora les toca a ustedes. </a:t>
            </a:r>
            <a:endParaRPr i="1"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repitan la oración y cuenten cuántas palabras tiene la oración levantando un dedo por cada palabra.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la oración para verificar la respuesta en la diapositiva número 69.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4158cabbf2_1_6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34158cabbf2_1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corregir su escritura.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31e7f2510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31e7f2510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/he/, /la/, /do/?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/he/, /la/, /do/, helado)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helado, /he/, /la/, /do/)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/l/, /a/, /d/,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/e/, /l/, /a/, /d/, /o/, helado)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helado, /e/, /l/, /a/, /d/,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y Eli.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Henrique y Eli están súper contentos de tener un día de juegos con su mejor amigo.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g331e7f25106_1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7" name="Google Shape;787;g331e7f25106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331e7f25106_1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331e7f25106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331e7f25106_1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331e7f25106_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31e7f25106_1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331e7f25106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331e7f25106_1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331e7f25106_1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3333699dec6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3333699dec6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31e7f25106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8" name="Google Shape;868;g331e7f25106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 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¿a ti te gustan los días de juegos con amigos?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 gustan los días de juegos con amigos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3247fb0a9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3247fb0a9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31e7f2510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31e7f2510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/lle/, /ga/, /do/?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/lle/, /ga/, /do/, llegado)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llegado, /lle/, /ga/, /do/)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/y/, /e/, /g/, /a/, /d/,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(Estudiantes: /y/, /e/, /g/, /a/, /d/, /o/, llegado)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llegado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(Estudiantes: llegado, /y/, /e/, /g/, /a/, /d/, /o/)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2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8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4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8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4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9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8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8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8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8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3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8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8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2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8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0.png"/><Relationship Id="rId4" Type="http://schemas.openxmlformats.org/officeDocument/2006/relationships/image" Target="../media/image25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32.png"/><Relationship Id="rId4" Type="http://schemas.openxmlformats.org/officeDocument/2006/relationships/image" Target="../media/image25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5.png"/><Relationship Id="rId4" Type="http://schemas.openxmlformats.org/officeDocument/2006/relationships/image" Target="../media/image40.jpg"/><Relationship Id="rId5" Type="http://schemas.openxmlformats.org/officeDocument/2006/relationships/image" Target="../media/image41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5.png"/><Relationship Id="rId4" Type="http://schemas.openxmlformats.org/officeDocument/2006/relationships/image" Target="../media/image37.jpg"/><Relationship Id="rId5" Type="http://schemas.openxmlformats.org/officeDocument/2006/relationships/image" Target="../media/image35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5.png"/><Relationship Id="rId4" Type="http://schemas.openxmlformats.org/officeDocument/2006/relationships/image" Target="../media/image36.jpg"/><Relationship Id="rId5" Type="http://schemas.openxmlformats.org/officeDocument/2006/relationships/image" Target="../media/image38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5.png"/><Relationship Id="rId4" Type="http://schemas.openxmlformats.org/officeDocument/2006/relationships/image" Target="../media/image33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9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63" l="0" r="0" t="573"/>
          <a:stretch/>
        </p:blipFill>
        <p:spPr>
          <a:xfrm>
            <a:off x="3486900" y="1176775"/>
            <a:ext cx="2170201" cy="3331201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7971900" y="1103175"/>
            <a:ext cx="714900" cy="3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7" name="Google Shape;387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3" name="Google Shape;393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9" name="Google Shape;399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5" name="Google Shape;405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1" name="Google Shape;411;p5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7" name="Google Shape;417;p5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3" name="Google Shape;423;p5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29" name="Google Shape;429;p6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5" name="Google Shape;435;p61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1" name="Google Shape;441;p62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10900" y="18484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6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3" name="Google Shape;453;p6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9" name="Google Shape;459;p6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5" name="Google Shape;465;p6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ñ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1" name="Google Shape;471;p6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Google Shape;47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7" name="Google Shape;477;p6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3" name="Google Shape;483;p6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Google Shape;488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9" name="Google Shape;489;p70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1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501" name="Google Shape;501;p72"/>
          <p:cNvGraphicFramePr/>
          <p:nvPr/>
        </p:nvGraphicFramePr>
        <p:xfrm>
          <a:off x="3790125" y="1873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{C53AF617-AADD-4DF7-A26C-4770DF8C3A9C}</a:tableStyleId>
              </a:tblPr>
              <a:tblGrid>
                <a:gridCol w="1563750"/>
              </a:tblGrid>
              <a:tr h="139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4395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" name="Google Shape;506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Sílabas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08" name="Google Shape;508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4" name="Google Shape;514;p74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5" name="Google Shape;515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7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75"/>
          <p:cNvSpPr/>
          <p:nvPr/>
        </p:nvSpPr>
        <p:spPr>
          <a:xfrm>
            <a:off x="3810850" y="3191525"/>
            <a:ext cx="1733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2" name="Google Shape;522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8" name="Google Shape;528;p76"/>
          <p:cNvSpPr/>
          <p:nvPr/>
        </p:nvSpPr>
        <p:spPr>
          <a:xfrm>
            <a:off x="3810850" y="3191525"/>
            <a:ext cx="1614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9" name="Google Shape;529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7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7"/>
          <p:cNvSpPr/>
          <p:nvPr/>
        </p:nvSpPr>
        <p:spPr>
          <a:xfrm>
            <a:off x="3495325" y="3191525"/>
            <a:ext cx="2195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6" name="Google Shape;536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8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2" name="Google Shape;542;p78"/>
          <p:cNvSpPr/>
          <p:nvPr/>
        </p:nvSpPr>
        <p:spPr>
          <a:xfrm>
            <a:off x="3578550" y="3191525"/>
            <a:ext cx="2091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3" name="Google Shape;543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9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9"/>
          <p:cNvSpPr/>
          <p:nvPr/>
        </p:nvSpPr>
        <p:spPr>
          <a:xfrm>
            <a:off x="3810850" y="3191525"/>
            <a:ext cx="1504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0" name="Google Shape;550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6" name="Google Shape;556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2" name="Google Shape;562;p81"/>
          <p:cNvSpPr txBox="1"/>
          <p:nvPr/>
        </p:nvSpPr>
        <p:spPr>
          <a:xfrm>
            <a:off x="2435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3" name="Google Shape;563;p81"/>
          <p:cNvSpPr txBox="1"/>
          <p:nvPr/>
        </p:nvSpPr>
        <p:spPr>
          <a:xfrm>
            <a:off x="4526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quis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4" name="Google Shape;564;p81"/>
          <p:cNvSpPr/>
          <p:nvPr/>
        </p:nvSpPr>
        <p:spPr>
          <a:xfrm>
            <a:off x="2629750" y="3267725"/>
            <a:ext cx="443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9" name="Google Shape;569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0" name="Google Shape;570;p82"/>
          <p:cNvSpPr txBox="1"/>
          <p:nvPr/>
        </p:nvSpPr>
        <p:spPr>
          <a:xfrm>
            <a:off x="28925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82"/>
          <p:cNvSpPr txBox="1"/>
          <p:nvPr/>
        </p:nvSpPr>
        <p:spPr>
          <a:xfrm>
            <a:off x="4221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82"/>
          <p:cNvSpPr/>
          <p:nvPr/>
        </p:nvSpPr>
        <p:spPr>
          <a:xfrm>
            <a:off x="3392625" y="3267725"/>
            <a:ext cx="281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Dia de helado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5925" y="830400"/>
            <a:ext cx="2841025" cy="29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Google Shape;57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8" name="Google Shape;578;p83"/>
          <p:cNvSpPr txBox="1"/>
          <p:nvPr/>
        </p:nvSpPr>
        <p:spPr>
          <a:xfrm>
            <a:off x="2054300" y="16414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83"/>
          <p:cNvSpPr txBox="1"/>
          <p:nvPr/>
        </p:nvSpPr>
        <p:spPr>
          <a:xfrm>
            <a:off x="3993300" y="1641475"/>
            <a:ext cx="2974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83"/>
          <p:cNvSpPr/>
          <p:nvPr/>
        </p:nvSpPr>
        <p:spPr>
          <a:xfrm>
            <a:off x="2374950" y="3115325"/>
            <a:ext cx="444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86" name="Google Shape;586;p84"/>
          <p:cNvSpPr txBox="1"/>
          <p:nvPr/>
        </p:nvSpPr>
        <p:spPr>
          <a:xfrm>
            <a:off x="2435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p84"/>
          <p:cNvSpPr txBox="1"/>
          <p:nvPr/>
        </p:nvSpPr>
        <p:spPr>
          <a:xfrm>
            <a:off x="3840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p84"/>
          <p:cNvSpPr/>
          <p:nvPr/>
        </p:nvSpPr>
        <p:spPr>
          <a:xfrm>
            <a:off x="3103500" y="3267725"/>
            <a:ext cx="3108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4" name="Google Shape;594;p85"/>
          <p:cNvSpPr txBox="1"/>
          <p:nvPr/>
        </p:nvSpPr>
        <p:spPr>
          <a:xfrm>
            <a:off x="2663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5" name="Google Shape;595;p85"/>
          <p:cNvSpPr txBox="1"/>
          <p:nvPr/>
        </p:nvSpPr>
        <p:spPr>
          <a:xfrm>
            <a:off x="3993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6" name="Google Shape;596;p85"/>
          <p:cNvSpPr/>
          <p:nvPr/>
        </p:nvSpPr>
        <p:spPr>
          <a:xfrm>
            <a:off x="3164025" y="3115325"/>
            <a:ext cx="281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2" name="Google Shape;602;p86"/>
          <p:cNvSpPr txBox="1"/>
          <p:nvPr/>
        </p:nvSpPr>
        <p:spPr>
          <a:xfrm>
            <a:off x="23591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86"/>
          <p:cNvSpPr txBox="1"/>
          <p:nvPr/>
        </p:nvSpPr>
        <p:spPr>
          <a:xfrm>
            <a:off x="41457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86"/>
          <p:cNvSpPr/>
          <p:nvPr/>
        </p:nvSpPr>
        <p:spPr>
          <a:xfrm>
            <a:off x="3026150" y="3267725"/>
            <a:ext cx="366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8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0" name="Google Shape;610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16" name="Google Shape;616;p88"/>
          <p:cNvSpPr txBox="1"/>
          <p:nvPr/>
        </p:nvSpPr>
        <p:spPr>
          <a:xfrm>
            <a:off x="15839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p88"/>
          <p:cNvSpPr txBox="1"/>
          <p:nvPr/>
        </p:nvSpPr>
        <p:spPr>
          <a:xfrm>
            <a:off x="3569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p88"/>
          <p:cNvSpPr txBox="1"/>
          <p:nvPr/>
        </p:nvSpPr>
        <p:spPr>
          <a:xfrm>
            <a:off x="53978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p88"/>
          <p:cNvSpPr/>
          <p:nvPr/>
        </p:nvSpPr>
        <p:spPr>
          <a:xfrm>
            <a:off x="1759625" y="3191525"/>
            <a:ext cx="5520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25" name="Google Shape;625;p89"/>
          <p:cNvSpPr txBox="1"/>
          <p:nvPr/>
        </p:nvSpPr>
        <p:spPr>
          <a:xfrm>
            <a:off x="22697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p89"/>
          <p:cNvSpPr txBox="1"/>
          <p:nvPr/>
        </p:nvSpPr>
        <p:spPr>
          <a:xfrm>
            <a:off x="3569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p89"/>
          <p:cNvSpPr txBox="1"/>
          <p:nvPr/>
        </p:nvSpPr>
        <p:spPr>
          <a:xfrm>
            <a:off x="4940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p89"/>
          <p:cNvSpPr/>
          <p:nvPr/>
        </p:nvSpPr>
        <p:spPr>
          <a:xfrm>
            <a:off x="2678100" y="3191525"/>
            <a:ext cx="4244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34" name="Google Shape;634;p90"/>
          <p:cNvSpPr txBox="1"/>
          <p:nvPr/>
        </p:nvSpPr>
        <p:spPr>
          <a:xfrm>
            <a:off x="2193550" y="1807325"/>
            <a:ext cx="2369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5" name="Google Shape;635;p90"/>
          <p:cNvSpPr txBox="1"/>
          <p:nvPr/>
        </p:nvSpPr>
        <p:spPr>
          <a:xfrm>
            <a:off x="35690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p90"/>
          <p:cNvSpPr txBox="1"/>
          <p:nvPr/>
        </p:nvSpPr>
        <p:spPr>
          <a:xfrm>
            <a:off x="46358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p90"/>
          <p:cNvSpPr/>
          <p:nvPr/>
        </p:nvSpPr>
        <p:spPr>
          <a:xfrm>
            <a:off x="2281700" y="3191525"/>
            <a:ext cx="419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Google Shape;642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3" name="Google Shape;643;p91"/>
          <p:cNvSpPr txBox="1"/>
          <p:nvPr/>
        </p:nvSpPr>
        <p:spPr>
          <a:xfrm>
            <a:off x="1828450" y="1807325"/>
            <a:ext cx="2658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4" name="Google Shape;644;p91"/>
          <p:cNvSpPr txBox="1"/>
          <p:nvPr/>
        </p:nvSpPr>
        <p:spPr>
          <a:xfrm>
            <a:off x="40262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p91"/>
          <p:cNvSpPr txBox="1"/>
          <p:nvPr/>
        </p:nvSpPr>
        <p:spPr>
          <a:xfrm>
            <a:off x="56264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91"/>
          <p:cNvSpPr/>
          <p:nvPr/>
        </p:nvSpPr>
        <p:spPr>
          <a:xfrm>
            <a:off x="1917100" y="3191525"/>
            <a:ext cx="556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9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92"/>
          <p:cNvSpPr txBox="1"/>
          <p:nvPr/>
        </p:nvSpPr>
        <p:spPr>
          <a:xfrm>
            <a:off x="2339200" y="1807325"/>
            <a:ext cx="15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p92"/>
          <p:cNvSpPr txBox="1"/>
          <p:nvPr/>
        </p:nvSpPr>
        <p:spPr>
          <a:xfrm>
            <a:off x="32642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p92"/>
          <p:cNvSpPr txBox="1"/>
          <p:nvPr/>
        </p:nvSpPr>
        <p:spPr>
          <a:xfrm>
            <a:off x="4940663" y="1807325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5" name="Google Shape;655;p92"/>
          <p:cNvSpPr/>
          <p:nvPr/>
        </p:nvSpPr>
        <p:spPr>
          <a:xfrm>
            <a:off x="2523400" y="3267725"/>
            <a:ext cx="437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7" name="Google Shape;35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3750" y="1028888"/>
            <a:ext cx="2816500" cy="308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1" name="Google Shape;661;p93"/>
          <p:cNvSpPr txBox="1"/>
          <p:nvPr/>
        </p:nvSpPr>
        <p:spPr>
          <a:xfrm>
            <a:off x="2415400" y="1807325"/>
            <a:ext cx="15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93"/>
          <p:cNvSpPr txBox="1"/>
          <p:nvPr/>
        </p:nvSpPr>
        <p:spPr>
          <a:xfrm>
            <a:off x="3035677" y="1807325"/>
            <a:ext cx="2280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93"/>
          <p:cNvSpPr txBox="1"/>
          <p:nvPr/>
        </p:nvSpPr>
        <p:spPr>
          <a:xfrm>
            <a:off x="4483477" y="1807325"/>
            <a:ext cx="253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93"/>
          <p:cNvSpPr/>
          <p:nvPr/>
        </p:nvSpPr>
        <p:spPr>
          <a:xfrm>
            <a:off x="2768789" y="3267725"/>
            <a:ext cx="406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0E0E0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94"/>
          <p:cNvSpPr txBox="1"/>
          <p:nvPr>
            <p:ph idx="1" type="subTitle"/>
          </p:nvPr>
        </p:nvSpPr>
        <p:spPr>
          <a:xfrm>
            <a:off x="457200" y="2613550"/>
            <a:ext cx="4114800" cy="277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0"/>
              </a:spcAft>
              <a:buNone/>
            </a:pPr>
            <a:r>
              <a:rPr lang="en"/>
              <a:t>¡Eres un excelente lector!</a:t>
            </a:r>
            <a:endParaRPr/>
          </a:p>
        </p:txBody>
      </p:sp>
      <p:sp>
        <p:nvSpPr>
          <p:cNvPr id="670" name="Google Shape;670;p94"/>
          <p:cNvSpPr txBox="1"/>
          <p:nvPr/>
        </p:nvSpPr>
        <p:spPr>
          <a:xfrm>
            <a:off x="511050" y="1690150"/>
            <a:ext cx="4007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¡Felicidades!</a:t>
            </a:r>
            <a:endParaRPr b="1" sz="4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1" name="Google Shape;67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ía 2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9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88" name="Google Shape;688;p97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{E1E7B2C7-A2A4-4DAC-9547-8749218F83E3}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3" name="Google Shape;693;p98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{E1E7B2C7-A2A4-4DAC-9547-8749218F83E3}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94" name="Google Shape;694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9" name="Google Shape;699;p99"/>
          <p:cNvGraphicFramePr/>
          <p:nvPr/>
        </p:nvGraphicFramePr>
        <p:xfrm>
          <a:off x="876300" y="15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{E1E7B2C7-A2A4-4DAC-9547-8749218F83E3}</a:tableStyleId>
              </a:tblPr>
              <a:tblGrid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00" name="Google Shape;700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0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 Palabras de alta frecuencia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" name="Google Shape;711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2" name="Google Shape;712;p101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102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3" name="Google Shape;36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69575" y="936675"/>
            <a:ext cx="5004850" cy="327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" name="Google Shape;723;p10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4" name="Google Shape;724;p103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0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0" name="Google Shape;730;p104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5" name="Google Shape;735;p10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36" name="Google Shape;736;p105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10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2" name="Google Shape;742;p106"/>
          <p:cNvSpPr txBox="1"/>
          <p:nvPr/>
        </p:nvSpPr>
        <p:spPr>
          <a:xfrm>
            <a:off x="36005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0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0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4" name="Google Shape;754;p108"/>
          <p:cNvSpPr txBox="1"/>
          <p:nvPr/>
        </p:nvSpPr>
        <p:spPr>
          <a:xfrm>
            <a:off x="311700" y="1101325"/>
            <a:ext cx="8520600" cy="25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—¡Es hora de comer helado!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—indica mamá.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10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0" name="Google Shape;760;p109"/>
          <p:cNvSpPr txBox="1"/>
          <p:nvPr/>
        </p:nvSpPr>
        <p:spPr>
          <a:xfrm>
            <a:off x="503725" y="761425"/>
            <a:ext cx="8520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Eli, Chiquis y Rodolfo se pasan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latin typeface="Century Gothic"/>
                <a:ea typeface="Century Gothic"/>
                <a:cs typeface="Century Gothic"/>
                <a:sym typeface="Century Gothic"/>
              </a:rPr>
              <a:t>toda la tarde juntos.</a:t>
            </a:r>
            <a:endParaRPr sz="4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" name="Google Shape;765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6" name="Google Shape;766;p11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10.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2" name="Google Shape;772;p111"/>
          <p:cNvSpPr txBox="1"/>
          <p:nvPr/>
        </p:nvSpPr>
        <p:spPr>
          <a:xfrm>
            <a:off x="311700" y="948925"/>
            <a:ext cx="8520600" cy="16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     ______     ____    ______ 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78" name="Google Shape;778;p112"/>
          <p:cNvSpPr txBox="1"/>
          <p:nvPr/>
        </p:nvSpPr>
        <p:spPr>
          <a:xfrm>
            <a:off x="311700" y="1101325"/>
            <a:ext cx="85206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Es hora de comer helado. 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9" name="Google Shape;36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4000" y="1155150"/>
            <a:ext cx="2275975" cy="28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1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11. Lectura compartida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84" name="Google Shape;784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" name="Google Shape;789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331" y="1189284"/>
            <a:ext cx="7515224" cy="2672478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14"/>
          <p:cNvSpPr/>
          <p:nvPr/>
        </p:nvSpPr>
        <p:spPr>
          <a:xfrm>
            <a:off x="1937704" y="299721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1" name="Google Shape;791;p114"/>
          <p:cNvSpPr/>
          <p:nvPr/>
        </p:nvSpPr>
        <p:spPr>
          <a:xfrm>
            <a:off x="2892642" y="299743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2" name="Google Shape;792;p114"/>
          <p:cNvSpPr/>
          <p:nvPr/>
        </p:nvSpPr>
        <p:spPr>
          <a:xfrm>
            <a:off x="3862987" y="299482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3" name="Google Shape;793;p114"/>
          <p:cNvSpPr/>
          <p:nvPr/>
        </p:nvSpPr>
        <p:spPr>
          <a:xfrm>
            <a:off x="4824134" y="2986812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4" name="Google Shape;794;p114"/>
          <p:cNvSpPr/>
          <p:nvPr/>
        </p:nvSpPr>
        <p:spPr>
          <a:xfrm>
            <a:off x="5803288" y="298602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5" name="Google Shape;795;p114"/>
          <p:cNvSpPr/>
          <p:nvPr/>
        </p:nvSpPr>
        <p:spPr>
          <a:xfrm>
            <a:off x="6765732" y="297727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96" name="Google Shape;796;p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" name="Google Shape;801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6944" y="998448"/>
            <a:ext cx="4778774" cy="26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115"/>
          <p:cNvSpPr/>
          <p:nvPr/>
        </p:nvSpPr>
        <p:spPr>
          <a:xfrm>
            <a:off x="2335385" y="235019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3" name="Google Shape;803;p115"/>
          <p:cNvSpPr/>
          <p:nvPr/>
        </p:nvSpPr>
        <p:spPr>
          <a:xfrm>
            <a:off x="2356544" y="335160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4" name="Google Shape;804;p115"/>
          <p:cNvSpPr/>
          <p:nvPr/>
        </p:nvSpPr>
        <p:spPr>
          <a:xfrm>
            <a:off x="3299373" y="236005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5" name="Google Shape;805;p115"/>
          <p:cNvSpPr/>
          <p:nvPr/>
        </p:nvSpPr>
        <p:spPr>
          <a:xfrm>
            <a:off x="3304912" y="3359638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6" name="Google Shape;806;p115"/>
          <p:cNvSpPr/>
          <p:nvPr/>
        </p:nvSpPr>
        <p:spPr>
          <a:xfrm>
            <a:off x="4237100" y="2360290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7" name="Google Shape;807;p115"/>
          <p:cNvSpPr/>
          <p:nvPr/>
        </p:nvSpPr>
        <p:spPr>
          <a:xfrm>
            <a:off x="4248940" y="3362694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15"/>
          <p:cNvSpPr/>
          <p:nvPr/>
        </p:nvSpPr>
        <p:spPr>
          <a:xfrm>
            <a:off x="5203773" y="23506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15"/>
          <p:cNvSpPr/>
          <p:nvPr/>
        </p:nvSpPr>
        <p:spPr>
          <a:xfrm>
            <a:off x="5241291" y="3353167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0" name="Google Shape;810;p115"/>
          <p:cNvSpPr/>
          <p:nvPr/>
        </p:nvSpPr>
        <p:spPr>
          <a:xfrm>
            <a:off x="6156799" y="2350676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1" name="Google Shape;811;p115"/>
          <p:cNvSpPr/>
          <p:nvPr/>
        </p:nvSpPr>
        <p:spPr>
          <a:xfrm>
            <a:off x="6162264" y="3349141"/>
            <a:ext cx="320100" cy="3189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2" name="Google Shape;812;p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7" name="Google Shape;817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297" y="1310000"/>
            <a:ext cx="6478550" cy="2645275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16"/>
          <p:cNvSpPr/>
          <p:nvPr/>
        </p:nvSpPr>
        <p:spPr>
          <a:xfrm>
            <a:off x="1926548" y="201198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116"/>
          <p:cNvSpPr/>
          <p:nvPr/>
        </p:nvSpPr>
        <p:spPr>
          <a:xfrm>
            <a:off x="2635749" y="20218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0" name="Google Shape;820;p116"/>
          <p:cNvSpPr/>
          <p:nvPr/>
        </p:nvSpPr>
        <p:spPr>
          <a:xfrm>
            <a:off x="1706875" y="2273900"/>
            <a:ext cx="2091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1" name="Google Shape;821;p116"/>
          <p:cNvSpPr/>
          <p:nvPr/>
        </p:nvSpPr>
        <p:spPr>
          <a:xfrm>
            <a:off x="4155923" y="202088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2" name="Google Shape;822;p116"/>
          <p:cNvSpPr/>
          <p:nvPr/>
        </p:nvSpPr>
        <p:spPr>
          <a:xfrm>
            <a:off x="4851125" y="200236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3" name="Google Shape;823;p116"/>
          <p:cNvSpPr/>
          <p:nvPr/>
        </p:nvSpPr>
        <p:spPr>
          <a:xfrm>
            <a:off x="3964325" y="2255850"/>
            <a:ext cx="1379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4" name="Google Shape;824;p116"/>
          <p:cNvSpPr/>
          <p:nvPr/>
        </p:nvSpPr>
        <p:spPr>
          <a:xfrm>
            <a:off x="5683196" y="2012181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5" name="Google Shape;825;p116"/>
          <p:cNvSpPr/>
          <p:nvPr/>
        </p:nvSpPr>
        <p:spPr>
          <a:xfrm>
            <a:off x="6425017" y="201197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6" name="Google Shape;826;p116"/>
          <p:cNvSpPr/>
          <p:nvPr/>
        </p:nvSpPr>
        <p:spPr>
          <a:xfrm>
            <a:off x="5435075" y="2273900"/>
            <a:ext cx="21696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7" name="Google Shape;827;p116"/>
          <p:cNvSpPr/>
          <p:nvPr/>
        </p:nvSpPr>
        <p:spPr>
          <a:xfrm>
            <a:off x="1899476" y="3382206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8" name="Google Shape;828;p116"/>
          <p:cNvSpPr/>
          <p:nvPr/>
        </p:nvSpPr>
        <p:spPr>
          <a:xfrm>
            <a:off x="2683888" y="3382205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9" name="Google Shape;829;p116"/>
          <p:cNvSpPr/>
          <p:nvPr/>
        </p:nvSpPr>
        <p:spPr>
          <a:xfrm>
            <a:off x="1712920" y="3640100"/>
            <a:ext cx="2251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0" name="Google Shape;830;p116"/>
          <p:cNvSpPr/>
          <p:nvPr/>
        </p:nvSpPr>
        <p:spPr>
          <a:xfrm>
            <a:off x="3468331" y="338219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1" name="Google Shape;831;p116"/>
          <p:cNvSpPr/>
          <p:nvPr/>
        </p:nvSpPr>
        <p:spPr>
          <a:xfrm>
            <a:off x="4803572" y="3391779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2" name="Google Shape;832;p116"/>
          <p:cNvSpPr/>
          <p:nvPr/>
        </p:nvSpPr>
        <p:spPr>
          <a:xfrm>
            <a:off x="5589575" y="3389308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3" name="Google Shape;833;p116"/>
          <p:cNvSpPr/>
          <p:nvPr/>
        </p:nvSpPr>
        <p:spPr>
          <a:xfrm>
            <a:off x="6421922" y="3392474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4" name="Google Shape;834;p116"/>
          <p:cNvSpPr/>
          <p:nvPr/>
        </p:nvSpPr>
        <p:spPr>
          <a:xfrm>
            <a:off x="4572000" y="3640106"/>
            <a:ext cx="23094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5" name="Google Shape;835;p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04" y="4146787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116"/>
          <p:cNvSpPr/>
          <p:nvPr/>
        </p:nvSpPr>
        <p:spPr>
          <a:xfrm>
            <a:off x="7106167" y="2047095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7" name="Google Shape;837;p116"/>
          <p:cNvSpPr/>
          <p:nvPr/>
        </p:nvSpPr>
        <p:spPr>
          <a:xfrm>
            <a:off x="3300036" y="2047110"/>
            <a:ext cx="240600" cy="226800"/>
          </a:xfrm>
          <a:prstGeom prst="ellipse">
            <a:avLst/>
          </a:prstGeom>
          <a:solidFill>
            <a:srgbClr val="FCB497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17"/>
          <p:cNvSpPr txBox="1"/>
          <p:nvPr/>
        </p:nvSpPr>
        <p:spPr>
          <a:xfrm>
            <a:off x="398300" y="3049850"/>
            <a:ext cx="36396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es Henrique y su hermana menor, Eli. Henrique está súper contento porque hoy va a tener una tarde para jugar con su mejor amigo, Félix.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3" name="Google Shape;843;p117"/>
          <p:cNvSpPr txBox="1"/>
          <p:nvPr/>
        </p:nvSpPr>
        <p:spPr>
          <a:xfrm>
            <a:off x="5035300" y="3049850"/>
            <a:ext cx="37134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—¿A qué hora llega Félix, mamá? —indaga Henrique —que llegue rápido para empezar a jugar.</a:t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Hasta Chiquis está contenta.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4" name="Google Shape;844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6544" y="3127009"/>
            <a:ext cx="557400" cy="5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17"/>
          <p:cNvSpPr txBox="1"/>
          <p:nvPr/>
        </p:nvSpPr>
        <p:spPr>
          <a:xfrm>
            <a:off x="2035500" y="2395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y Eli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46" name="Google Shape;846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1700" y="680825"/>
            <a:ext cx="2226487" cy="236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2624" y="873100"/>
            <a:ext cx="1950500" cy="2139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18"/>
          <p:cNvSpPr txBox="1"/>
          <p:nvPr/>
        </p:nvSpPr>
        <p:spPr>
          <a:xfrm>
            <a:off x="550700" y="230450"/>
            <a:ext cx="3650700" cy="24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¡Toc toc! se escucha en la ventanilla.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se asoma y mira que ha llegado Félix con Rodolfo.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3" name="Google Shape;853;p118"/>
          <p:cNvSpPr txBox="1"/>
          <p:nvPr/>
        </p:nvSpPr>
        <p:spPr>
          <a:xfrm>
            <a:off x="4972575" y="256450"/>
            <a:ext cx="38532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 corre con Chiquis a saludarlos.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—¡Hola, Félix! ¡Hola Rodolfo! —resalta Eli —¿Tengo permiso para jugar con Rodolfo? 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54" name="Google Shape;854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p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1225" y="1964875"/>
            <a:ext cx="2654799" cy="28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p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76742" y="2012233"/>
            <a:ext cx="2572944" cy="273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119"/>
          <p:cNvSpPr txBox="1"/>
          <p:nvPr/>
        </p:nvSpPr>
        <p:spPr>
          <a:xfrm>
            <a:off x="550700" y="230450"/>
            <a:ext cx="3650700" cy="17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Henrique y Félix pasan la tarde jugando juntos armando un castillo gigante en el pasillo.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2" name="Google Shape;862;p119"/>
          <p:cNvSpPr txBox="1"/>
          <p:nvPr/>
        </p:nvSpPr>
        <p:spPr>
          <a:xfrm>
            <a:off x="4972575" y="256450"/>
            <a:ext cx="3853200" cy="20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Eli, Chiquis y Rodolfo se pasan la tarde juntos. A Rodolfo le gusta escalar el yeso de Evelin. Y a Chiquis le encanta seguir y oler a Rodolfo.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63" name="Google Shape;863;p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8861" y="345105"/>
            <a:ext cx="564425" cy="56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825" y="1516900"/>
            <a:ext cx="2993781" cy="3186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p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3850" y="1997450"/>
            <a:ext cx="2598276" cy="276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20"/>
          <p:cNvSpPr txBox="1"/>
          <p:nvPr/>
        </p:nvSpPr>
        <p:spPr>
          <a:xfrm>
            <a:off x="234700" y="1424267"/>
            <a:ext cx="38298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—¡Es hora de comer helado! —indica mamá.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1" name="Google Shape;871;p120"/>
          <p:cNvSpPr txBox="1"/>
          <p:nvPr/>
        </p:nvSpPr>
        <p:spPr>
          <a:xfrm>
            <a:off x="1024769" y="2464022"/>
            <a:ext cx="2917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 día tan perfecto, lleno de amigos, mascotas y helados.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2" name="Google Shape;872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890" y="2587602"/>
            <a:ext cx="638425" cy="6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7025" y="1309750"/>
            <a:ext cx="4812052" cy="2685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12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879" name="Google Shape;879;p12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880" name="Google Shape;880;p12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1" name="Google Shape;881;p12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2" name="Google Shape;882;p12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3" name="Google Shape;883;p12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4" name="Google Shape;884;p12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5" name="Google Shape;885;p12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86" name="Google Shape;886;p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4495800" y="193075"/>
            <a:ext cx="4267200" cy="466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5" name="Google Shape;37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9938" y="953613"/>
            <a:ext cx="3204124" cy="323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Sonidos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1" name="Google Shape;38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