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omfortaa"/>
      <p:regular r:id="rId70"/>
      <p:bold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0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2" name="Liliana Martínez"/>
  <p:cmAuthor clrIdx="2" id="2" initials="" lastIdx="2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F2AFDE-723D-4313-8534-8F84567EA321}">
  <a:tblStyle styleId="{A3F2AFDE-723D-4313-8534-8F84567EA3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3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2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omfortaa-bold.fntdata"/><Relationship Id="rId70" Type="http://schemas.openxmlformats.org/officeDocument/2006/relationships/font" Target="fonts/Comfortaa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3:12.430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15:22:03.816">
    <p:pos x="2876" y="1971"/>
    <p:text>Add image</p:text>
  </p:cm>
  <p:cm authorId="2" idx="1" dt="2025-12-02T15:22:03.816">
    <p:pos x="2876" y="1971"/>
    <p:text>please let me know if these work or I can search for others.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5-12-02T15:25:56.482">
    <p:pos x="2821" y="1405"/>
    <p:text>Need image.</p:text>
  </p:cm>
  <p:cm authorId="2" idx="2" dt="2025-12-02T15:25:56.482">
    <p:pos x="2821" y="1405"/>
    <p:text>if this doesn't work - let me know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9f18db9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79f18db9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9f18db97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9f18db97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aventuras.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79f18db9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79f18db9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76770bb98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76770bb98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vamos a aprender a escribir palabras con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advertir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advertir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 ejemplo: Muchas palabras que terminan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-va, -ve, -vi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nueva, sirve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15-17.</a:t>
            </a:r>
            <a:br>
              <a:rPr i="1" lang="en">
                <a:solidFill>
                  <a:schemeClr val="dk1"/>
                </a:solidFill>
              </a:rPr>
            </a:b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in_ierno.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v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vier - no, invierno.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aparece antes del sonido /b/?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usamos…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“v”)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b0ae4637e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8b0ae4637e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nue_a.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algunos finales comunes,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va, nueva.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tiene uno de los finales comunes. ¿Con qu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letra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Algunos finales comunes,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Entonces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8b0ae4637e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8b0ae4637e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sir_e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algunos finales comunes,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 - ve, sirve.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tiene uno de los finales comunes. ¿Con qué letra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Algunos finales comunes,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Entonces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sirve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Excelente trabajo, detectives. ¡Ya están usando las pistas como expertos!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ver si pueden hacerlo solos…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76770bb98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76770bb98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me gusta el invierno porque hace mucho frío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vier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Invierno, /i/, /n/, /b/, /i/, /e/, /r/, /n/,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visitar a los primos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si - 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/r/. Visit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ar, /b/, /i/, /s/, /i/, /t/,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aventuras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verano estuvo lleno de aventuras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aventuras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ven - tu - ras.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/s/. Aventuras, /a/, /b/, /e/, /n/, /t/, /u/, /r/,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grande.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entre.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cu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ál.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bicicleta es una gran ventaja para la vida diaria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(1), bicicleta (2), es (3), una (4), gran (5), ventaja (6), para (7), la (8), vida (9), diaria (10).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diez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/b/ que escuches.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b0ae4637e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b0ae4637e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v representa el sonido /b/.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vecindario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vecindario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primer sonido que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vecindario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8538ea7ed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8538ea7ed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viajar.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8538ea7ed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8538ea7ed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vehículo.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/b/.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Luego lea: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primer sonido que escuchamos en vaso es /b/.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79f18db97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79f18db97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divertirme.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79f18db97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79f18db97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vitalidad.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79f18db97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79f18db97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79f18db97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79f18db97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ventaja.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iba en bicicleta a toda velocidad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lo - ci - dad.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/d/.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Velocidad, /b/, /e/, /l/, /o/, /s/, /i/, /d/, /a/, /d/.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79f18db97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79f18db97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vehículo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usa su vehículo para ir al trabajo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vehículo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hí - cu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/o/. Vehículo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/b/, /e/, /i/, /k/, /u/, /l/,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79f18db97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79f18db97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divertirme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divertirme con mis amigos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divertirme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tir - 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Divertirme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/d/, /i/, /b/, /e/, /r/, /t/, /i/, /r/, /m/,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género masculino y el género femenino.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42ec7e7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42ec7e7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que terminan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de género masculino. Generalmente estas palabras se acompañan de los artículos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frases: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cepillo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cepillo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una palabra de género masculino porque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delante.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76770bb9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76770bb9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42ec7e7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42ec7e7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que terminan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de género femenino. Generalmente estas palabras se acompañan de los artículos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frases: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bicicleta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bicicleta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42ec7e7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42ec7e7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identificar palabras de género masculino y 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énero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femenino en algunas oraciones.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(No hay palabras que terminen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no hay palabras con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(perro, parque)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tienen delante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842ec7e7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842ec7e7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(pelota, calle)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tienen delante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hay palabras que terminen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(haga clic)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842ec7e73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842ec7e73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hay palabras que terminen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no hay palabras con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(caballo, campo)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(Terminan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tienen delante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842ec7e7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842ec7e7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delante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(almuerzo)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delante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842ec7e73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842ec7e73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842ec7e731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842ec7e731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signos de puntuación en la oración: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bicicleta es un vehículo muy popular que sirve para viajar, pasear y divertirse.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la oraci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manera fluida.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fluidez haciendo las pausas apropiada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842ec7e73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842ec7e73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842ec7e73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842ec7e73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842ec7e731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842ec7e731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76770bb98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76770bb98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8b0ae4637e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8b0ae4637e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76770bb98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76770bb98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llevar.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9f18db9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79f18db9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sirve.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6">
          <p15:clr>
            <a:srgbClr val="E46962"/>
          </p15:clr>
        </p15:guide>
        <p15:guide id="2" orient="horz" pos="2961">
          <p15:clr>
            <a:srgbClr val="E46962"/>
          </p15:clr>
        </p15:guide>
        <p15:guide id="3" pos="276">
          <p15:clr>
            <a:srgbClr val="E46962"/>
          </p15:clr>
        </p15:guide>
        <p15:guide id="4" pos="5484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6">
          <p15:clr>
            <a:srgbClr val="E46962"/>
          </p15:clr>
        </p15:guide>
        <p15:guide id="2" pos="5484">
          <p15:clr>
            <a:srgbClr val="E46962"/>
          </p15:clr>
        </p15:guide>
        <p15:guide id="3" orient="horz" pos="276">
          <p15:clr>
            <a:srgbClr val="E46962"/>
          </p15:clr>
        </p15:guide>
        <p15:guide id="4" orient="horz" pos="296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6">
          <p15:clr>
            <a:srgbClr val="E46962"/>
          </p15:clr>
        </p15:guide>
        <p15:guide id="2" orient="horz" pos="2961">
          <p15:clr>
            <a:srgbClr val="E46962"/>
          </p15:clr>
        </p15:guide>
        <p15:guide id="3" pos="276">
          <p15:clr>
            <a:srgbClr val="E46962"/>
          </p15:clr>
        </p15:guide>
        <p15:guide id="4" pos="5484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6">
          <p15:clr>
            <a:srgbClr val="E46962"/>
          </p15:clr>
        </p15:guide>
        <p15:guide id="2" pos="5484">
          <p15:clr>
            <a:srgbClr val="E46962"/>
          </p15:clr>
        </p15:guide>
        <p15:guide id="3" orient="horz" pos="276">
          <p15:clr>
            <a:srgbClr val="E46962"/>
          </p15:clr>
        </p15:guide>
        <p15:guide id="4" orient="horz" pos="2961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">
          <p15:clr>
            <a:srgbClr val="E46962"/>
          </p15:clr>
        </p15:guide>
        <p15:guide id="2" pos="5484">
          <p15:clr>
            <a:srgbClr val="E46962"/>
          </p15:clr>
        </p15:guide>
        <p15:guide id="3" orient="horz" pos="276">
          <p15:clr>
            <a:srgbClr val="E46962"/>
          </p15:clr>
        </p15:guide>
        <p15:guide id="4" orient="horz" pos="2961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6">
          <p15:clr>
            <a:srgbClr val="E46962"/>
          </p15:clr>
        </p15:guide>
        <p15:guide id="2" orient="horz" pos="2961">
          <p15:clr>
            <a:srgbClr val="E46962"/>
          </p15:clr>
        </p15:guide>
        <p15:guide id="3" pos="276">
          <p15:clr>
            <a:srgbClr val="E46962"/>
          </p15:clr>
        </p15:guide>
        <p15:guide id="4" pos="5484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">
          <p15:clr>
            <a:srgbClr val="E46962"/>
          </p15:clr>
        </p15:guide>
        <p15:guide id="2" pos="5484">
          <p15:clr>
            <a:srgbClr val="E46962"/>
          </p15:clr>
        </p15:guide>
        <p15:guide id="3" orient="horz" pos="276">
          <p15:clr>
            <a:srgbClr val="E46962"/>
          </p15:clr>
        </p15:guide>
        <p15:guide id="4" orient="horz" pos="2961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{A3F2AFDE-723D-4313-8534-8F84567EA321}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6">
          <p15:clr>
            <a:srgbClr val="E46962"/>
          </p15:clr>
        </p15:guide>
        <p15:guide id="2" orient="horz" pos="2961">
          <p15:clr>
            <a:srgbClr val="E46962"/>
          </p15:clr>
        </p15:guide>
        <p15:guide id="3" pos="276">
          <p15:clr>
            <a:srgbClr val="E46962"/>
          </p15:clr>
        </p15:guide>
        <p15:guide id="4" pos="5484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3.xml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4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0.png"/><Relationship Id="rId5" Type="http://schemas.openxmlformats.org/officeDocument/2006/relationships/image" Target="../media/image43.png"/><Relationship Id="rId6" Type="http://schemas.openxmlformats.org/officeDocument/2006/relationships/image" Target="../media/image35.png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405630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4056300" y="27047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volante</a:t>
            </a:r>
            <a:endParaRPr sz="9600"/>
          </a:p>
        </p:txBody>
      </p:sp>
      <p:pic>
        <p:nvPicPr>
          <p:cNvPr id="468" name="Google Shape;468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66"/>
          <p:cNvSpPr/>
          <p:nvPr/>
        </p:nvSpPr>
        <p:spPr>
          <a:xfrm>
            <a:off x="2431675" y="3291850"/>
            <a:ext cx="43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aventuras</a:t>
            </a:r>
            <a:endParaRPr sz="9600"/>
          </a:p>
        </p:txBody>
      </p:sp>
      <p:pic>
        <p:nvPicPr>
          <p:cNvPr id="475" name="Google Shape;47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6" name="Google Shape;476;p67"/>
          <p:cNvSpPr/>
          <p:nvPr/>
        </p:nvSpPr>
        <p:spPr>
          <a:xfrm>
            <a:off x="1736900" y="3291850"/>
            <a:ext cx="570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visit</a:t>
            </a:r>
            <a:r>
              <a:rPr lang="en" sz="9600"/>
              <a:t>ar</a:t>
            </a:r>
            <a:endParaRPr sz="9600"/>
          </a:p>
        </p:txBody>
      </p:sp>
      <p:pic>
        <p:nvPicPr>
          <p:cNvPr id="482" name="Google Shape;48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3" name="Google Shape;483;p68"/>
          <p:cNvSpPr/>
          <p:nvPr/>
        </p:nvSpPr>
        <p:spPr>
          <a:xfrm>
            <a:off x="3048000" y="3291850"/>
            <a:ext cx="318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89" name="Google Shape;489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0"/>
          <p:cNvSpPr txBox="1"/>
          <p:nvPr/>
        </p:nvSpPr>
        <p:spPr>
          <a:xfrm>
            <a:off x="438900" y="438900"/>
            <a:ext cx="98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70"/>
          <p:cNvSpPr txBox="1"/>
          <p:nvPr/>
        </p:nvSpPr>
        <p:spPr>
          <a:xfrm>
            <a:off x="438900" y="1920240"/>
            <a:ext cx="8266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invierno, advertir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Finales comunes: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nueva, sirve, activo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6" name="Google Shape;496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2" name="Google Shape;502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2576300" y="646814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invierno, vidrio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Finales comunes: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nueva, leve, activo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ierno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ierno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9" name="Google Shape;509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16" name="Google Shape;516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576300" y="643764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invierno, vidrio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Finales comunes: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nueva, leve, activo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23" name="Google Shape;523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 txBox="1"/>
          <p:nvPr/>
        </p:nvSpPr>
        <p:spPr>
          <a:xfrm>
            <a:off x="-8044100" y="383425"/>
            <a:ext cx="9189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31" name="Google Shape;531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2576300" y="643764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invierno, vidrio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Finales comunes: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-va, -ve, -vi, -vo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nueva, leve, activo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sir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38" name="Google Shape;538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-7877575" y="383425"/>
            <a:ext cx="9189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4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Ortografía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2" name="Google Shape;552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ierno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isitar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4" name="Google Shape;564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enturas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8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grande</a:t>
            </a:r>
            <a:endParaRPr sz="9600"/>
          </a:p>
        </p:txBody>
      </p:sp>
      <p:pic>
        <p:nvPicPr>
          <p:cNvPr id="576" name="Google Shape;57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entre</a:t>
            </a:r>
            <a:endParaRPr sz="9600"/>
          </a:p>
        </p:txBody>
      </p:sp>
      <p:pic>
        <p:nvPicPr>
          <p:cNvPr id="582" name="Google Shape;58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cuál</a:t>
            </a:r>
            <a:endParaRPr sz="9600"/>
          </a:p>
        </p:txBody>
      </p:sp>
      <p:pic>
        <p:nvPicPr>
          <p:cNvPr id="588" name="Google Shape;588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2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3"/>
          <p:cNvSpPr txBox="1"/>
          <p:nvPr>
            <p:ph idx="4294967295" type="body"/>
          </p:nvPr>
        </p:nvSpPr>
        <p:spPr>
          <a:xfrm>
            <a:off x="438900" y="438900"/>
            <a:ext cx="82662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 bicicleta es una gran ventaja para la vida diaria.</a:t>
            </a:r>
            <a:endParaRPr sz="5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0" name="Google Shape;60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4"/>
          <p:cNvSpPr txBox="1"/>
          <p:nvPr>
            <p:ph idx="4294967295" type="body"/>
          </p:nvPr>
        </p:nvSpPr>
        <p:spPr>
          <a:xfrm>
            <a:off x="438900" y="438900"/>
            <a:ext cx="82662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La bicicleta es un vehículo muy popular que sirve para viajar, pasear y divertirse.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606" name="Google Shape;60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5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0" name="Google Shape;41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8" name="Google Shape;618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0" name="Google Shape;620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7"/>
          <p:cNvSpPr txBox="1"/>
          <p:nvPr>
            <p:ph idx="4294967295" type="body"/>
          </p:nvPr>
        </p:nvSpPr>
        <p:spPr>
          <a:xfrm>
            <a:off x="438900" y="438900"/>
            <a:ext cx="82662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 bicicleta es una gran ventaja para la vida diaria.</a:t>
            </a:r>
            <a:endParaRPr sz="5200"/>
          </a:p>
        </p:txBody>
      </p:sp>
      <p:pic>
        <p:nvPicPr>
          <p:cNvPr id="626" name="Google Shape;62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2" name="Google Shape;632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33" name="Google Shape;633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4" name="Google Shape;644;p90"/>
          <p:cNvSpPr txBox="1"/>
          <p:nvPr/>
        </p:nvSpPr>
        <p:spPr>
          <a:xfrm>
            <a:off x="457200" y="3470325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Leer palabras multisilábicas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91"/>
          <p:cNvSpPr txBox="1"/>
          <p:nvPr/>
        </p:nvSpPr>
        <p:spPr>
          <a:xfrm>
            <a:off x="4479250" y="2230773"/>
            <a:ext cx="4837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ecindario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 txBox="1"/>
          <p:nvPr/>
        </p:nvSpPr>
        <p:spPr>
          <a:xfrm>
            <a:off x="891400" y="1404575"/>
            <a:ext cx="2475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/>
          <p:nvPr/>
        </p:nvSpPr>
        <p:spPr>
          <a:xfrm rot="-1709">
            <a:off x="3841255" y="2673531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6" name="Google Shape;656;p9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1" title="G2_Image Search_.jpg"/>
          <p:cNvPicPr preferRelativeResize="0"/>
          <p:nvPr/>
        </p:nvPicPr>
        <p:blipFill rotWithShape="1">
          <a:blip r:embed="rId6">
            <a:alphaModFix/>
          </a:blip>
          <a:srcRect b="23451" l="0" r="0" t="24318"/>
          <a:stretch/>
        </p:blipFill>
        <p:spPr>
          <a:xfrm>
            <a:off x="4906850" y="438900"/>
            <a:ext cx="3210377" cy="19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2"/>
          <p:cNvSpPr txBox="1"/>
          <p:nvPr>
            <p:ph idx="4294967295" type="body"/>
          </p:nvPr>
        </p:nvSpPr>
        <p:spPr>
          <a:xfrm>
            <a:off x="0" y="15506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vivir</a:t>
            </a:r>
            <a:endParaRPr sz="9600"/>
          </a:p>
        </p:txBody>
      </p:sp>
      <p:pic>
        <p:nvPicPr>
          <p:cNvPr id="663" name="Google Shape;663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4" name="Google Shape;664;p92"/>
          <p:cNvSpPr/>
          <p:nvPr/>
        </p:nvSpPr>
        <p:spPr>
          <a:xfrm>
            <a:off x="3575550" y="3291850"/>
            <a:ext cx="219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3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viajar</a:t>
            </a:r>
            <a:endParaRPr sz="9600"/>
          </a:p>
        </p:txBody>
      </p:sp>
      <p:pic>
        <p:nvPicPr>
          <p:cNvPr id="670" name="Google Shape;67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1" name="Google Shape;671;p93"/>
          <p:cNvSpPr/>
          <p:nvPr/>
        </p:nvSpPr>
        <p:spPr>
          <a:xfrm>
            <a:off x="3087775" y="3291850"/>
            <a:ext cx="302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velocidad</a:t>
            </a:r>
            <a:endParaRPr sz="9600"/>
          </a:p>
        </p:txBody>
      </p:sp>
      <p:pic>
        <p:nvPicPr>
          <p:cNvPr id="677" name="Google Shape;67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8" name="Google Shape;678;p94"/>
          <p:cNvSpPr/>
          <p:nvPr/>
        </p:nvSpPr>
        <p:spPr>
          <a:xfrm>
            <a:off x="1664250" y="3291850"/>
            <a:ext cx="591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vehículo</a:t>
            </a:r>
            <a:endParaRPr sz="9600"/>
          </a:p>
        </p:txBody>
      </p:sp>
      <p:pic>
        <p:nvPicPr>
          <p:cNvPr id="684" name="Google Shape;68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5" name="Google Shape;685;p95"/>
          <p:cNvSpPr/>
          <p:nvPr/>
        </p:nvSpPr>
        <p:spPr>
          <a:xfrm>
            <a:off x="2154125" y="3291850"/>
            <a:ext cx="489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416" name="Google Shape;416;p60" title="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904775" y="907775"/>
            <a:ext cx="1793451" cy="179345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0"/>
          <p:cNvSpPr txBox="1"/>
          <p:nvPr/>
        </p:nvSpPr>
        <p:spPr>
          <a:xfrm>
            <a:off x="891400" y="1404575"/>
            <a:ext cx="2475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4566575" y="312995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0" title="icons_final_Phonics_BW_Rememb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1922" y="1197879"/>
            <a:ext cx="1256851" cy="143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3325" y="2912954"/>
            <a:ext cx="1349425" cy="154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divertirme</a:t>
            </a:r>
            <a:endParaRPr sz="9600"/>
          </a:p>
        </p:txBody>
      </p:sp>
      <p:pic>
        <p:nvPicPr>
          <p:cNvPr id="691" name="Google Shape;69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2" name="Google Shape;692;p96"/>
          <p:cNvSpPr/>
          <p:nvPr/>
        </p:nvSpPr>
        <p:spPr>
          <a:xfrm>
            <a:off x="1714500" y="3291850"/>
            <a:ext cx="580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vitalidad</a:t>
            </a:r>
            <a:endParaRPr sz="9600"/>
          </a:p>
        </p:txBody>
      </p:sp>
      <p:pic>
        <p:nvPicPr>
          <p:cNvPr id="698" name="Google Shape;698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9" name="Google Shape;699;p97"/>
          <p:cNvSpPr/>
          <p:nvPr/>
        </p:nvSpPr>
        <p:spPr>
          <a:xfrm>
            <a:off x="2110150" y="3291850"/>
            <a:ext cx="499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actividad</a:t>
            </a:r>
            <a:endParaRPr sz="9600"/>
          </a:p>
        </p:txBody>
      </p:sp>
      <p:pic>
        <p:nvPicPr>
          <p:cNvPr id="705" name="Google Shape;705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6" name="Google Shape;706;p98"/>
          <p:cNvSpPr/>
          <p:nvPr/>
        </p:nvSpPr>
        <p:spPr>
          <a:xfrm>
            <a:off x="1846375" y="3291850"/>
            <a:ext cx="556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ventaja</a:t>
            </a:r>
            <a:endParaRPr sz="9600"/>
          </a:p>
        </p:txBody>
      </p:sp>
      <p:pic>
        <p:nvPicPr>
          <p:cNvPr id="712" name="Google Shape;712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3" name="Google Shape;713;p99"/>
          <p:cNvSpPr/>
          <p:nvPr/>
        </p:nvSpPr>
        <p:spPr>
          <a:xfrm>
            <a:off x="2388575" y="3291850"/>
            <a:ext cx="454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00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2. Ortografía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5" name="Google Shape;725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elocidad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1" name="Google Shape;731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ehículo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7" name="Google Shape;737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ertirme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4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Análisis morfológico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5"/>
          <p:cNvSpPr txBox="1"/>
          <p:nvPr>
            <p:ph idx="4294967295" type="body"/>
          </p:nvPr>
        </p:nvSpPr>
        <p:spPr>
          <a:xfrm>
            <a:off x="2578600" y="1207250"/>
            <a:ext cx="6126600" cy="20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El</a:t>
            </a:r>
            <a:r>
              <a:rPr lang="en" sz="5200">
                <a:solidFill>
                  <a:srgbClr val="000000"/>
                </a:solidFill>
              </a:rPr>
              <a:t> cepill</a:t>
            </a:r>
            <a:r>
              <a:rPr b="1" lang="en" sz="5200" u="sng">
                <a:solidFill>
                  <a:srgbClr val="000000"/>
                </a:solidFill>
              </a:rPr>
              <a:t>o</a:t>
            </a:r>
            <a:endParaRPr b="1" sz="52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Un</a:t>
            </a:r>
            <a:r>
              <a:rPr lang="en" sz="5200">
                <a:solidFill>
                  <a:srgbClr val="000000"/>
                </a:solidFill>
              </a:rPr>
              <a:t> cepill</a:t>
            </a:r>
            <a:r>
              <a:rPr b="1" lang="en" sz="5200" u="sng">
                <a:solidFill>
                  <a:srgbClr val="000000"/>
                </a:solidFill>
              </a:rPr>
              <a:t>o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49" name="Google Shape;749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vuelo</a:t>
            </a:r>
            <a:endParaRPr sz="9600"/>
          </a:p>
        </p:txBody>
      </p:sp>
      <p:pic>
        <p:nvPicPr>
          <p:cNvPr id="433" name="Google Shape;43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4" name="Google Shape;434;p61"/>
          <p:cNvSpPr/>
          <p:nvPr/>
        </p:nvSpPr>
        <p:spPr>
          <a:xfrm>
            <a:off x="3025600" y="3291850"/>
            <a:ext cx="316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6"/>
          <p:cNvSpPr txBox="1"/>
          <p:nvPr>
            <p:ph idx="4294967295" type="body"/>
          </p:nvPr>
        </p:nvSpPr>
        <p:spPr>
          <a:xfrm>
            <a:off x="2578600" y="1207250"/>
            <a:ext cx="6126600" cy="20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La</a:t>
            </a:r>
            <a:r>
              <a:rPr lang="en" sz="5200">
                <a:solidFill>
                  <a:srgbClr val="000000"/>
                </a:solidFill>
              </a:rPr>
              <a:t> biciclet</a:t>
            </a:r>
            <a:r>
              <a:rPr b="1" lang="en" sz="5200" u="sng">
                <a:solidFill>
                  <a:srgbClr val="000000"/>
                </a:solidFill>
              </a:rPr>
              <a:t>a</a:t>
            </a:r>
            <a:endParaRPr b="1" sz="52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Una</a:t>
            </a:r>
            <a:r>
              <a:rPr lang="en" sz="5200">
                <a:solidFill>
                  <a:srgbClr val="000000"/>
                </a:solidFill>
              </a:rPr>
              <a:t> biciclet</a:t>
            </a:r>
            <a:r>
              <a:rPr b="1" lang="en" sz="5200" u="sng">
                <a:solidFill>
                  <a:srgbClr val="000000"/>
                </a:solidFill>
              </a:rPr>
              <a:t>a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55" name="Google Shape;755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7"/>
          <p:cNvSpPr txBox="1"/>
          <p:nvPr>
            <p:ph idx="4294967295" type="body"/>
          </p:nvPr>
        </p:nvSpPr>
        <p:spPr>
          <a:xfrm>
            <a:off x="438900" y="1197875"/>
            <a:ext cx="82662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rgbClr val="000000"/>
                </a:solidFill>
                <a:highlight>
                  <a:srgbClr val="E3F5EA"/>
                </a:highlight>
              </a:rPr>
              <a:t>El perro</a:t>
            </a:r>
            <a:r>
              <a:rPr lang="en" sz="4000">
                <a:solidFill>
                  <a:srgbClr val="000000"/>
                </a:solidFill>
              </a:rPr>
              <a:t> corre feliz por </a:t>
            </a:r>
            <a:r>
              <a:rPr lang="en" sz="4000">
                <a:solidFill>
                  <a:srgbClr val="000000"/>
                </a:solidFill>
                <a:highlight>
                  <a:srgbClr val="E3F5EA"/>
                </a:highlight>
              </a:rPr>
              <a:t>el parque</a:t>
            </a:r>
            <a:r>
              <a:rPr lang="en" sz="4000">
                <a:solidFill>
                  <a:srgbClr val="000000"/>
                </a:solidFill>
              </a:rPr>
              <a:t>.</a:t>
            </a:r>
            <a:endParaRPr b="1" sz="4000" u="sng">
              <a:solidFill>
                <a:srgbClr val="000000"/>
              </a:solidFill>
            </a:endParaRPr>
          </a:p>
        </p:txBody>
      </p:sp>
      <p:pic>
        <p:nvPicPr>
          <p:cNvPr id="761" name="Google Shape;76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8"/>
          <p:cNvSpPr txBox="1"/>
          <p:nvPr>
            <p:ph idx="4294967295" type="body"/>
          </p:nvPr>
        </p:nvSpPr>
        <p:spPr>
          <a:xfrm>
            <a:off x="438900" y="817616"/>
            <a:ext cx="82662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La pelota rueda por la calle</a:t>
            </a:r>
            <a:r>
              <a:rPr lang="en" sz="4400">
                <a:solidFill>
                  <a:srgbClr val="000000"/>
                </a:solidFill>
              </a:rPr>
              <a:t>. 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767" name="Google Shape;767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8" name="Google Shape;768;p108"/>
          <p:cNvSpPr txBox="1"/>
          <p:nvPr>
            <p:ph idx="4294967295" type="body"/>
          </p:nvPr>
        </p:nvSpPr>
        <p:spPr>
          <a:xfrm>
            <a:off x="471218" y="2050752"/>
            <a:ext cx="82662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La pelota</a:t>
            </a:r>
            <a:r>
              <a:rPr lang="en" sz="4400">
                <a:solidFill>
                  <a:srgbClr val="000000"/>
                </a:solidFill>
              </a:rPr>
              <a:t> rueda por </a:t>
            </a: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la calle</a:t>
            </a:r>
            <a:r>
              <a:rPr lang="en" sz="4400">
                <a:solidFill>
                  <a:srgbClr val="000000"/>
                </a:solidFill>
              </a:rPr>
              <a:t>. </a:t>
            </a:r>
            <a:endParaRPr b="1" sz="44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09"/>
          <p:cNvSpPr txBox="1"/>
          <p:nvPr>
            <p:ph idx="4294967295" type="body"/>
          </p:nvPr>
        </p:nvSpPr>
        <p:spPr>
          <a:xfrm>
            <a:off x="438900" y="928582"/>
            <a:ext cx="82662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El caballo galopa en el campo. </a:t>
            </a:r>
            <a:endParaRPr b="1" sz="4100" u="sng">
              <a:solidFill>
                <a:srgbClr val="000000"/>
              </a:solidFill>
            </a:endParaRPr>
          </a:p>
        </p:txBody>
      </p:sp>
      <p:pic>
        <p:nvPicPr>
          <p:cNvPr id="774" name="Google Shape;774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5" name="Google Shape;775;p109"/>
          <p:cNvSpPr txBox="1"/>
          <p:nvPr>
            <p:ph idx="4294967295" type="body"/>
          </p:nvPr>
        </p:nvSpPr>
        <p:spPr>
          <a:xfrm>
            <a:off x="429724" y="2185084"/>
            <a:ext cx="82662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000000"/>
                </a:solidFill>
                <a:highlight>
                  <a:srgbClr val="E3F5EA"/>
                </a:highlight>
              </a:rPr>
              <a:t>El caballo</a:t>
            </a:r>
            <a:r>
              <a:rPr lang="en" sz="4100">
                <a:solidFill>
                  <a:srgbClr val="000000"/>
                </a:solidFill>
              </a:rPr>
              <a:t> galopa en </a:t>
            </a:r>
            <a:r>
              <a:rPr lang="en" sz="4100">
                <a:solidFill>
                  <a:srgbClr val="000000"/>
                </a:solidFill>
                <a:highlight>
                  <a:srgbClr val="E3F5EA"/>
                </a:highlight>
              </a:rPr>
              <a:t>el campo</a:t>
            </a:r>
            <a:r>
              <a:rPr lang="en" sz="4100">
                <a:solidFill>
                  <a:srgbClr val="000000"/>
                </a:solidFill>
              </a:rPr>
              <a:t>. </a:t>
            </a:r>
            <a:endParaRPr b="1" sz="41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0"/>
          <p:cNvSpPr txBox="1"/>
          <p:nvPr>
            <p:ph idx="4294967295" type="body"/>
          </p:nvPr>
        </p:nvSpPr>
        <p:spPr>
          <a:xfrm>
            <a:off x="438900" y="901652"/>
            <a:ext cx="82662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El almuerzo </a:t>
            </a:r>
            <a:r>
              <a:rPr lang="en" sz="4400">
                <a:solidFill>
                  <a:srgbClr val="000000"/>
                </a:solidFill>
              </a:rPr>
              <a:t>está</a:t>
            </a:r>
            <a:r>
              <a:rPr lang="en" sz="4400">
                <a:solidFill>
                  <a:srgbClr val="000000"/>
                </a:solidFill>
              </a:rPr>
              <a:t> en la mesa. 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781" name="Google Shape;781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2" name="Google Shape;782;p110"/>
          <p:cNvSpPr txBox="1"/>
          <p:nvPr>
            <p:ph idx="4294967295" type="body"/>
          </p:nvPr>
        </p:nvSpPr>
        <p:spPr>
          <a:xfrm>
            <a:off x="429724" y="2158155"/>
            <a:ext cx="82662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El almuerzo</a:t>
            </a:r>
            <a:r>
              <a:rPr lang="en" sz="4400">
                <a:solidFill>
                  <a:srgbClr val="000000"/>
                </a:solidFill>
              </a:rPr>
              <a:t> está en </a:t>
            </a: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la mesa</a:t>
            </a:r>
            <a:r>
              <a:rPr lang="en" sz="4400">
                <a:solidFill>
                  <a:srgbClr val="000000"/>
                </a:solidFill>
              </a:rPr>
              <a:t>. </a:t>
            </a:r>
            <a:endParaRPr b="1" sz="44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1"/>
          <p:cNvSpPr txBox="1"/>
          <p:nvPr/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 Desarrollo de la fluidez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8" name="Google Shape;788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2"/>
          <p:cNvSpPr txBox="1"/>
          <p:nvPr>
            <p:ph idx="4294967295" type="body"/>
          </p:nvPr>
        </p:nvSpPr>
        <p:spPr>
          <a:xfrm>
            <a:off x="438900" y="438900"/>
            <a:ext cx="82662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La bicicleta es un vehículo muy popular que sirve para viajar, pasear y divertirse.</a:t>
            </a:r>
            <a:endParaRPr b="1" sz="4800" u="sng">
              <a:solidFill>
                <a:srgbClr val="000000"/>
              </a:solidFill>
            </a:endParaRPr>
          </a:p>
        </p:txBody>
      </p:sp>
      <p:pic>
        <p:nvPicPr>
          <p:cNvPr id="794" name="Google Shape;794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3"/>
          <p:cNvSpPr txBox="1"/>
          <p:nvPr>
            <p:ph idx="4294967295" type="body"/>
          </p:nvPr>
        </p:nvSpPr>
        <p:spPr>
          <a:xfrm>
            <a:off x="438900" y="438900"/>
            <a:ext cx="82662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Tiene dos ruedas, un volante para cambiar de dirección y pedales que nos ayudan a avanzar con velocidad.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800" name="Google Shape;80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4"/>
          <p:cNvSpPr txBox="1"/>
          <p:nvPr>
            <p:ph idx="4294967295" type="body"/>
          </p:nvPr>
        </p:nvSpPr>
        <p:spPr>
          <a:xfrm>
            <a:off x="438900" y="438900"/>
            <a:ext cx="82662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Andar en bicicleta es una actividad divertida y saludable.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6" name="Google Shape;80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5"/>
          <p:cNvSpPr txBox="1"/>
          <p:nvPr>
            <p:ph idx="4294967295" type="body"/>
          </p:nvPr>
        </p:nvSpPr>
        <p:spPr>
          <a:xfrm>
            <a:off x="438900" y="438900"/>
            <a:ext cx="82662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Por eso, la bicicleta es una gran ventaja para la vida diaria.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12" name="Google Shape;81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vender</a:t>
            </a:r>
            <a:endParaRPr sz="9600"/>
          </a:p>
        </p:txBody>
      </p:sp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1" name="Google Shape;441;p62"/>
          <p:cNvSpPr/>
          <p:nvPr/>
        </p:nvSpPr>
        <p:spPr>
          <a:xfrm>
            <a:off x="2578600" y="3291850"/>
            <a:ext cx="399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18" name="Google Shape;818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19" name="Google Shape;819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vestir</a:t>
            </a:r>
            <a:endParaRPr sz="9600"/>
          </a:p>
        </p:txBody>
      </p:sp>
      <p:pic>
        <p:nvPicPr>
          <p:cNvPr id="447" name="Google Shape;44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8" name="Google Shape;448;p63"/>
          <p:cNvSpPr/>
          <p:nvPr/>
        </p:nvSpPr>
        <p:spPr>
          <a:xfrm>
            <a:off x="3160050" y="3291850"/>
            <a:ext cx="295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llevar</a:t>
            </a:r>
            <a:endParaRPr sz="9600"/>
          </a:p>
        </p:txBody>
      </p:sp>
      <p:pic>
        <p:nvPicPr>
          <p:cNvPr id="454" name="Google Shape;45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5" name="Google Shape;455;p64"/>
          <p:cNvSpPr/>
          <p:nvPr/>
        </p:nvSpPr>
        <p:spPr>
          <a:xfrm>
            <a:off x="3048000" y="3291850"/>
            <a:ext cx="309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sirve</a:t>
            </a:r>
            <a:endParaRPr sz="9600"/>
          </a:p>
        </p:txBody>
      </p:sp>
      <p:pic>
        <p:nvPicPr>
          <p:cNvPr id="461" name="Google Shape;46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65"/>
          <p:cNvSpPr/>
          <p:nvPr/>
        </p:nvSpPr>
        <p:spPr>
          <a:xfrm>
            <a:off x="3339350" y="3291850"/>
            <a:ext cx="24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