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</p:sldIdLst>
  <p:sldSz cy="5143500" cx="9144000"/>
  <p:notesSz cx="6858000" cy="9144000"/>
  <p:embeddedFontLst>
    <p:embeddedFont>
      <p:font typeface="Century Gothic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CFF5072-9545-4D89-B20B-F1CD8D56295F}">
  <a:tblStyle styleId="{DCFF5072-9545-4D89-B20B-F1CD8D5629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font" Target="fonts/CenturyGothic-regular.fntdata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CenturyGothic-italic.fntdata"/><Relationship Id="rId12" Type="http://schemas.openxmlformats.org/officeDocument/2006/relationships/slide" Target="slides/slide7.xml"/><Relationship Id="rId56" Type="http://schemas.openxmlformats.org/officeDocument/2006/relationships/font" Target="fonts/CenturyGothic-bold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8" Type="http://schemas.openxmlformats.org/officeDocument/2006/relationships/font" Target="fonts/CenturyGothic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fa305586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fa305586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50554d34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50554d34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50554d3404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50554d340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50554d3404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50554d3404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50554d340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350554d340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bi.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prefijo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0554d340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0554d340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350554d340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9" name="Google Shape;419;g350554d340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Ahora,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 prefijo en voz alta. Todos repetirán el prefijo y lo escribirán en su pizarra.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una de estos prefijos en el siguiente orden: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im-, /i/, /m/, im-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des-, /d/, /e/, /s/, des-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/i/, /n/, in-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298450" lvl="0" marL="45720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</a:pP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bi-, /b/, /i/, bi-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cada prefijo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g33949ac0706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5" name="Google Shape;425;g33949ac0706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2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17-22 una a la vez y diga cada palabra en voz alta junto con ellos.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g33949ac0706_1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1" name="Google Shape;431;g33949ac0706_1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mún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co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2e3e187b30b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2e3e187b30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rin - cón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rin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cón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3f97e2691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33f97e2691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 - or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peor.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d99a0f3df9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d99a0f3df9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Ahora vamos a practicar lo que hemos aprendido sobre las sílabas y cómo las unimos para formar palabras.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3f9a19b1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33f9a19b1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 - 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hace.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3f97e26914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33f97e26914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 - llas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ollas.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3f97e26914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3f97e26914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 - que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saque.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949ac0706_1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949ac0706_1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de 3 sílabas. Asegúrate de leer cada palabra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24-29 una a la vez para cada palabra.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2e3e187b30b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2e3e187b30b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den, desorden.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3f97e26914_1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33f97e26914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 - tre - mo, extremo.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3f97e26914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3f97e26914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 - bier - ta, cubierta.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3949ac0706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33949ac0706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 - ca - lar, escalar.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2e3e187b30b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2e3e187b30b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 - mien - zan, comienzan.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e3e187b30b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2e3e187b30b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 - dir, impedir.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d99a0f3df9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2d99a0f3df9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3949ac0706_1_3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3949ac0706_1_3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más palabras juntos. Estas son palabras más largas, con 4 o más sílabas. Asegúrate de leer parte por parte. Luego une cada parte y lee la palabra completa.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31-36 una a la vez y repita lentamente si es necesario.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33949ac0706_1_3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33949ac0706_1_3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col - ga - da, descolgada.</a:t>
            </a:r>
            <a:endParaRPr sz="1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3f97e26914_1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33f97e26914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la, incrédula.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2e3e187b30b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2e3e187b30b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 - na - da, desordenada.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3f97e26914_1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33f97e26914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sos - pe - cha - dos, insospechados.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5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e3e187b30b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e3e187b30b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 - pe - dir - le, impedirle.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e3e187b30b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e3e187b30b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 cada sílaba y después la palabra en voz alta junto con los estudiantes.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 - cuel - gue, descuelgue. </a:t>
            </a:r>
            <a:endParaRPr sz="1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3949ac0706_1_4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3949ac0706_1_4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unas palabras en voz alta. Todos repetirán la palabra parte por parte y escribirán la palabra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38-40 una a la vez.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3949ac0706_1_4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3949ac0706_1_4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desordenada, de - sor - de - na - da, desordenada.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 - na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/s/,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/n/,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Desordenada, /d/, /e/, /s/, /o/, /r/, /d/, /e/, /n/, /a/,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33949ac0706_1_4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9" name="Google Shape;619;g33949ac0706_1_4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impecable, im - pe - ca - ble, impecable.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im - pe - ca - ble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/i/, /m/.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/p/,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/e/.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/k/, /a/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/b/,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/e/. Impecable, /i/, /m/, /p/, /e/, /k/, /a/, /b/, /l/, /e/.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99a0f3df9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99a0f3df9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combinar sílabas para formar palabras.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des - col - ga - das, descolgadas.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des - col - ga - das?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 - col - ga - das, descolgadas)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______________________________________________________________________________________________________________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separar palabras en sílabas.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Por ejemplo: descolgadas, des - col - ga - das. </a:t>
            </a: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Pregunte: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descolgadas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(descolgadas, des - col - ga - das)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33949ac0706_1_4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33949ac0706_1_4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Escucha la palabra. Identifica los sonidos y sus letras. Primero la sílaba, luego cada sonido y, al final, la palabra completa.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descolgada, des - col - ga - da, descolgada.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des - col - ga - da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/d/, /e/,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/k/,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/o/, /l/.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/g/,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/d/,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/a/.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Descolgada, /d/, /e/, /s/, /k/, /o/, /l/, /g/, /a/, /d/, /a/.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sus pizarras después de escribir cada palabra para verificar la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3949ac0706_1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3949ac0706_1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g33949ac0706_1_4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Google Shape;637;g33949ac0706_1_4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Qué.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g33949ac0706_1_4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3" name="Google Shape;643;g33949ac0706_1_4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33949ac0706_1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33949ac0706_1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oración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3949ac0706_1_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3949ac0706_1_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33949ac0706_1_4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1" name="Google Shape;661;g33949ac0706_1_4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voy a decir una oración en voz alta. Todos repetirán la oración y escribirán todas las palabras en su pizarra lo mejor que puedan. ¿Listos?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―¿Qué vamos a hacer con Fibi? ―pregunta mamá un poco impaciente.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repetir la oración juntos.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la oración en voz alta junto con los estudiantes. Cuente las palabras en la oración si los estudiantes todavía necesitan apoyo.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331c998b7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331c998b7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2e3e187b30b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2e3e187b30b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2d99a0f3df9_0_1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2d99a0f3df9_0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3f9ceb3b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33f9ceb3b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cré - du - la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33f9ceb3b8d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33f9ceb3b8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 - na - 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 - na - 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 - na - 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desordenada)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desordenada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desordenada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- sor - de - na - da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3f9ceb3b8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3f9ceb3b8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sos - pe - cha - dos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sos - pe - cha - 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sos - pe - cha - 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insospechados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insospechados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insospechados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- sos - pe - cha - dos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)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3f9ceb3b8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33f9ceb3b8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A. Combinar sílabas en palabras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ce - ro - la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palabra formamos con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 - ce - ro - 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 - ce - ro - la, cacerola) 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_____________________________________________________________________</a:t>
            </a:r>
            <a:endParaRPr i="1"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B. Segmentar palabras en sílabas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¿Qué sílabas escuchamos en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cacerola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i="1"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(cacerola, ca - ce - ro - la)</a:t>
            </a:r>
            <a:r>
              <a:rPr lang="en">
                <a:solidFill>
                  <a:srgbClr val="59595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59595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3949ac0706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33949ac0706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decodificar palabras con prefijos. Recuerden que un prefijo es una parte de una palabra que va al principio para darle un nuevo significado. Hoy vamos a repasar los prefijos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in-, des-, in-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“no” o “sin”.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 digo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incrédula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significa algo que no se cree fácilmente.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indica lo opuesto de una acción o “quitar algo”.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“no” o sin algo y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“dos” o el doble de algo.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varios prefijos y luego palabras con algunos de estos prefijos y determinar su significado. ¿Listos?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10-13 una a la vez y diga cada prefijo en voz alta junto con ellos.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" name="Google Shape;11;p2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2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2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" name="Google Shape;21;p2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2" name="Google Shape;22;p2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3" name="Google Shape;23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" name="Google Shape;24;p2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5;p2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2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ivider">
  <p:cSld name="TITLE_4_1_3_1_3">
    <p:bg>
      <p:bgPr>
        <a:solidFill>
          <a:schemeClr val="accent6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1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3" name="Google Shape;93;p11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94" name="Google Shape;94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DF0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5" name="Google Shape;95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elebration">
  <p:cSld name="TITLE_4_1_3_1_2_1">
    <p:bg>
      <p:bgPr>
        <a:solidFill>
          <a:schemeClr val="accent6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99" name="Google Shape;99;p12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0" name="Google Shape;100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1" name="Google Shape;101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2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3" name="Google Shape;103;p12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" name="Google Shape;104;p12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5" name="Google Shape;105;p12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6" name="Google Shape;106;p12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7" name="Google Shape;107;p12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Día">
  <p:cSld name="TITLE_4_1_3_1_1_2">
    <p:bg>
      <p:bgPr>
        <a:solidFill>
          <a:schemeClr val="accent6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3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1" name="Google Shape;111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2" name="Google Shape;11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Section Title ">
  <p:cSld name="TITLE_4_1_3_1_1_1_2">
    <p:bg>
      <p:bgPr>
        <a:solidFill>
          <a:srgbClr val="FDF0B1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6" name="Google Shape;116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7" name="Google Shape;117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">
  <p:cSld name="TITLE_4_1_3_1_1_1_1_2"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Google Shape;12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Generic+CornerIcon">
  <p:cSld name="TITLE_4_1_3_1_1_1_1_1_1">
    <p:bg>
      <p:bgPr>
        <a:solidFill>
          <a:schemeClr val="l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6" name="Google Shape;126;p1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7" name="Google Shape;127;p1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8" name="Google Shape;128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9" name="Google Shape;12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1" name="Google Shape;131;p1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End">
  <p:cSld name="TITLE_4_1_2_1">
    <p:bg>
      <p:bgPr>
        <a:solidFill>
          <a:schemeClr val="accent6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over">
  <p:cSld name="TITLE_4_1_3_2_1"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1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8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7" name="Google Shape;137;p18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8" name="Google Shape;138;p18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9" name="Google Shape;139;p18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0" name="Google Shape;140;p18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2" name="Google Shape;142;p18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3" name="Google Shape;143;p18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4" name="Google Shape;144;p18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7" name="Google Shape;147;p18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148" name="Google Shape;148;p18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49" name="Google Shape;149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18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1" name="Google Shape;151;p1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p18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ivider">
  <p:cSld name="TITLE_4_1_3_1_3_1">
    <p:bg>
      <p:bgPr>
        <a:solidFill>
          <a:schemeClr val="dk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6" name="Google Shape;156;p19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7" name="Google Shape;157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celebration">
  <p:cSld name="TITLE_4_1_3_1_2_1_1">
    <p:bg>
      <p:bgPr>
        <a:solidFill>
          <a:schemeClr val="dk2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0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63" name="Google Shape;163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4" name="Google Shape;16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0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0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7" name="Google Shape;167;p20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8" name="Google Shape;168;p20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9" name="Google Shape;169;p20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0" name="Google Shape;170;p20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ivider">
  <p:cSld name="TITLE_4_1_3_1">
    <p:bg>
      <p:bgPr>
        <a:solidFill>
          <a:srgbClr val="E3F5EA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" name="Google Shape;30;p3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1" name="Google Shape;31;p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" name="Google Shape;32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Día ">
  <p:cSld name="TITLE_4_1_3_1_1_2_1">
    <p:bg>
      <p:bgPr>
        <a:solidFill>
          <a:schemeClr val="dk2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5" name="Google Shape;17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Section Title">
  <p:cSld name="TITLE_4_1_3_1_1_1_2_1">
    <p:bg>
      <p:bgPr>
        <a:solidFill>
          <a:schemeClr val="dk2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2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79" name="Google Shape;179;p22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0" name="Google Shape;180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">
  <p:cSld name="TITLE_4_1_3_1_1_1_1_2_1">
    <p:bg>
      <p:bgPr>
        <a:solidFill>
          <a:schemeClr val="lt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3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Generic+CornerIcon">
  <p:cSld name="TITLE_4_1_3_1_1_1_1_1_1_1">
    <p:bg>
      <p:bgPr>
        <a:solidFill>
          <a:schemeClr val="lt1"/>
        </a:solid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2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dk2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4" name="Google Shape;194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o-End">
  <p:cSld name="TITLE_4_1_2_1_1">
    <p:bg>
      <p:bgPr>
        <a:solidFill>
          <a:schemeClr val="dk2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 ">
  <p:cSld name="TITLE_4_1_3_2_2">
    <p:bg>
      <p:bgPr>
        <a:noFill/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3" name="Google Shape;203;p2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4" name="Google Shape;204;p2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5" name="Google Shape;205;p2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6" name="Google Shape;206;p2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7" name="Google Shape;207;p2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8" name="Google Shape;208;p2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10" name="Google Shape;210;p2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11" name="Google Shape;211;p2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12" name="Google Shape;212;p2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3" name="Google Shape;213;p2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2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15" name="Google Shape;215;p2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ivider ">
  <p:cSld name="TITLE_4_1_3_1_3_2">
    <p:bg>
      <p:bgPr>
        <a:solidFill>
          <a:srgbClr val="C8F0FA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2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7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9" name="Google Shape;219;p27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1_2">
    <p:bg>
      <p:bgPr>
        <a:solidFill>
          <a:srgbClr val="C8F0FA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8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25" name="Google Shape;225;p28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6" name="Google Shape;226;p2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8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9" name="Google Shape;229;p28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0" name="Google Shape;230;p28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1" name="Google Shape;231;p28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2" name="Google Shape;232;p28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3" name="Google Shape;233;p28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2_2">
    <p:bg>
      <p:bgPr>
        <a:solidFill>
          <a:srgbClr val="C8F0F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37" name="Google Shape;237;p2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8" name="Google Shape;23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2_2">
    <p:bg>
      <p:bgPr>
        <a:solidFill>
          <a:srgbClr val="C8F0FA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0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42" name="Google Shape;242;p30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43" name="Google Shape;243;p3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6" name="Google Shape;36;p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" name="Google Shape;3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41;p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42;p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" name="Google Shape;43;p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" name="Google Shape;44;p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2_2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31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p3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8" name="Google Shape;24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1_2">
    <p:bg>
      <p:bgPr>
        <a:solidFill>
          <a:schemeClr val="lt1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2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2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2" name="Google Shape;252;p32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96DFF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2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2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57" name="Google Shape;257;p32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1_2">
    <p:bg>
      <p:bgPr>
        <a:solidFill>
          <a:srgbClr val="C8F0FA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over">
  <p:cSld name="TITLE_4_1_3_2_3">
    <p:bg>
      <p:bgPr>
        <a:noFill/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34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3" name="Google Shape;263;p3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4" name="Google Shape;264;p3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1" name="Google Shape;271;p3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2" name="Google Shape;272;p3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73" name="Google Shape;273;p3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74" name="Google Shape;274;p3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75" name="Google Shape;275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76" name="Google Shape;276;p3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FE2D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8" name="Google Shape;278;p3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ivider">
  <p:cSld name="TITLE_4_1_3_1_3_3">
    <p:bg>
      <p:bgPr>
        <a:solidFill>
          <a:srgbClr val="FFE2D6"/>
        </a:solidFill>
      </p:bgPr>
    </p:bg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35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5"/>
          <p:cNvSpPr txBox="1"/>
          <p:nvPr>
            <p:ph type="ctrTitle"/>
          </p:nvPr>
        </p:nvSpPr>
        <p:spPr>
          <a:xfrm>
            <a:off x="457200" y="1305925"/>
            <a:ext cx="8229600" cy="1491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2" name="Google Shape;282;p35"/>
          <p:cNvSpPr txBox="1"/>
          <p:nvPr>
            <p:ph idx="1" type="subTitle"/>
          </p:nvPr>
        </p:nvSpPr>
        <p:spPr>
          <a:xfrm>
            <a:off x="457200" y="2834125"/>
            <a:ext cx="8229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3" name="Google Shape;283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4" name="Google Shape;28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celebration">
  <p:cSld name="TITLE_4_1_3_1_2_1_3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6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8" name="Google Shape;288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9" name="Google Shape;289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90" name="Google Shape;29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4" name="Google Shape;294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5" name="Google Shape;295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6" name="Google Shape;296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Día">
  <p:cSld name="TITLE_4_1_3_1_1_2_3">
    <p:bg>
      <p:bgPr>
        <a:solidFill>
          <a:schemeClr val="lt2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37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7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0" name="Google Shape;300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1" name="Google Shape;30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Section Title">
  <p:cSld name="TITLE_4_1_3_1_1_1_2_3">
    <p:bg>
      <p:bgPr>
        <a:solidFill>
          <a:schemeClr val="lt2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8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05" name="Google Shape;305;p38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06" name="Google Shape;306;p3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FE2D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7" name="Google Shape;30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">
  <p:cSld name="TITLE_4_1_3_1_1_1_1_2_3">
    <p:bg>
      <p:bgPr>
        <a:solidFill>
          <a:schemeClr val="lt1"/>
        </a:solidFill>
      </p:bgPr>
    </p:bg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39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1" name="Google Shape;31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Generic+CornerIcon">
  <p:cSld name="TITLE_4_1_3_1_1_1_1_1_1_3"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4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40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5" name="Google Shape;315;p40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6" name="Google Shape;316;p40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rgbClr val="FCB49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7" name="Google Shape;317;p4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18" name="Google Shape;31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0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320" name="Google Shape;320;p40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5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9" name="Google Shape;49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o-End">
  <p:cSld name="TITLE_4_1_2_1_3">
    <p:bg>
      <p:bgPr>
        <a:solidFill>
          <a:srgbClr val="FFE2D6"/>
        </a:solidFill>
      </p:bgPr>
    </p:bg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MAIN_POINT_1_1"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Text Slide" type="titleOnly">
  <p:cSld name="TITLE_ONLY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326" name="Google Shape;32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251613" y="4639348"/>
            <a:ext cx="640773" cy="41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43"/>
          <p:cNvSpPr txBox="1"/>
          <p:nvPr>
            <p:ph idx="1" type="body"/>
          </p:nvPr>
        </p:nvSpPr>
        <p:spPr>
          <a:xfrm>
            <a:off x="311700" y="1017725"/>
            <a:ext cx="8520600" cy="24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342900" lvl="0" marL="457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●"/>
              <a:defRPr/>
            </a:lvl1pPr>
            <a:lvl2pPr indent="-342900" lvl="1" marL="914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8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400"/>
              <a:buChar char="●"/>
              <a:defRPr/>
            </a:lvl4pPr>
            <a:lvl5pPr indent="-298450" lvl="4" marL="22860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SzPts val="11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3" name="Google Shape;53;p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54" name="Google Shape;54;p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" name="Google Shape;5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9" name="Google Shape;59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63;p8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8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6" name="Google Shape;66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8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68" name="Google Shape;68;p8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o-Cover">
  <p:cSld name="TITLE_4_1_3_2">
    <p:bg>
      <p:bgPr>
        <a:noFill/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0"/>
          <p:cNvPicPr preferRelativeResize="0"/>
          <p:nvPr/>
        </p:nvPicPr>
        <p:blipFill rotWithShape="1">
          <a:blip r:embed="rId2">
            <a:alphaModFix/>
          </a:blip>
          <a:srcRect b="49" l="0" r="0" t="39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0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0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10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10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10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2" name="Google Shape;82;p10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0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84" name="Google Shape;84;p10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5" name="Google Shape;85;p10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6" name="Google Shape;86;p1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7" name="Google Shape;87;p10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10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9" name="Google Shape;89;p10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2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43" Type="http://schemas.openxmlformats.org/officeDocument/2006/relationships/theme" Target="../theme/theme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39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16.xml"/><Relationship Id="rId38" Type="http://schemas.openxmlformats.org/officeDocument/2006/relationships/slideLayout" Target="../slideLayouts/slideLayout38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457200"/>
            <a:ext cx="8229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152475"/>
            <a:ext cx="8229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E46962"/>
          </p15:clr>
        </p15:guide>
        <p15:guide id="2" pos="2880">
          <p15:clr>
            <a:srgbClr val="E46962"/>
          </p15:clr>
        </p15:guide>
        <p15:guide id="3" pos="288">
          <p15:clr>
            <a:srgbClr val="E46962"/>
          </p15:clr>
        </p15:guide>
        <p15:guide id="4" pos="5472">
          <p15:clr>
            <a:srgbClr val="E46962"/>
          </p15:clr>
        </p15:guide>
        <p15:guide id="5" orient="horz" pos="288">
          <p15:clr>
            <a:srgbClr val="E46962"/>
          </p15:clr>
        </p15:guide>
        <p15:guide id="6" orient="horz" pos="296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0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0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0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0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2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8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8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10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2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8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0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2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Google Shape;332;p44" title="Screenshot 2025-03-12 at 3.32.59 PM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9" r="29" t="0"/>
          <a:stretch/>
        </p:blipFill>
        <p:spPr>
          <a:xfrm>
            <a:off x="3568175" y="1279547"/>
            <a:ext cx="2170201" cy="3331202"/>
          </a:xfrm>
          <a:prstGeom prst="rect">
            <a:avLst/>
          </a:prstGeom>
        </p:spPr>
      </p:pic>
      <p:sp>
        <p:nvSpPr>
          <p:cNvPr id="333" name="Google Shape;333;p44"/>
          <p:cNvSpPr txBox="1"/>
          <p:nvPr>
            <p:ph type="ctrTitle"/>
          </p:nvPr>
        </p:nvSpPr>
        <p:spPr>
          <a:xfrm>
            <a:off x="311700" y="458700"/>
            <a:ext cx="8520600" cy="4617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34" name="Google Shape;334;p44"/>
          <p:cNvSpPr txBox="1"/>
          <p:nvPr/>
        </p:nvSpPr>
        <p:spPr>
          <a:xfrm>
            <a:off x="8030050" y="1540150"/>
            <a:ext cx="113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29.1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5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88" name="Google Shape;388;p53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9" name="Google Shape;389;p53"/>
          <p:cNvSpPr/>
          <p:nvPr/>
        </p:nvSpPr>
        <p:spPr>
          <a:xfrm>
            <a:off x="3592575" y="3085300"/>
            <a:ext cx="1846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4" name="Google Shape;394;p5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395" name="Google Shape;395;p54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6" name="Google Shape;396;p54"/>
          <p:cNvSpPr/>
          <p:nvPr/>
        </p:nvSpPr>
        <p:spPr>
          <a:xfrm>
            <a:off x="3516375" y="3085300"/>
            <a:ext cx="20001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1" name="Google Shape;401;p5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2" name="Google Shape;402;p55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3" name="Google Shape;403;p55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9" name="Google Shape;409;p56"/>
          <p:cNvSpPr txBox="1"/>
          <p:nvPr/>
        </p:nvSpPr>
        <p:spPr>
          <a:xfrm>
            <a:off x="311700" y="1740600"/>
            <a:ext cx="8520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bi-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0" name="Google Shape;410;p56"/>
          <p:cNvSpPr/>
          <p:nvPr/>
        </p:nvSpPr>
        <p:spPr>
          <a:xfrm>
            <a:off x="3684525" y="3085300"/>
            <a:ext cx="160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" name="Google Shape;415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57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3.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422" name="Google Shape;422;p58"/>
          <p:cNvGraphicFramePr/>
          <p:nvPr/>
        </p:nvGraphicFramePr>
        <p:xfrm>
          <a:off x="2635475" y="147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{DCFF5072-9545-4D89-B20B-F1CD8D56295F}</a:tableStyleId>
              </a:tblPr>
              <a:tblGrid>
                <a:gridCol w="1936525"/>
                <a:gridCol w="1936525"/>
              </a:tblGrid>
              <a:tr h="1818200"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Palabras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2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28" name="Google Shape;428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Google Shape;43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4" name="Google Shape;434;p60"/>
          <p:cNvSpPr txBox="1"/>
          <p:nvPr/>
        </p:nvSpPr>
        <p:spPr>
          <a:xfrm>
            <a:off x="1926650" y="1664425"/>
            <a:ext cx="32076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60"/>
          <p:cNvSpPr txBox="1"/>
          <p:nvPr/>
        </p:nvSpPr>
        <p:spPr>
          <a:xfrm>
            <a:off x="4129325" y="1664425"/>
            <a:ext cx="2985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mún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60"/>
          <p:cNvSpPr/>
          <p:nvPr/>
        </p:nvSpPr>
        <p:spPr>
          <a:xfrm>
            <a:off x="2621650" y="2985875"/>
            <a:ext cx="459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1" name="Google Shape;441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2" name="Google Shape;442;p61"/>
          <p:cNvSpPr txBox="1"/>
          <p:nvPr/>
        </p:nvSpPr>
        <p:spPr>
          <a:xfrm>
            <a:off x="2346188" y="1639025"/>
            <a:ext cx="2817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3" name="Google Shape;443;p61"/>
          <p:cNvSpPr txBox="1"/>
          <p:nvPr/>
        </p:nvSpPr>
        <p:spPr>
          <a:xfrm>
            <a:off x="4256813" y="1639025"/>
            <a:ext cx="2541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4" name="Google Shape;444;p61"/>
          <p:cNvSpPr/>
          <p:nvPr/>
        </p:nvSpPr>
        <p:spPr>
          <a:xfrm>
            <a:off x="3052513" y="3011275"/>
            <a:ext cx="3675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Google Shape;449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0" name="Google Shape;450;p62"/>
          <p:cNvSpPr txBox="1"/>
          <p:nvPr/>
        </p:nvSpPr>
        <p:spPr>
          <a:xfrm>
            <a:off x="2515900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62"/>
          <p:cNvSpPr txBox="1"/>
          <p:nvPr/>
        </p:nvSpPr>
        <p:spPr>
          <a:xfrm>
            <a:off x="3890000" y="158822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62"/>
          <p:cNvSpPr/>
          <p:nvPr/>
        </p:nvSpPr>
        <p:spPr>
          <a:xfrm>
            <a:off x="3059975" y="3062075"/>
            <a:ext cx="2907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5"/>
          <p:cNvSpPr txBox="1"/>
          <p:nvPr/>
        </p:nvSpPr>
        <p:spPr>
          <a:xfrm>
            <a:off x="377700" y="2017650"/>
            <a:ext cx="83886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Día 1 </a:t>
            </a:r>
            <a:endParaRPr b="1"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58" name="Google Shape;458;p63"/>
          <p:cNvSpPr txBox="1"/>
          <p:nvPr/>
        </p:nvSpPr>
        <p:spPr>
          <a:xfrm>
            <a:off x="2439700" y="163267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9" name="Google Shape;459;p63"/>
          <p:cNvSpPr txBox="1"/>
          <p:nvPr/>
        </p:nvSpPr>
        <p:spPr>
          <a:xfrm>
            <a:off x="3966200" y="1632675"/>
            <a:ext cx="2738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0" name="Google Shape;460;p63"/>
          <p:cNvSpPr/>
          <p:nvPr/>
        </p:nvSpPr>
        <p:spPr>
          <a:xfrm>
            <a:off x="2983775" y="3017625"/>
            <a:ext cx="318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66" name="Google Shape;466;p64"/>
          <p:cNvSpPr txBox="1"/>
          <p:nvPr/>
        </p:nvSpPr>
        <p:spPr>
          <a:xfrm>
            <a:off x="2886075" y="1588225"/>
            <a:ext cx="2009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7" name="Google Shape;467;p64"/>
          <p:cNvSpPr txBox="1"/>
          <p:nvPr/>
        </p:nvSpPr>
        <p:spPr>
          <a:xfrm>
            <a:off x="4012127" y="1588225"/>
            <a:ext cx="2245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llas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8" name="Google Shape;468;p64"/>
          <p:cNvSpPr/>
          <p:nvPr/>
        </p:nvSpPr>
        <p:spPr>
          <a:xfrm>
            <a:off x="3563027" y="3062075"/>
            <a:ext cx="2504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74" name="Google Shape;474;p65"/>
          <p:cNvSpPr txBox="1"/>
          <p:nvPr/>
        </p:nvSpPr>
        <p:spPr>
          <a:xfrm>
            <a:off x="2234982" y="1588225"/>
            <a:ext cx="274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5" name="Google Shape;475;p65"/>
          <p:cNvSpPr txBox="1"/>
          <p:nvPr/>
        </p:nvSpPr>
        <p:spPr>
          <a:xfrm>
            <a:off x="3920713" y="1588225"/>
            <a:ext cx="2988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6" name="Google Shape;476;p65"/>
          <p:cNvSpPr/>
          <p:nvPr/>
        </p:nvSpPr>
        <p:spPr>
          <a:xfrm>
            <a:off x="2875613" y="3062075"/>
            <a:ext cx="391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66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3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82" name="Google Shape;482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88" name="Google Shape;488;p67"/>
          <p:cNvSpPr txBox="1"/>
          <p:nvPr/>
        </p:nvSpPr>
        <p:spPr>
          <a:xfrm>
            <a:off x="1406125" y="1633050"/>
            <a:ext cx="238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89" name="Google Shape;489;p67"/>
          <p:cNvSpPr txBox="1"/>
          <p:nvPr/>
        </p:nvSpPr>
        <p:spPr>
          <a:xfrm>
            <a:off x="2526160" y="1633050"/>
            <a:ext cx="3363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0" name="Google Shape;490;p67"/>
          <p:cNvSpPr txBox="1"/>
          <p:nvPr/>
        </p:nvSpPr>
        <p:spPr>
          <a:xfrm>
            <a:off x="4827625" y="1633050"/>
            <a:ext cx="2684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1" name="Google Shape;491;p67"/>
          <p:cNvSpPr/>
          <p:nvPr/>
        </p:nvSpPr>
        <p:spPr>
          <a:xfrm>
            <a:off x="1631675" y="3017250"/>
            <a:ext cx="5953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7" name="Google Shape;497;p68"/>
          <p:cNvSpPr txBox="1"/>
          <p:nvPr/>
        </p:nvSpPr>
        <p:spPr>
          <a:xfrm>
            <a:off x="1508200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8" name="Google Shape;498;p68"/>
          <p:cNvSpPr txBox="1"/>
          <p:nvPr/>
        </p:nvSpPr>
        <p:spPr>
          <a:xfrm>
            <a:off x="2769495" y="1633050"/>
            <a:ext cx="2866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99" name="Google Shape;499;p68"/>
          <p:cNvSpPr txBox="1"/>
          <p:nvPr/>
        </p:nvSpPr>
        <p:spPr>
          <a:xfrm>
            <a:off x="4376907" y="1633050"/>
            <a:ext cx="3258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0" name="Google Shape;500;p68"/>
          <p:cNvSpPr/>
          <p:nvPr/>
        </p:nvSpPr>
        <p:spPr>
          <a:xfrm>
            <a:off x="1880125" y="3017250"/>
            <a:ext cx="5382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" name="Google Shape;505;p6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6" name="Google Shape;506;p69"/>
          <p:cNvSpPr txBox="1"/>
          <p:nvPr/>
        </p:nvSpPr>
        <p:spPr>
          <a:xfrm>
            <a:off x="1445550" y="1633050"/>
            <a:ext cx="233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7" name="Google Shape;507;p69"/>
          <p:cNvSpPr txBox="1"/>
          <p:nvPr/>
        </p:nvSpPr>
        <p:spPr>
          <a:xfrm>
            <a:off x="3188050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bier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8" name="Google Shape;508;p69"/>
          <p:cNvSpPr txBox="1"/>
          <p:nvPr/>
        </p:nvSpPr>
        <p:spPr>
          <a:xfrm>
            <a:off x="4987351" y="1633050"/>
            <a:ext cx="2711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9" name="Google Shape;509;p69"/>
          <p:cNvSpPr/>
          <p:nvPr/>
        </p:nvSpPr>
        <p:spPr>
          <a:xfrm>
            <a:off x="1728575" y="3017250"/>
            <a:ext cx="539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Google Shape;514;p7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5" name="Google Shape;515;p70"/>
          <p:cNvSpPr txBox="1"/>
          <p:nvPr/>
        </p:nvSpPr>
        <p:spPr>
          <a:xfrm>
            <a:off x="2129462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6" name="Google Shape;516;p70"/>
          <p:cNvSpPr txBox="1"/>
          <p:nvPr/>
        </p:nvSpPr>
        <p:spPr>
          <a:xfrm>
            <a:off x="3519825" y="1633050"/>
            <a:ext cx="1906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ca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7" name="Google Shape;517;p70"/>
          <p:cNvSpPr txBox="1"/>
          <p:nvPr/>
        </p:nvSpPr>
        <p:spPr>
          <a:xfrm>
            <a:off x="4891425" y="163305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8" name="Google Shape;518;p70"/>
          <p:cNvSpPr/>
          <p:nvPr/>
        </p:nvSpPr>
        <p:spPr>
          <a:xfrm>
            <a:off x="2401863" y="3017250"/>
            <a:ext cx="46125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4" name="Google Shape;524;p71"/>
          <p:cNvSpPr txBox="1"/>
          <p:nvPr/>
        </p:nvSpPr>
        <p:spPr>
          <a:xfrm>
            <a:off x="1089500" y="163305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71"/>
          <p:cNvSpPr txBox="1"/>
          <p:nvPr/>
        </p:nvSpPr>
        <p:spPr>
          <a:xfrm>
            <a:off x="2403686" y="1633050"/>
            <a:ext cx="358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mien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6" name="Google Shape;526;p71"/>
          <p:cNvSpPr txBox="1"/>
          <p:nvPr/>
        </p:nvSpPr>
        <p:spPr>
          <a:xfrm>
            <a:off x="5464000" y="1633050"/>
            <a:ext cx="2568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zan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7" name="Google Shape;527;p71"/>
          <p:cNvSpPr/>
          <p:nvPr/>
        </p:nvSpPr>
        <p:spPr>
          <a:xfrm>
            <a:off x="1267300" y="3017250"/>
            <a:ext cx="6787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7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33" name="Google Shape;533;p72"/>
          <p:cNvSpPr txBox="1"/>
          <p:nvPr/>
        </p:nvSpPr>
        <p:spPr>
          <a:xfrm>
            <a:off x="2106637" y="1608000"/>
            <a:ext cx="18513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4" name="Google Shape;534;p72"/>
          <p:cNvSpPr txBox="1"/>
          <p:nvPr/>
        </p:nvSpPr>
        <p:spPr>
          <a:xfrm>
            <a:off x="3265987" y="1608000"/>
            <a:ext cx="241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5" name="Google Shape;535;p72"/>
          <p:cNvSpPr txBox="1"/>
          <p:nvPr/>
        </p:nvSpPr>
        <p:spPr>
          <a:xfrm>
            <a:off x="4914250" y="1608000"/>
            <a:ext cx="21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6" name="Google Shape;536;p72"/>
          <p:cNvSpPr/>
          <p:nvPr/>
        </p:nvSpPr>
        <p:spPr>
          <a:xfrm>
            <a:off x="2272288" y="3042300"/>
            <a:ext cx="4728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>
            <p:ph type="ctrTitle"/>
          </p:nvPr>
        </p:nvSpPr>
        <p:spPr>
          <a:xfrm>
            <a:off x="457200" y="3515725"/>
            <a:ext cx="8229600" cy="5388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/>
              <a:t>1. Conciencia fonémica </a:t>
            </a:r>
            <a:endParaRPr sz="3500"/>
          </a:p>
        </p:txBody>
      </p:sp>
      <p:pic>
        <p:nvPicPr>
          <p:cNvPr id="345" name="Google Shape;345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3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Palabras con 4 o más 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sílabas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2" name="Google Shape;542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528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7" name="Google Shape;547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8" name="Google Shape;548;p74"/>
          <p:cNvSpPr txBox="1"/>
          <p:nvPr/>
        </p:nvSpPr>
        <p:spPr>
          <a:xfrm>
            <a:off x="6765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9" name="Google Shape;549;p74"/>
          <p:cNvSpPr txBox="1"/>
          <p:nvPr/>
        </p:nvSpPr>
        <p:spPr>
          <a:xfrm>
            <a:off x="28490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0" name="Google Shape;550;p74"/>
          <p:cNvSpPr txBox="1"/>
          <p:nvPr/>
        </p:nvSpPr>
        <p:spPr>
          <a:xfrm>
            <a:off x="4302863" y="1637788"/>
            <a:ext cx="2792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1" name="Google Shape;551;p74"/>
          <p:cNvSpPr txBox="1"/>
          <p:nvPr/>
        </p:nvSpPr>
        <p:spPr>
          <a:xfrm>
            <a:off x="61499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2" name="Google Shape;552;p74"/>
          <p:cNvSpPr/>
          <p:nvPr/>
        </p:nvSpPr>
        <p:spPr>
          <a:xfrm>
            <a:off x="881063" y="3012513"/>
            <a:ext cx="7470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58" name="Google Shape;558;p75"/>
          <p:cNvSpPr txBox="1"/>
          <p:nvPr/>
        </p:nvSpPr>
        <p:spPr>
          <a:xfrm>
            <a:off x="1019438" y="1637788"/>
            <a:ext cx="2675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9" name="Google Shape;559;p75"/>
          <p:cNvSpPr txBox="1"/>
          <p:nvPr/>
        </p:nvSpPr>
        <p:spPr>
          <a:xfrm>
            <a:off x="273476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cré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0" name="Google Shape;560;p75"/>
          <p:cNvSpPr txBox="1"/>
          <p:nvPr/>
        </p:nvSpPr>
        <p:spPr>
          <a:xfrm>
            <a:off x="3959963" y="1637788"/>
            <a:ext cx="31872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du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1" name="Google Shape;561;p75"/>
          <p:cNvSpPr txBox="1"/>
          <p:nvPr/>
        </p:nvSpPr>
        <p:spPr>
          <a:xfrm>
            <a:off x="580706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2" name="Google Shape;562;p75"/>
          <p:cNvSpPr/>
          <p:nvPr/>
        </p:nvSpPr>
        <p:spPr>
          <a:xfrm>
            <a:off x="1839888" y="3012513"/>
            <a:ext cx="5822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Google Shape;567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68" name="Google Shape;568;p76"/>
          <p:cNvSpPr txBox="1"/>
          <p:nvPr/>
        </p:nvSpPr>
        <p:spPr>
          <a:xfrm>
            <a:off x="12088" y="1637788"/>
            <a:ext cx="27987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9" name="Google Shape;569;p76"/>
          <p:cNvSpPr txBox="1"/>
          <p:nvPr/>
        </p:nvSpPr>
        <p:spPr>
          <a:xfrm>
            <a:off x="1913313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sor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0" name="Google Shape;570;p76"/>
          <p:cNvSpPr txBox="1"/>
          <p:nvPr/>
        </p:nvSpPr>
        <p:spPr>
          <a:xfrm>
            <a:off x="35957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1" name="Google Shape;571;p76"/>
          <p:cNvSpPr txBox="1"/>
          <p:nvPr/>
        </p:nvSpPr>
        <p:spPr>
          <a:xfrm>
            <a:off x="50618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6"/>
          <p:cNvSpPr/>
          <p:nvPr/>
        </p:nvSpPr>
        <p:spPr>
          <a:xfrm>
            <a:off x="495688" y="3012513"/>
            <a:ext cx="829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6"/>
          <p:cNvSpPr txBox="1"/>
          <p:nvPr/>
        </p:nvSpPr>
        <p:spPr>
          <a:xfrm>
            <a:off x="6662013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79" name="Google Shape;579;p77"/>
          <p:cNvSpPr txBox="1"/>
          <p:nvPr/>
        </p:nvSpPr>
        <p:spPr>
          <a:xfrm>
            <a:off x="341254" y="1675913"/>
            <a:ext cx="1419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</a:t>
            </a:r>
            <a:endParaRPr sz="8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7"/>
          <p:cNvSpPr txBox="1"/>
          <p:nvPr/>
        </p:nvSpPr>
        <p:spPr>
          <a:xfrm>
            <a:off x="1355538" y="1675888"/>
            <a:ext cx="29289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sos</a:t>
            </a:r>
            <a:endParaRPr sz="8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1" name="Google Shape;581;p77"/>
          <p:cNvSpPr txBox="1"/>
          <p:nvPr/>
        </p:nvSpPr>
        <p:spPr>
          <a:xfrm>
            <a:off x="2733138" y="1675888"/>
            <a:ext cx="21291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2" name="Google Shape;582;p77"/>
          <p:cNvSpPr txBox="1"/>
          <p:nvPr/>
        </p:nvSpPr>
        <p:spPr>
          <a:xfrm>
            <a:off x="4471213" y="1675888"/>
            <a:ext cx="26373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3" name="Google Shape;583;p77"/>
          <p:cNvSpPr/>
          <p:nvPr/>
        </p:nvSpPr>
        <p:spPr>
          <a:xfrm>
            <a:off x="387538" y="2974413"/>
            <a:ext cx="8325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4" name="Google Shape;584;p77"/>
          <p:cNvSpPr txBox="1"/>
          <p:nvPr/>
        </p:nvSpPr>
        <p:spPr>
          <a:xfrm>
            <a:off x="6485238" y="1675888"/>
            <a:ext cx="23175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8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dos</a:t>
            </a:r>
            <a:endParaRPr b="0" i="0" sz="88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90" name="Google Shape;590;p78"/>
          <p:cNvSpPr txBox="1"/>
          <p:nvPr/>
        </p:nvSpPr>
        <p:spPr>
          <a:xfrm>
            <a:off x="1591000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1" name="Google Shape;591;p78"/>
          <p:cNvSpPr txBox="1"/>
          <p:nvPr/>
        </p:nvSpPr>
        <p:spPr>
          <a:xfrm>
            <a:off x="2958825" y="1637788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2" name="Google Shape;592;p78"/>
          <p:cNvSpPr txBox="1"/>
          <p:nvPr/>
        </p:nvSpPr>
        <p:spPr>
          <a:xfrm>
            <a:off x="4260225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dir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3" name="Google Shape;593;p78"/>
          <p:cNvSpPr txBox="1"/>
          <p:nvPr/>
        </p:nvSpPr>
        <p:spPr>
          <a:xfrm>
            <a:off x="5682494" y="1637800"/>
            <a:ext cx="1870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4" name="Google Shape;594;p78"/>
          <p:cNvSpPr/>
          <p:nvPr/>
        </p:nvSpPr>
        <p:spPr>
          <a:xfrm>
            <a:off x="1641113" y="3116900"/>
            <a:ext cx="57066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9" name="Google Shape;599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00" name="Google Shape;600;p79"/>
          <p:cNvSpPr txBox="1"/>
          <p:nvPr/>
        </p:nvSpPr>
        <p:spPr>
          <a:xfrm>
            <a:off x="891688" y="1637788"/>
            <a:ext cx="23175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1" name="Google Shape;601;p79"/>
          <p:cNvSpPr txBox="1"/>
          <p:nvPr/>
        </p:nvSpPr>
        <p:spPr>
          <a:xfrm>
            <a:off x="2780788" y="1637788"/>
            <a:ext cx="22518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</a:t>
            </a:r>
            <a:endParaRPr sz="9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2" name="Google Shape;602;p79"/>
          <p:cNvSpPr txBox="1"/>
          <p:nvPr/>
        </p:nvSpPr>
        <p:spPr>
          <a:xfrm>
            <a:off x="4170513" y="1637788"/>
            <a:ext cx="2129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3" name="Google Shape;603;p79"/>
          <p:cNvSpPr txBox="1"/>
          <p:nvPr/>
        </p:nvSpPr>
        <p:spPr>
          <a:xfrm>
            <a:off x="5560413" y="1637788"/>
            <a:ext cx="2691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000000"/>
              </a:buClr>
              <a:buSzPts val="9600"/>
              <a:buFont typeface="Arial"/>
              <a:buNone/>
            </a:pPr>
            <a:r>
              <a:rPr lang="en" sz="9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gue</a:t>
            </a:r>
            <a:endParaRPr b="0" i="0" sz="9600" u="none" cap="none" strike="noStrike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4" name="Google Shape;604;p79"/>
          <p:cNvSpPr/>
          <p:nvPr/>
        </p:nvSpPr>
        <p:spPr>
          <a:xfrm>
            <a:off x="891688" y="3012513"/>
            <a:ext cx="7239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3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Google Shape;60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0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7.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Google Shape;615;p8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16" name="Google Shape;616;p81"/>
          <p:cNvGraphicFramePr/>
          <p:nvPr/>
        </p:nvGraphicFramePr>
        <p:xfrm>
          <a:off x="952450" y="20055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{DCFF5072-9545-4D89-B20B-F1CD8D56295F}</a:tableStyleId>
              </a:tblPr>
              <a:tblGrid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  <a:gridCol w="658100"/>
              </a:tblGrid>
              <a:tr h="1132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1" name="Google Shape;621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2" name="Google Shape;622;p82"/>
          <p:cNvGraphicFramePr/>
          <p:nvPr/>
        </p:nvGraphicFramePr>
        <p:xfrm>
          <a:off x="952525" y="20475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{DCFF5072-9545-4D89-B20B-F1CD8D56295F}</a:tableStyleId>
              </a:tblPr>
              <a:tblGrid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  <a:gridCol w="804325"/>
              </a:tblGrid>
              <a:tr h="10484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Google Shape;350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51" name="Google Shape;351;p47" title="Screenshot 2025-03-12 at 3.37.47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9113" y="612338"/>
            <a:ext cx="3350442" cy="3918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2" name="Google Shape;352;p47"/>
          <p:cNvCxnSpPr/>
          <p:nvPr/>
        </p:nvCxnSpPr>
        <p:spPr>
          <a:xfrm>
            <a:off x="2424438" y="714513"/>
            <a:ext cx="1175700" cy="296700"/>
          </a:xfrm>
          <a:prstGeom prst="straightConnector1">
            <a:avLst/>
          </a:prstGeom>
          <a:noFill/>
          <a:ln cap="flat" cmpd="sng" w="28575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7" name="Google Shape;627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graphicFrame>
        <p:nvGraphicFramePr>
          <p:cNvPr id="628" name="Google Shape;628;p83"/>
          <p:cNvGraphicFramePr/>
          <p:nvPr/>
        </p:nvGraphicFramePr>
        <p:xfrm>
          <a:off x="952500" y="2037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{DCFF5072-9545-4D89-B20B-F1CD8D56295F}</a:tableStyleId>
              </a:tblPr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106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Google Shape;633;p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84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</a:t>
            </a: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Oraciones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9" name="Google Shape;639;p8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0" name="Google Shape;640;p85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—¿Qué vamos a hacer con Fibi? —pregunta mamá un poco impaciente.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46" name="Google Shape;646;p86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—No sé. Hay que impedirle que siga haciendo tanto desorden —responde papá.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1" name="Google Shape;651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52" name="Google Shape;652;p87"/>
          <p:cNvSpPr txBox="1"/>
          <p:nvPr/>
        </p:nvSpPr>
        <p:spPr>
          <a:xfrm>
            <a:off x="311700" y="1101325"/>
            <a:ext cx="8520600" cy="3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Al día siguiente, comienzan a ayudar a que Fibi no sea tan desordenada.</a:t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t/>
            </a:r>
            <a:endParaRPr sz="4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7" name="Google Shape;65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58" name="Google Shape;658;p88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9. Dictado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Google Shape;663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64" name="Google Shape;664;p89"/>
          <p:cNvSpPr txBox="1"/>
          <p:nvPr/>
        </p:nvSpPr>
        <p:spPr>
          <a:xfrm>
            <a:off x="311700" y="1710925"/>
            <a:ext cx="85206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____________________________.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9" name="Google Shape;669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0" name="Google Shape;670;p90"/>
          <p:cNvSpPr txBox="1"/>
          <p:nvPr/>
        </p:nvSpPr>
        <p:spPr>
          <a:xfrm>
            <a:off x="311700" y="1101325"/>
            <a:ext cx="8520600" cy="24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4500">
                <a:latin typeface="Century Gothic"/>
                <a:ea typeface="Century Gothic"/>
                <a:cs typeface="Century Gothic"/>
                <a:sym typeface="Century Gothic"/>
              </a:rPr>
              <a:t>—¿Qué vamos a hacer con Fibi? —pregunta mamá un poco impaciente.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91"/>
          <p:cNvSpPr txBox="1"/>
          <p:nvPr>
            <p:ph type="ctrTitle"/>
          </p:nvPr>
        </p:nvSpPr>
        <p:spPr>
          <a:xfrm>
            <a:off x="457200" y="1835075"/>
            <a:ext cx="4114800" cy="7389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676" name="Google Shape;676;p91"/>
          <p:cNvSpPr txBox="1"/>
          <p:nvPr>
            <p:ph idx="1" type="subTitle"/>
          </p:nvPr>
        </p:nvSpPr>
        <p:spPr>
          <a:xfrm>
            <a:off x="457200" y="2613550"/>
            <a:ext cx="4114800" cy="6774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sp>
        <p:nvSpPr>
          <p:cNvPr id="677" name="Google Shape;677;p91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8" name="Google Shape;678;p91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91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91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91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91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rgbClr val="FCB49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3" name="Google Shape;683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3675" y="1893175"/>
            <a:ext cx="2878700" cy="2382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48" title="Screenshot 2025-03-12 at 3.38.55 P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954213"/>
            <a:ext cx="7237223" cy="323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4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64" name="Google Shape;364;p49" title="Screenshot 2025-03-12 at 3.39.33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69150" y="731850"/>
            <a:ext cx="4405701" cy="3557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5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0" name="Google Shape;370;p50" title="Screenshot 2025-03-12 at 3.40.05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800" y="681700"/>
            <a:ext cx="4128401" cy="3780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pic>
        <p:nvPicPr>
          <p:cNvPr id="376" name="Google Shape;376;p51" title="Screenshot 2025-03-12 at 3.41.38 P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7050" y="854425"/>
            <a:ext cx="5349901" cy="343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2"/>
          <p:cNvSpPr txBox="1"/>
          <p:nvPr/>
        </p:nvSpPr>
        <p:spPr>
          <a:xfrm>
            <a:off x="310900" y="3415125"/>
            <a:ext cx="8388600" cy="7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Prefijos</a:t>
            </a:r>
            <a:endParaRPr b="1" sz="3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2" name="Google Shape;38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7" y="1051548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