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</p:sldIdLst>
  <p:sldSz cy="5143500" cx="9144000"/>
  <p:notesSz cx="6858000" cy="9144000"/>
  <p:embeddedFontLst>
    <p:embeddedFont>
      <p:font typeface="Century Gothic"/>
      <p:regular r:id="rId86"/>
      <p:bold r:id="rId87"/>
      <p:italic r:id="rId88"/>
      <p:boldItalic r:id="rId8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ara Whittak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1423AE-92F6-4D78-A5F5-1FE072BA4C35}">
  <a:tblStyle styleId="{1E1423AE-92F6-4D78-A5F5-1FE072BA4C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F619213-5F7D-4B17-A460-F0FA6A9E318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CenturyGothic-regular.fntdata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CenturyGothic-italic.fntdata"/><Relationship Id="rId43" Type="http://schemas.openxmlformats.org/officeDocument/2006/relationships/slide" Target="slides/slide37.xml"/><Relationship Id="rId87" Type="http://schemas.openxmlformats.org/officeDocument/2006/relationships/font" Target="fonts/CenturyGothic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CenturyGothic-bold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09T04:36:22.804">
    <p:pos x="6000" y="0"/>
    <p:text>update for this book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/ks/ o /s/.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 La letra x tiene puede representar varios sonidos dependiendo de su posición en la palabra como /s/ al inicio de xilófono o /ks/ en el medio de la palabra como en taxi o examen.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/w/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 b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/ks/, /w/, /e/, /k/, /o/, /y/, /h/, /a/, /k/, /y/, /u/, /ch/, /j/, /g/, /r/, 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dígrafo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/s/ acepte las letras s, c, 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/l/,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 /llar/, collar.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/ho/, /ra/, hora.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3ba38670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3ba3867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/co/, /llar/, collar.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/co/,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/co/, /llar/, collar)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collar, /co/, /llar/.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collar, /co/, /llar/)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/k/, /o/, /y/, /a/, /r/, collar.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/y/, /a/, /r/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/y/, /a/, /r/, collar)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collar, /k/, /o/, /y/, /a/, /r/,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collar. Ahora todos juntos: collar, /k/, /o/, /y/, /a/, /r/, collar.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/zul/, azul.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/ces/, /ta/, cesta.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/be/, /llo/, bello.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ba12604a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ba12604a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/nin/, /gún/, ningún.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 /ci/, /na/, cocina.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/al/, /ma/, /cén/, almacén.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/ce/, /pi/, /llo/, cepillo.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/per/, /di/, /do/, perdido.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/res/, /pon/, /de/, responde.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ba386728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ba386728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/zul/?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/zul/, azul)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azul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azul, /a/, /zul/)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/a/, /z/, /u/, /l/?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/a/, /z/, /u/, /l/, azul)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azul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azul, /a/, /z/, /u/, /l/)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/bus/, /car/, /lo/, buscarlo.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tendrán tiempo de demostrar todo lo que han aprendido esta semana.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azul, /a/, /zul/, azul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/zul/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/zul/,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/l/. Azul, /a/, /s/, /u/, /l/.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cesta, /ces/, /ta/, cesta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/ces/, 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/ces/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Cesta, /s/, /e/, /s/, /t/,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collar, /co/, /llar/, collar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/co/, /llar/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/llar/,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/r/. Collar, /k/, /o/, /y/, /a/, /r/.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ba3867287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ba386728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/ces/,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/ces/, /ta/, cesta)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cesta, /ces/,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/e/, /s/,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/e/, /s/, /t/, /a/, cesta)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cesta, /s/, /e/, /s/,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decide ir al almacén por un collar.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88c2ec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88c2e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88c2ec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88c2e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Begoña.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contar cuántas palabras tiene la oración: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(1), hora (2), de (3), sacar (4), a (5), caminar (6), a (7), Begoña (8)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8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88c2eca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88c2eca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ba386728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ba386728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/co/, /ci/, /na/?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/co/, /ci/, /na/, cocina)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cocina, /co/, /ci/, /na/)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/o/, /s/, /i/, /n/,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/o/, /s/, /i/, /n/, /a/, cocina)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cocina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cocina, /k/, /o/, /s/, /i/, /n/,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collar para Begoña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Begoña necesita salir a caminar, pero luego de buscarlo por toda la casa su collar no aparece por ningún lado.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e81ba9f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e81ba9f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e81ba9fc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e81ba9fc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e81ba9fc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e81ba9fc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335991009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335991009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3e81ba9fc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33e81ba9fc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e81ba9fc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3e81ba9fc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33e81ba9fc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33e81ba9fc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¿crees que Begoña está contenta con su collar?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 que Begoña está contenta con su collar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ba386728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ba386728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/ce/, /pi/, /llo/?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/ce/, /pi/, /llo/, cepillo)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cepillo, /ce/, /pi/, /llo/)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/e/, /p/, /i/, /y/,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/s/, /e/, /p/, /i/, /y/, /o/, cepillo)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cepillo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cepillo, /s/, /e/, /p/, /i/, /y/,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0.png"/><Relationship Id="rId4" Type="http://schemas.openxmlformats.org/officeDocument/2006/relationships/image" Target="../media/image3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0.png"/><Relationship Id="rId4" Type="http://schemas.openxmlformats.org/officeDocument/2006/relationships/image" Target="../media/image40.jpg"/><Relationship Id="rId5" Type="http://schemas.openxmlformats.org/officeDocument/2006/relationships/image" Target="../media/image3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0.png"/><Relationship Id="rId4" Type="http://schemas.openxmlformats.org/officeDocument/2006/relationships/image" Target="../media/image36.jpg"/><Relationship Id="rId5" Type="http://schemas.openxmlformats.org/officeDocument/2006/relationships/image" Target="../media/image3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0.png"/><Relationship Id="rId4" Type="http://schemas.openxmlformats.org/officeDocument/2006/relationships/image" Target="../media/image37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85" l="0" r="0" t="495"/>
          <a:stretch/>
        </p:blipFill>
        <p:spPr>
          <a:xfrm>
            <a:off x="3559350" y="1311325"/>
            <a:ext cx="2170201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229600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{1E1423AE-92F6-4D78-A5F5-1FE072BA4C35}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739250" y="3212325"/>
            <a:ext cx="177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4005100" y="3191525"/>
            <a:ext cx="132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17800" y="3191525"/>
            <a:ext cx="154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483875" y="3191525"/>
            <a:ext cx="237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655700" y="3191525"/>
            <a:ext cx="199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755375" y="3191525"/>
            <a:ext cx="182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446750" y="184165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309550" y="1841650"/>
            <a:ext cx="195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2911200" y="3267725"/>
            <a:ext cx="335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663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069500" y="1793875"/>
            <a:ext cx="24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3130725" y="3267725"/>
            <a:ext cx="291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2252" y="1436300"/>
            <a:ext cx="2639500" cy="22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511500" y="18700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459900" y="18700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zul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3378900" y="3267725"/>
            <a:ext cx="24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310850" y="1793875"/>
            <a:ext cx="319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4221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2984114" y="3267725"/>
            <a:ext cx="31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22816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3917100" y="1565275"/>
            <a:ext cx="2840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3073450" y="3039125"/>
            <a:ext cx="30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1748225" y="1565275"/>
            <a:ext cx="322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3383700" y="1565275"/>
            <a:ext cx="336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g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2530500" y="3039125"/>
            <a:ext cx="395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1845100" y="1807325"/>
            <a:ext cx="278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3404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46358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2328950" y="3267725"/>
            <a:ext cx="44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1662875" y="1807325"/>
            <a:ext cx="145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2807075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4465475" y="1807325"/>
            <a:ext cx="299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cén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1899425" y="3191525"/>
            <a:ext cx="533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2290325" y="1807325"/>
            <a:ext cx="19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873875" y="1807325"/>
            <a:ext cx="155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407275" y="1807325"/>
            <a:ext cx="25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438225" y="3257325"/>
            <a:ext cx="396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873663" y="1807325"/>
            <a:ext cx="253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3645275" y="1807325"/>
            <a:ext cx="270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4331075" y="1807325"/>
            <a:ext cx="321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2138050" y="3267725"/>
            <a:ext cx="461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1538325" y="1807325"/>
            <a:ext cx="195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3124925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5093078" y="1807325"/>
            <a:ext cx="264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1651275" y="3267725"/>
            <a:ext cx="568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900" y="1285075"/>
            <a:ext cx="2586200" cy="257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1649350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7214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51692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1879550" y="3267725"/>
            <a:ext cx="512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{0F619213-5F7D-4B17-A460-F0FA6A9E318C}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{0F619213-5F7D-4B17-A460-F0FA6A9E318C}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{0F619213-5F7D-4B17-A460-F0FA6A9E318C}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7297" y="1271413"/>
            <a:ext cx="2209400" cy="26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275125" y="761425"/>
            <a:ext cx="852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Mamá decide ir al almacén por un collar.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768900" y="948925"/>
            <a:ext cx="8520600" cy="16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 ______ ___  _______ ___  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   ___   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616500" y="1101325"/>
            <a:ext cx="7978500" cy="22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450" y="983050"/>
            <a:ext cx="4161100" cy="3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 title="Screenshot 2025-03-10 at 1.50.0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575" y="1431050"/>
            <a:ext cx="6534300" cy="24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1937704" y="297726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2786888" y="297726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636112" y="297727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485309" y="297728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284138" y="297727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6131207" y="29772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 title="Screenshot 2025-03-10 at 1.50.51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050" y="958550"/>
            <a:ext cx="4939350" cy="275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2591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261115" y="33419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23173" y="2340823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219098" y="333079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189742" y="23314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182354" y="3343465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5175643" y="233144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193933" y="333393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6109441" y="231222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124520" y="3320299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 title="Screenshot 2025-03-10 at 1.51.56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650" y="1266975"/>
            <a:ext cx="5540525" cy="274951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26548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63574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706875" y="2273900"/>
            <a:ext cx="147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3755695" y="201126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479739" y="200236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3522400" y="2258000"/>
            <a:ext cx="1422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5530796" y="20121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6272617" y="201197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5282675" y="2273900"/>
            <a:ext cx="147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1928318" y="335336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2712730" y="3353362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1732148" y="3601644"/>
            <a:ext cx="2251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3497173" y="335335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4803572" y="3353323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5612750" y="3353327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6421922" y="335401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6"/>
          <p:cNvSpPr/>
          <p:nvPr/>
        </p:nvSpPr>
        <p:spPr>
          <a:xfrm>
            <a:off x="4600850" y="3611275"/>
            <a:ext cx="2251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5" name="Google Shape;835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17"/>
          <p:cNvSpPr txBox="1"/>
          <p:nvPr/>
        </p:nvSpPr>
        <p:spPr>
          <a:xfrm>
            <a:off x="398300" y="1449650"/>
            <a:ext cx="344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hora de sacar a caminar a Begoña.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—¿Dónde está el collar de Begoña? —indaga mamá. </a:t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117"/>
          <p:cNvSpPr txBox="1"/>
          <p:nvPr/>
        </p:nvSpPr>
        <p:spPr>
          <a:xfrm>
            <a:off x="967050" y="2801950"/>
            <a:ext cx="2974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—No lo he visto por ningún lado —responde Ema.  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—Ayúdame a buscarlo —pide mamá.</a:t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2" name="Google Shape;842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94" y="28791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collar para Begoña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 title="2_#4_Un collar para Begoña- Pag. 1 y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5650" y="1406500"/>
            <a:ext cx="4897352" cy="251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18"/>
          <p:cNvSpPr txBox="1"/>
          <p:nvPr/>
        </p:nvSpPr>
        <p:spPr>
          <a:xfrm>
            <a:off x="550700" y="252780"/>
            <a:ext cx="3650700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Ema buscan debajo del sofá.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—Mira, aquí está mi cepillo perdido —dice Ema.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118"/>
          <p:cNvSpPr txBox="1"/>
          <p:nvPr/>
        </p:nvSpPr>
        <p:spPr>
          <a:xfrm>
            <a:off x="4972575" y="256450"/>
            <a:ext cx="38532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Ema buscan por toda la cocina y en la cesta de juguetes de Pepe.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 que aparece el collar de Begoña.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1" name="Google Shape;851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118" title="2_#4_Un collar para Begoña- contr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5" y="1665975"/>
            <a:ext cx="3101399" cy="310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118" title="2_#4_Un collar para Begoña- Pag. 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1275" y="1933925"/>
            <a:ext cx="2833449" cy="283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19"/>
          <p:cNvSpPr txBox="1"/>
          <p:nvPr/>
        </p:nvSpPr>
        <p:spPr>
          <a:xfrm>
            <a:off x="457200" y="306650"/>
            <a:ext cx="3744300" cy="27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decide ir al almacén por un collar.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Ema, acompáñame a buscar un collar para Begoña —dice mamá.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19"/>
          <p:cNvSpPr txBox="1"/>
          <p:nvPr/>
        </p:nvSpPr>
        <p:spPr>
          <a:xfrm>
            <a:off x="4972575" y="332650"/>
            <a:ext cx="3853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y Ema escogen el collar perfecto para Begoña.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collar es de un bello color azul celeste.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0" name="Google Shape;86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19" title="2_#4_Un collar para Begoña- Pag. 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00" y="1970650"/>
            <a:ext cx="2802749" cy="280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19" title="2_#4_Un collar para Begoña- Pag. 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324" y="1758500"/>
            <a:ext cx="3014902" cy="3014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20"/>
          <p:cNvSpPr txBox="1"/>
          <p:nvPr/>
        </p:nvSpPr>
        <p:spPr>
          <a:xfrm>
            <a:off x="387100" y="1271867"/>
            <a:ext cx="38298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llegar a la casa, Begoña las estaba esperando muy contenta. </a:t>
            </a:r>
            <a:endParaRPr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no dejaba de mover su cola.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120"/>
          <p:cNvSpPr txBox="1"/>
          <p:nvPr/>
        </p:nvSpPr>
        <p:spPr>
          <a:xfrm>
            <a:off x="1024769" y="2692622"/>
            <a:ext cx="2917800" cy="23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—¿Lista para tu caminata Begoña? —dice mamá. </a:t>
            </a:r>
            <a:endParaRPr b="1"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Begoña lame a mamá. </a:t>
            </a:r>
            <a:endParaRPr b="1"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—Está lista mamá —dice Ema con una carcajada. </a:t>
            </a:r>
            <a:endParaRPr b="1"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90" y="2816202"/>
            <a:ext cx="638425" cy="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120" title="2_#4_Un collar para Begoña- Pag. 7 y 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425" y="1436500"/>
            <a:ext cx="4577060" cy="23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6" name="Google Shape;876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77" name="Google Shape;877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8" name="Google Shape;878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3" name="Google Shape;883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4875" y="1306888"/>
            <a:ext cx="2474250" cy="252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