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4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maíz.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d36959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bd36959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hiatos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están una al lado de la otra, pero se pronuncian en sílabas separadas, como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de - 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se forma un hiato cuando una vocal débil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lleva tilde, como en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 - íz.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cada uno de los ejemplos.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c7d001cbe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c7d001cb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deseen.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se - en, deseen.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últimas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deseen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c7d5a5a88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c7d5a5a88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tiroide.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están una al lado de la otra, pero 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 - de - o, video.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últimas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 palabra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oasis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c7d5a5a88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c7d5a5a88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destituir.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se forma un hiato cuando una vocal débil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lleva tilde.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- dí - a, sandía.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quedan separadas en las últimas dos sílabas de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sandía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 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palabras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aún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raíz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Creemos que podemos jugar el partido si trabajamos en equipo.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creemos.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 - e - 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Creemos, /k/, /r/, /e/, /e/, /m/, /o/, /s/.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coloreo mis cuadernos para que se vean bonitos.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 - lo - re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Coloreo, /k/, /o/, /l/, /o/, /r/, /e/,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agonía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pajarito sintió una gran agonía al lastimarse su pata.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agonía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- go - ní - 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Agonía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/g/, /o/, /n/, /i/,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carta.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quedó.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dejó.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tarde soleada, Francisco y Gabriela estaban en casa de su abuela.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(1), tarde (2), soleada (3), Francisco (4), y (5), Gabriela (6) estaban (7), en (8), casa (9), de (10), su (11), abuela (12).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doce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reembolso.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reembolso: re - em - bol - 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apogeo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barbacoa.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ortografía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creencias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Saúl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canturreo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 hiato ocurre cuando dos vocales fuertes están una al lado de la otra, pero se pronuncian en sílabas separadas.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deseen.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dividir en sílabas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deseen: de - se - en.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pronuncian en sílabas separadas.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meollo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oasis.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arcaísmo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retroactivo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reencuentro.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hiatos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reenviar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que reenviar el paquete porque se perdió.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reenviar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en - vi - 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/r/.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Reenviar, /rr/, /e/, /e/, /n/, /b/, /i/, /a/,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balbuceo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Escuché el balbuceo de mi hermanito así que me acerqué a su cuna.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balbuceo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 - bu - ce - 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/a/, /l/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Balbuceo, /b/, /a/, /l/, /b/, /u/, /s/,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paraíso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Muchas personas dicen que Cozumel es un paraíso.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paraíso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ra - í - so.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 Paraíso, /p/, /a/, /r/, /a/, /i/,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clasificar palabras en agudas o graves. Recuerden que las palabras agudas llevan tilde en la última sílaba cuando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palabras graves llevan la tilde en la penúltima sílaba (la que va antes de la última) cuando no terminan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vocal.</a:t>
            </a:r>
            <a:endParaRPr b="1"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c688d3060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c688d3060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última sílaba,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bastón.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que se pronuncia con más fuerza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bastón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 la última sílaba y la palabra 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es una palabra aguda y lleva tilde. Ahora vamos a hacerlo juntos.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oía.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c7d5a5a88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c7d5a5a88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marmol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már-: mármol.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(már-)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mármol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con más palabras. 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c7d5a5a88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c7d5a5a88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autobus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bus: autobús.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(-bús)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(sí)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autobús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c7d5a5a88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c7d5a5a88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ú-: útil.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útil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c7d5a5a88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c7d5a5a88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lapiz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lá-: lápiz.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(lá-)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(penúltima)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grave y debe llevar tilde en la penúltima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lápiz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c7d5a5a88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c7d5a5a88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volcan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(sin tilde).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enfatizando la sílaba fuerte, 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cán: volcán. </a:t>
            </a: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se pronuncia con más fuerza?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(-cán)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última o la penúltima?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(última)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Termina 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vocal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(sí)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Entonces es una palabra aguda y debe llevar tilde en la última sílaba: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volcán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Pensaron en otros lugares donde buscar.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aún.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proveer.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video.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sandía.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9.png"/><Relationship Id="rId7" Type="http://schemas.openxmlformats.org/officeDocument/2006/relationships/image" Target="../media/image4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934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1726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1908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5154490" y="22476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41726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1908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5154490" y="3180700"/>
            <a:ext cx="798600" cy="8262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190899" y="24069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172699" y="24069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5154499" y="24069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3190899" y="33398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4172699" y="33398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aú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5154499" y="3339850"/>
            <a:ext cx="798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Century Gothic"/>
                <a:ea typeface="Century Gothic"/>
                <a:cs typeface="Century Gothic"/>
                <a:sym typeface="Century Gothic"/>
              </a:rPr>
              <a:t>aí</a:t>
            </a:r>
            <a:endParaRPr b="1" sz="3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proa</a:t>
            </a:r>
            <a:endParaRPr sz="9600"/>
          </a:p>
        </p:txBody>
      </p:sp>
      <p:pic>
        <p:nvPicPr>
          <p:cNvPr id="384" name="Google Shape;38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maíz</a:t>
            </a:r>
            <a:endParaRPr sz="9600"/>
          </a:p>
        </p:txBody>
      </p:sp>
      <p:pic>
        <p:nvPicPr>
          <p:cNvPr id="390" name="Google Shape;390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león</a:t>
            </a:r>
            <a:endParaRPr sz="9600"/>
          </a:p>
        </p:txBody>
      </p:sp>
      <p:pic>
        <p:nvPicPr>
          <p:cNvPr id="396" name="Google Shape;39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08" name="Google Shape;408;p51"/>
          <p:cNvSpPr txBox="1"/>
          <p:nvPr/>
        </p:nvSpPr>
        <p:spPr>
          <a:xfrm>
            <a:off x="441600" y="256032"/>
            <a:ext cx="80898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ee, eo, oa, ía, aú, aí</a:t>
            </a:r>
            <a:endParaRPr b="1" sz="6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41600" y="1506575"/>
            <a:ext cx="82608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 - se - en (deseen), vi - de - o (video), 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a - sis (oasis)</a:t>
            </a:r>
            <a:endParaRPr i="1" sz="2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También se forma un hiato cuando una vocal débil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lleva tilde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- dí - a (sandía), a - ún (aún), ra - íz (raíz)</a:t>
            </a:r>
            <a:endParaRPr i="1" sz="2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 rot="5400000">
            <a:off x="433125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439720" y="461739"/>
            <a:ext cx="1677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b="1" sz="2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2578600" y="56692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deseen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2" name="Google Shape;422;p52"/>
          <p:cNvGrpSpPr/>
          <p:nvPr/>
        </p:nvGrpSpPr>
        <p:grpSpPr>
          <a:xfrm>
            <a:off x="0" y="2441448"/>
            <a:ext cx="9172345" cy="2257800"/>
            <a:chOff x="0" y="2338400"/>
            <a:chExt cx="9172345" cy="2257800"/>
          </a:xfrm>
        </p:grpSpPr>
        <p:sp>
          <p:nvSpPr>
            <p:cNvPr id="423" name="Google Shape;423;p52"/>
            <p:cNvSpPr txBox="1"/>
            <p:nvPr/>
          </p:nvSpPr>
          <p:spPr>
            <a:xfrm>
              <a:off x="0" y="23384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4" name="Google Shape;424;p52"/>
            <p:cNvSpPr txBox="1"/>
            <p:nvPr/>
          </p:nvSpPr>
          <p:spPr>
            <a:xfrm>
              <a:off x="28345" y="3467300"/>
              <a:ext cx="9144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66" y="4148746"/>
            <a:ext cx="822900" cy="822900"/>
          </a:xfrm>
          <a:prstGeom prst="ellipse">
            <a:avLst/>
          </a:prstGeom>
        </p:spPr>
      </p:pic>
      <p:sp>
        <p:nvSpPr>
          <p:cNvPr id="430" name="Google Shape;430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/>
          <p:nvPr/>
        </p:nvSpPr>
        <p:spPr>
          <a:xfrm rot="5400000">
            <a:off x="4331250" y="17208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309504" y="364077"/>
            <a:ext cx="167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eo/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b="1" sz="7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578600" y="566914"/>
            <a:ext cx="59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hiato se forma cuando dos vocales fuertes (</a:t>
            </a:r>
            <a:r>
              <a:rPr i="1" lang="en" sz="1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1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están una al lado de la otra, pero se pronuncian en sílabas separadas</a:t>
            </a:r>
            <a:r>
              <a:rPr i="1" lang="en" sz="19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900">
                <a:latin typeface="Century Gothic"/>
                <a:ea typeface="Century Gothic"/>
                <a:cs typeface="Century Gothic"/>
                <a:sym typeface="Century Gothic"/>
              </a:rPr>
              <a:t>video, oasis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7" name="Google Shape;437;p53"/>
          <p:cNvGrpSpPr/>
          <p:nvPr/>
        </p:nvGrpSpPr>
        <p:grpSpPr>
          <a:xfrm>
            <a:off x="730507" y="2441448"/>
            <a:ext cx="3841500" cy="2257800"/>
            <a:chOff x="842807" y="2291675"/>
            <a:chExt cx="3841500" cy="2257800"/>
          </a:xfrm>
        </p:grpSpPr>
        <p:sp>
          <p:nvSpPr>
            <p:cNvPr id="438" name="Google Shape;438;p53"/>
            <p:cNvSpPr txBox="1"/>
            <p:nvPr/>
          </p:nvSpPr>
          <p:spPr>
            <a:xfrm>
              <a:off x="860097" y="2291675"/>
              <a:ext cx="3299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  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9" name="Google Shape;439;p53"/>
            <p:cNvSpPr txBox="1"/>
            <p:nvPr/>
          </p:nvSpPr>
          <p:spPr>
            <a:xfrm>
              <a:off x="842807" y="3420575"/>
              <a:ext cx="38415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vid</a:t>
              </a: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eo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0" name="Google Shape;440;p53"/>
          <p:cNvGrpSpPr/>
          <p:nvPr/>
        </p:nvGrpSpPr>
        <p:grpSpPr>
          <a:xfrm>
            <a:off x="4920750" y="2441448"/>
            <a:ext cx="2885700" cy="2257810"/>
            <a:chOff x="5015575" y="2377440"/>
            <a:chExt cx="2885700" cy="2257810"/>
          </a:xfrm>
        </p:grpSpPr>
        <p:sp>
          <p:nvSpPr>
            <p:cNvPr id="441" name="Google Shape;441;p53"/>
            <p:cNvSpPr txBox="1"/>
            <p:nvPr/>
          </p:nvSpPr>
          <p:spPr>
            <a:xfrm>
              <a:off x="5589392" y="2377440"/>
              <a:ext cx="16770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53"/>
            <p:cNvSpPr txBox="1"/>
            <p:nvPr/>
          </p:nvSpPr>
          <p:spPr>
            <a:xfrm>
              <a:off x="5015575" y="3506350"/>
              <a:ext cx="2885700" cy="11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oa</a:t>
              </a:r>
              <a:r>
                <a:rPr lang="en" sz="60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sis</a:t>
              </a:r>
              <a:endParaRPr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2578600" y="56692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También se forma un hiato cuando una vocal débil (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lleva tilde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</a:t>
            </a: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- dí - a (sandía), a - ún (aún), ra - íz (raíz)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 txBox="1"/>
          <p:nvPr/>
        </p:nvSpPr>
        <p:spPr>
          <a:xfrm>
            <a:off x="441650" y="353211"/>
            <a:ext cx="1392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ía/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aú/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aí 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6" name="Google Shape;456;p54"/>
          <p:cNvGrpSpPr/>
          <p:nvPr/>
        </p:nvGrpSpPr>
        <p:grpSpPr>
          <a:xfrm>
            <a:off x="6835321" y="2441448"/>
            <a:ext cx="2030700" cy="2262169"/>
            <a:chOff x="6167686" y="2422706"/>
            <a:chExt cx="2030700" cy="2262169"/>
          </a:xfrm>
        </p:grpSpPr>
        <p:sp>
          <p:nvSpPr>
            <p:cNvPr id="457" name="Google Shape;457;p54"/>
            <p:cNvSpPr txBox="1"/>
            <p:nvPr/>
          </p:nvSpPr>
          <p:spPr>
            <a:xfrm>
              <a:off x="6665789" y="2422706"/>
              <a:ext cx="13926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8" name="Google Shape;458;p54"/>
            <p:cNvSpPr txBox="1"/>
            <p:nvPr/>
          </p:nvSpPr>
          <p:spPr>
            <a:xfrm>
              <a:off x="6167686" y="3682575"/>
              <a:ext cx="20307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aíz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9" name="Google Shape;459;p54"/>
          <p:cNvGrpSpPr/>
          <p:nvPr/>
        </p:nvGrpSpPr>
        <p:grpSpPr>
          <a:xfrm>
            <a:off x="1264203" y="2441448"/>
            <a:ext cx="2839500" cy="2262177"/>
            <a:chOff x="564953" y="2450175"/>
            <a:chExt cx="2839500" cy="2262177"/>
          </a:xfrm>
        </p:grpSpPr>
        <p:sp>
          <p:nvSpPr>
            <p:cNvPr id="460" name="Google Shape;460;p54"/>
            <p:cNvSpPr txBox="1"/>
            <p:nvPr/>
          </p:nvSpPr>
          <p:spPr>
            <a:xfrm>
              <a:off x="1914783" y="2450175"/>
              <a:ext cx="14631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54"/>
            <p:cNvSpPr txBox="1"/>
            <p:nvPr/>
          </p:nvSpPr>
          <p:spPr>
            <a:xfrm>
              <a:off x="564953" y="3710052"/>
              <a:ext cx="28395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sandía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2" name="Google Shape;462;p54"/>
          <p:cNvGrpSpPr/>
          <p:nvPr/>
        </p:nvGrpSpPr>
        <p:grpSpPr>
          <a:xfrm>
            <a:off x="4267720" y="2441448"/>
            <a:ext cx="2403600" cy="2262182"/>
            <a:chOff x="3504382" y="2446427"/>
            <a:chExt cx="2403600" cy="2262182"/>
          </a:xfrm>
        </p:grpSpPr>
        <p:sp>
          <p:nvSpPr>
            <p:cNvPr id="463" name="Google Shape;463;p54"/>
            <p:cNvSpPr txBox="1"/>
            <p:nvPr/>
          </p:nvSpPr>
          <p:spPr>
            <a:xfrm>
              <a:off x="3504382" y="3706309"/>
              <a:ext cx="24036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   </a:t>
              </a:r>
              <a:r>
                <a:rPr lang="en" sz="6000">
                  <a:solidFill>
                    <a:srgbClr val="363535"/>
                  </a:solidFill>
                  <a:highlight>
                    <a:srgbClr val="FFFFFF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aún</a:t>
              </a:r>
              <a:endParaRPr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54"/>
            <p:cNvSpPr txBox="1"/>
            <p:nvPr/>
          </p:nvSpPr>
          <p:spPr>
            <a:xfrm>
              <a:off x="4036819" y="2446427"/>
              <a:ext cx="1463100" cy="100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1175" lIns="81175" spcFirstLastPara="1" rIns="81175" wrap="square" tIns="811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>
                  <a:solidFill>
                    <a:srgbClr val="363535"/>
                  </a:solidFill>
                  <a:highlight>
                    <a:schemeClr val="lt2"/>
                  </a:highlight>
                  <a:latin typeface="Century Gothic"/>
                  <a:ea typeface="Century Gothic"/>
                  <a:cs typeface="Century Gothic"/>
                  <a:sym typeface="Century Gothic"/>
                </a:rPr>
                <a:t>__</a:t>
              </a:r>
              <a:endParaRPr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6" name="Google Shape;476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2" name="Google Shape;482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8" name="Google Shape;488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agon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4" name="Google Shape;494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carta</a:t>
            </a:r>
            <a:endParaRPr sz="9600"/>
          </a:p>
        </p:txBody>
      </p:sp>
      <p:pic>
        <p:nvPicPr>
          <p:cNvPr id="500" name="Google Shape;50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6" name="Google Shape;506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quedó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2" name="Google Shape;512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dejó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4" name="Google Shape;524;p6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Una tarde soleada, Francisco y Gabriela estaban en casa de su abuela.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65"/>
          <p:cNvSpPr txBox="1"/>
          <p:nvPr/>
        </p:nvSpPr>
        <p:spPr>
          <a:xfrm>
            <a:off x="441600" y="439800"/>
            <a:ext cx="82608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—¡Esto es un misterio! —exclamó Francisco,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emocionado.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6" name="Google Shape;53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4" name="Google Shape;324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42" name="Google Shape;542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68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Una tarde soleada, Francisco y Gabriela estaban en casa de su abuela.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6" name="Google Shape;556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7" name="Google Shape;557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8" name="Google Shape;568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5" name="Google Shape;575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7" name="Google Shape;577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1363347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>
            <a:off x="2093033" y="20450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363347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aú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>
            <a:off x="2093033" y="2736433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44">
                <a:latin typeface="Century Gothic"/>
                <a:ea typeface="Century Gothic"/>
                <a:cs typeface="Century Gothic"/>
                <a:sym typeface="Century Gothic"/>
              </a:rPr>
              <a:t>aí</a:t>
            </a:r>
            <a:endParaRPr b="1" sz="264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>
            <a:off x="636672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2"/>
          <p:cNvSpPr/>
          <p:nvPr/>
        </p:nvSpPr>
        <p:spPr>
          <a:xfrm>
            <a:off x="636672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2"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30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apog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barbac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2"/>
          <p:cNvSpPr txBox="1"/>
          <p:nvPr/>
        </p:nvSpPr>
        <p:spPr>
          <a:xfrm>
            <a:off x="3881451" y="960063"/>
            <a:ext cx="4101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r>
              <a:rPr lang="en" sz="5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mbolso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0" name="Google Shape;590;p72" title="474.png"/>
          <p:cNvPicPr preferRelativeResize="0"/>
          <p:nvPr/>
        </p:nvPicPr>
        <p:blipFill rotWithShape="1">
          <a:blip r:embed="rId5">
            <a:alphaModFix/>
          </a:blip>
          <a:srcRect b="8675" l="0" r="0" t="31903"/>
          <a:stretch/>
        </p:blipFill>
        <p:spPr>
          <a:xfrm>
            <a:off x="7356250" y="760850"/>
            <a:ext cx="1486426" cy="100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2" title="475.png"/>
          <p:cNvPicPr preferRelativeResize="0"/>
          <p:nvPr/>
        </p:nvPicPr>
        <p:blipFill rotWithShape="1">
          <a:blip r:embed="rId6">
            <a:alphaModFix/>
          </a:blip>
          <a:srcRect b="11118" l="0" r="0" t="31009"/>
          <a:stretch/>
        </p:blipFill>
        <p:spPr>
          <a:xfrm>
            <a:off x="7098400" y="2173337"/>
            <a:ext cx="1486426" cy="98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2" title="47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0400" y="3348350"/>
            <a:ext cx="1001326" cy="114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ortografía</a:t>
            </a:r>
            <a:endParaRPr sz="9600"/>
          </a:p>
        </p:txBody>
      </p:sp>
      <p:pic>
        <p:nvPicPr>
          <p:cNvPr id="598" name="Google Shape;59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creencias</a:t>
            </a:r>
            <a:endParaRPr sz="9600"/>
          </a:p>
        </p:txBody>
      </p:sp>
      <p:pic>
        <p:nvPicPr>
          <p:cNvPr id="604" name="Google Shape;604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Saúl</a:t>
            </a:r>
            <a:endParaRPr sz="9600"/>
          </a:p>
        </p:txBody>
      </p:sp>
      <p:pic>
        <p:nvPicPr>
          <p:cNvPr id="610" name="Google Shape;61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canturreo</a:t>
            </a:r>
            <a:endParaRPr sz="9600"/>
          </a:p>
        </p:txBody>
      </p:sp>
      <p:pic>
        <p:nvPicPr>
          <p:cNvPr id="616" name="Google Shape;61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1" name="Google Shape;331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1363347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2093033" y="20450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363347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aú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2093033" y="2736433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44">
                <a:latin typeface="Century Gothic"/>
                <a:ea typeface="Century Gothic"/>
                <a:cs typeface="Century Gothic"/>
                <a:sym typeface="Century Gothic"/>
              </a:rPr>
              <a:t>aí</a:t>
            </a:r>
            <a:endParaRPr b="1" sz="264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636672" y="2045025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22"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endParaRPr b="1" sz="26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636672" y="2736429"/>
            <a:ext cx="629400" cy="629400"/>
          </a:xfrm>
          <a:prstGeom prst="ellipse">
            <a:avLst/>
          </a:prstGeom>
          <a:noFill/>
          <a:ln cap="flat" cmpd="sng" w="6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600" lIns="0" spcFirstLastPara="1" rIns="0" wrap="square" tIns="59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2">
                <a:latin typeface="Century Gothic"/>
                <a:ea typeface="Century Gothic"/>
                <a:cs typeface="Century Gothic"/>
                <a:sym typeface="Century Gothic"/>
              </a:rPr>
              <a:t>ía</a:t>
            </a:r>
            <a:endParaRPr b="1" sz="302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oa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sis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41" title="471.png"/>
          <p:cNvPicPr preferRelativeResize="0"/>
          <p:nvPr/>
        </p:nvPicPr>
        <p:blipFill rotWithShape="1">
          <a:blip r:embed="rId5">
            <a:alphaModFix/>
          </a:blip>
          <a:srcRect b="16961" l="0" r="0" t="22311"/>
          <a:stretch/>
        </p:blipFill>
        <p:spPr>
          <a:xfrm>
            <a:off x="6819578" y="820375"/>
            <a:ext cx="1798079" cy="12479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rgbClr val="000000"/>
            </a:outerShdw>
          </a:effectLst>
        </p:spPr>
      </p:pic>
      <p:pic>
        <p:nvPicPr>
          <p:cNvPr id="347" name="Google Shape;347;p41" title="472.png"/>
          <p:cNvPicPr preferRelativeResize="0"/>
          <p:nvPr/>
        </p:nvPicPr>
        <p:blipFill rotWithShape="1">
          <a:blip r:embed="rId6">
            <a:alphaModFix/>
          </a:blip>
          <a:srcRect b="8886" l="0" r="0" t="14906"/>
          <a:stretch/>
        </p:blipFill>
        <p:spPr>
          <a:xfrm>
            <a:off x="6601600" y="2295538"/>
            <a:ext cx="989376" cy="86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1" title="473.png"/>
          <p:cNvPicPr preferRelativeResize="0"/>
          <p:nvPr/>
        </p:nvPicPr>
        <p:blipFill rotWithShape="1">
          <a:blip r:embed="rId7">
            <a:alphaModFix/>
          </a:blip>
          <a:srcRect b="15963" l="0" r="0" t="16167"/>
          <a:stretch/>
        </p:blipFill>
        <p:spPr>
          <a:xfrm>
            <a:off x="5831100" y="3244825"/>
            <a:ext cx="1608776" cy="1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arcaísmo</a:t>
            </a:r>
            <a:endParaRPr sz="9600"/>
          </a:p>
        </p:txBody>
      </p:sp>
      <p:pic>
        <p:nvPicPr>
          <p:cNvPr id="622" name="Google Shape;622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retroactivo</a:t>
            </a:r>
            <a:endParaRPr sz="9600"/>
          </a:p>
        </p:txBody>
      </p:sp>
      <p:pic>
        <p:nvPicPr>
          <p:cNvPr id="628" name="Google Shape;62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compañía</a:t>
            </a:r>
            <a:endParaRPr sz="9600"/>
          </a:p>
        </p:txBody>
      </p:sp>
      <p:pic>
        <p:nvPicPr>
          <p:cNvPr id="634" name="Google Shape;63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reencuentro</a:t>
            </a:r>
            <a:endParaRPr sz="9600"/>
          </a:p>
        </p:txBody>
      </p:sp>
      <p:pic>
        <p:nvPicPr>
          <p:cNvPr id="640" name="Google Shape;640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2" name="Google Shape;652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nviar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8" name="Google Shape;658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balbuc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eo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4" name="Google Shape;664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aí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86"/>
          <p:cNvSpPr/>
          <p:nvPr/>
        </p:nvSpPr>
        <p:spPr>
          <a:xfrm>
            <a:off x="3256200" y="1197875"/>
            <a:ext cx="2631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bastó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6"/>
          <p:cNvSpPr/>
          <p:nvPr/>
        </p:nvSpPr>
        <p:spPr>
          <a:xfrm>
            <a:off x="692873" y="2443375"/>
            <a:ext cx="1745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bas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6"/>
          <p:cNvSpPr/>
          <p:nvPr/>
        </p:nvSpPr>
        <p:spPr>
          <a:xfrm>
            <a:off x="2745421" y="2452225"/>
            <a:ext cx="1568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5418124" y="2443375"/>
            <a:ext cx="30330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bastón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6"/>
          <p:cNvSpPr/>
          <p:nvPr/>
        </p:nvSpPr>
        <p:spPr>
          <a:xfrm>
            <a:off x="4621547" y="2852715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6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82" name="Google Shape;682;p86"/>
          <p:cNvGrpSpPr/>
          <p:nvPr/>
        </p:nvGrpSpPr>
        <p:grpSpPr>
          <a:xfrm>
            <a:off x="2947823" y="3697725"/>
            <a:ext cx="3056527" cy="1005900"/>
            <a:chOff x="2947823" y="3697725"/>
            <a:chExt cx="3056527" cy="1005900"/>
          </a:xfrm>
        </p:grpSpPr>
        <p:sp>
          <p:nvSpPr>
            <p:cNvPr id="683" name="Google Shape;683;p86"/>
            <p:cNvSpPr/>
            <p:nvPr/>
          </p:nvSpPr>
          <p:spPr>
            <a:xfrm>
              <a:off x="3139651" y="3697725"/>
              <a:ext cx="28647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84" name="Google Shape;684;p86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4782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oía</a:t>
            </a:r>
            <a:endParaRPr sz="9600"/>
          </a:p>
        </p:txBody>
      </p:sp>
      <p:pic>
        <p:nvPicPr>
          <p:cNvPr id="354" name="Google Shape;354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0" name="Google Shape;690;p87"/>
          <p:cNvSpPr/>
          <p:nvPr/>
        </p:nvSpPr>
        <p:spPr>
          <a:xfrm>
            <a:off x="3109950" y="1197875"/>
            <a:ext cx="2924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marmol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7"/>
          <p:cNvSpPr/>
          <p:nvPr/>
        </p:nvSpPr>
        <p:spPr>
          <a:xfrm>
            <a:off x="619627" y="2443363"/>
            <a:ext cx="1874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7"/>
          <p:cNvSpPr/>
          <p:nvPr/>
        </p:nvSpPr>
        <p:spPr>
          <a:xfrm>
            <a:off x="2705687" y="2452213"/>
            <a:ext cx="1680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7"/>
          <p:cNvSpPr/>
          <p:nvPr/>
        </p:nvSpPr>
        <p:spPr>
          <a:xfrm>
            <a:off x="5375725" y="2443363"/>
            <a:ext cx="31557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má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rmo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7"/>
          <p:cNvSpPr/>
          <p:nvPr/>
        </p:nvSpPr>
        <p:spPr>
          <a:xfrm>
            <a:off x="4579047" y="2832977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7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96" name="Google Shape;696;p87"/>
          <p:cNvGrpSpPr/>
          <p:nvPr/>
        </p:nvGrpSpPr>
        <p:grpSpPr>
          <a:xfrm>
            <a:off x="3043073" y="3697726"/>
            <a:ext cx="2844719" cy="1005900"/>
            <a:chOff x="3043073" y="3697726"/>
            <a:chExt cx="2844719" cy="1005900"/>
          </a:xfrm>
        </p:grpSpPr>
        <p:sp>
          <p:nvSpPr>
            <p:cNvPr id="697" name="Google Shape;697;p87"/>
            <p:cNvSpPr/>
            <p:nvPr/>
          </p:nvSpPr>
          <p:spPr>
            <a:xfrm>
              <a:off x="3256192" y="3697726"/>
              <a:ext cx="26316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98" name="Google Shape;698;p87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4" name="Google Shape;704;p88"/>
          <p:cNvSpPr/>
          <p:nvPr/>
        </p:nvSpPr>
        <p:spPr>
          <a:xfrm>
            <a:off x="3022150" y="1197875"/>
            <a:ext cx="28824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autobus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8"/>
          <p:cNvSpPr/>
          <p:nvPr/>
        </p:nvSpPr>
        <p:spPr>
          <a:xfrm>
            <a:off x="1831609" y="2452225"/>
            <a:ext cx="11115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8"/>
          <p:cNvSpPr/>
          <p:nvPr/>
        </p:nvSpPr>
        <p:spPr>
          <a:xfrm>
            <a:off x="3092738" y="2465013"/>
            <a:ext cx="1705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bu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8"/>
          <p:cNvSpPr/>
          <p:nvPr/>
        </p:nvSpPr>
        <p:spPr>
          <a:xfrm>
            <a:off x="5800800" y="2452225"/>
            <a:ext cx="2882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autobús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8"/>
          <p:cNvSpPr/>
          <p:nvPr/>
        </p:nvSpPr>
        <p:spPr>
          <a:xfrm>
            <a:off x="4997868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8"/>
          <p:cNvSpPr/>
          <p:nvPr/>
        </p:nvSpPr>
        <p:spPr>
          <a:xfrm>
            <a:off x="410874" y="2452223"/>
            <a:ext cx="1238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8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1" name="Google Shape;711;p88"/>
          <p:cNvGrpSpPr/>
          <p:nvPr/>
        </p:nvGrpSpPr>
        <p:grpSpPr>
          <a:xfrm>
            <a:off x="3043073" y="3697725"/>
            <a:ext cx="3184878" cy="1005900"/>
            <a:chOff x="3043073" y="3697725"/>
            <a:chExt cx="3184878" cy="1005900"/>
          </a:xfrm>
        </p:grpSpPr>
        <p:sp>
          <p:nvSpPr>
            <p:cNvPr id="712" name="Google Shape;712;p88"/>
            <p:cNvSpPr/>
            <p:nvPr/>
          </p:nvSpPr>
          <p:spPr>
            <a:xfrm>
              <a:off x="3279251" y="3697725"/>
              <a:ext cx="29487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13" name="Google Shape;713;p88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89"/>
          <p:cNvSpPr/>
          <p:nvPr/>
        </p:nvSpPr>
        <p:spPr>
          <a:xfrm>
            <a:off x="3809324" y="1197875"/>
            <a:ext cx="1250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util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89"/>
          <p:cNvSpPr/>
          <p:nvPr/>
        </p:nvSpPr>
        <p:spPr>
          <a:xfrm>
            <a:off x="2176977" y="2452225"/>
            <a:ext cx="1034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89"/>
          <p:cNvSpPr/>
          <p:nvPr/>
        </p:nvSpPr>
        <p:spPr>
          <a:xfrm>
            <a:off x="3423563" y="2465013"/>
            <a:ext cx="10347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89"/>
          <p:cNvSpPr/>
          <p:nvPr/>
        </p:nvSpPr>
        <p:spPr>
          <a:xfrm>
            <a:off x="5485612" y="2452225"/>
            <a:ext cx="14814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til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89"/>
          <p:cNvSpPr/>
          <p:nvPr/>
        </p:nvSpPr>
        <p:spPr>
          <a:xfrm>
            <a:off x="4670135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89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5" name="Google Shape;725;p89"/>
          <p:cNvGrpSpPr/>
          <p:nvPr/>
        </p:nvGrpSpPr>
        <p:grpSpPr>
          <a:xfrm>
            <a:off x="3043073" y="3697726"/>
            <a:ext cx="2844719" cy="1005900"/>
            <a:chOff x="3043073" y="3697726"/>
            <a:chExt cx="2844719" cy="1005900"/>
          </a:xfrm>
        </p:grpSpPr>
        <p:sp>
          <p:nvSpPr>
            <p:cNvPr id="726" name="Google Shape;726;p89"/>
            <p:cNvSpPr/>
            <p:nvPr/>
          </p:nvSpPr>
          <p:spPr>
            <a:xfrm>
              <a:off x="3256192" y="3697726"/>
              <a:ext cx="26316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27" name="Google Shape;727;p89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0"/>
          <p:cNvSpPr/>
          <p:nvPr/>
        </p:nvSpPr>
        <p:spPr>
          <a:xfrm>
            <a:off x="3428984" y="1197875"/>
            <a:ext cx="22098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lapiz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4" name="Google Shape;734;p90"/>
          <p:cNvSpPr/>
          <p:nvPr/>
        </p:nvSpPr>
        <p:spPr>
          <a:xfrm>
            <a:off x="1597540" y="2452225"/>
            <a:ext cx="1052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90"/>
          <p:cNvSpPr/>
          <p:nvPr/>
        </p:nvSpPr>
        <p:spPr>
          <a:xfrm>
            <a:off x="2895516" y="2465013"/>
            <a:ext cx="1485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6" name="Google Shape;736;p90"/>
          <p:cNvSpPr/>
          <p:nvPr/>
        </p:nvSpPr>
        <p:spPr>
          <a:xfrm>
            <a:off x="5476163" y="2452225"/>
            <a:ext cx="20703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lápiz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90"/>
          <p:cNvSpPr/>
          <p:nvPr/>
        </p:nvSpPr>
        <p:spPr>
          <a:xfrm>
            <a:off x="4626685" y="281705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90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39" name="Google Shape;739;p90"/>
          <p:cNvGrpSpPr/>
          <p:nvPr/>
        </p:nvGrpSpPr>
        <p:grpSpPr>
          <a:xfrm>
            <a:off x="3043073" y="3706575"/>
            <a:ext cx="2839025" cy="1005900"/>
            <a:chOff x="3043073" y="3706575"/>
            <a:chExt cx="2839025" cy="1005900"/>
          </a:xfrm>
        </p:grpSpPr>
        <p:sp>
          <p:nvSpPr>
            <p:cNvPr id="740" name="Google Shape;740;p90"/>
            <p:cNvSpPr/>
            <p:nvPr/>
          </p:nvSpPr>
          <p:spPr>
            <a:xfrm>
              <a:off x="3261899" y="3706575"/>
              <a:ext cx="2620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grave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41" name="Google Shape;741;p90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307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7" name="Google Shape;747;p91"/>
          <p:cNvSpPr/>
          <p:nvPr/>
        </p:nvSpPr>
        <p:spPr>
          <a:xfrm>
            <a:off x="3211475" y="1197875"/>
            <a:ext cx="26316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volcan</a:t>
            </a:r>
            <a:endParaRPr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91"/>
          <p:cNvSpPr/>
          <p:nvPr/>
        </p:nvSpPr>
        <p:spPr>
          <a:xfrm>
            <a:off x="1022812" y="2452225"/>
            <a:ext cx="13581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vol</a:t>
            </a:r>
            <a:endParaRPr b="1" sz="5000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91"/>
          <p:cNvSpPr/>
          <p:nvPr/>
        </p:nvSpPr>
        <p:spPr>
          <a:xfrm>
            <a:off x="2573835" y="2452225"/>
            <a:ext cx="1926300" cy="10059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u="sng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b="1" lang="en" sz="5000" u="sng"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91"/>
          <p:cNvSpPr/>
          <p:nvPr/>
        </p:nvSpPr>
        <p:spPr>
          <a:xfrm>
            <a:off x="5489587" y="2465025"/>
            <a:ext cx="2631600" cy="10059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volcán</a:t>
            </a:r>
            <a:endParaRPr b="1" sz="5000" u="sng"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91"/>
          <p:cNvSpPr/>
          <p:nvPr/>
        </p:nvSpPr>
        <p:spPr>
          <a:xfrm>
            <a:off x="4693060" y="2804265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91"/>
          <p:cNvSpPr/>
          <p:nvPr/>
        </p:nvSpPr>
        <p:spPr>
          <a:xfrm>
            <a:off x="2165252" y="439800"/>
            <a:ext cx="4813500" cy="632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000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Aguda o grave</a:t>
            </a:r>
            <a:r>
              <a:rPr lang="en" sz="4000">
                <a:solidFill>
                  <a:srgbClr val="333333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53" name="Google Shape;753;p91"/>
          <p:cNvGrpSpPr/>
          <p:nvPr/>
        </p:nvGrpSpPr>
        <p:grpSpPr>
          <a:xfrm>
            <a:off x="2958423" y="3706575"/>
            <a:ext cx="3030177" cy="1005900"/>
            <a:chOff x="2958423" y="3706575"/>
            <a:chExt cx="3030177" cy="1005900"/>
          </a:xfrm>
        </p:grpSpPr>
        <p:sp>
          <p:nvSpPr>
            <p:cNvPr id="754" name="Google Shape;754;p91"/>
            <p:cNvSpPr/>
            <p:nvPr/>
          </p:nvSpPr>
          <p:spPr>
            <a:xfrm>
              <a:off x="3155401" y="3706575"/>
              <a:ext cx="2833200" cy="1005900"/>
            </a:xfrm>
            <a:prstGeom prst="roundRect">
              <a:avLst>
                <a:gd fmla="val 8676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Century Gothic"/>
                  <a:ea typeface="Century Gothic"/>
                  <a:cs typeface="Century Gothic"/>
                  <a:sym typeface="Century Gothic"/>
                </a:rPr>
                <a:t>aguda</a:t>
              </a:r>
              <a:endParaRPr b="1" sz="5000" u="sng"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755" name="Google Shape;755;p91" title="mark_check_verd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8423" y="3884476"/>
              <a:ext cx="512783" cy="6324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61" name="Google Shape;761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7" name="Google Shape;767;p93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Pensaron en otros lugares donde buscar.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Google Shape;772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3" name="Google Shape;773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Subieron las escaleras y entraron al cuarto del abuelo.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" name="Google Shape;778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9" name="Google Shape;779;p95"/>
          <p:cNvSpPr txBox="1"/>
          <p:nvPr/>
        </p:nvSpPr>
        <p:spPr>
          <a:xfrm>
            <a:off x="441600" y="439800"/>
            <a:ext cx="82608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5010">
                <a:latin typeface="Century Gothic"/>
                <a:ea typeface="Century Gothic"/>
                <a:cs typeface="Century Gothic"/>
                <a:sym typeface="Century Gothic"/>
              </a:rPr>
              <a:t>—Qué bonita carta —dijo Francisco, sonriendo—. Me alegra que la hayamos encontrado.</a:t>
            </a:r>
            <a:endParaRPr sz="501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85" name="Google Shape;785;p96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¡Qué aventura tan emocionante!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aún</a:t>
            </a:r>
            <a:endParaRPr sz="9600"/>
          </a:p>
        </p:txBody>
      </p:sp>
      <p:pic>
        <p:nvPicPr>
          <p:cNvPr id="360" name="Google Shape;36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91" name="Google Shape;791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92" name="Google Shape;792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proveer</a:t>
            </a:r>
            <a:endParaRPr sz="9600"/>
          </a:p>
        </p:txBody>
      </p:sp>
      <p:pic>
        <p:nvPicPr>
          <p:cNvPr id="366" name="Google Shape;366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video</a:t>
            </a:r>
            <a:endParaRPr sz="9600"/>
          </a:p>
        </p:txBody>
      </p:sp>
      <p:pic>
        <p:nvPicPr>
          <p:cNvPr id="372" name="Google Shape;3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sandía</a:t>
            </a:r>
            <a:endParaRPr sz="9600"/>
          </a:p>
        </p:txBody>
      </p:sp>
      <p:pic>
        <p:nvPicPr>
          <p:cNvPr id="378" name="Google Shape;37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