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</p:sldIdLst>
  <p:sldSz cy="5143500" cx="9144000"/>
  <p:notesSz cx="6858000" cy="9144000"/>
  <p:embeddedFontLst>
    <p:embeddedFont>
      <p:font typeface="Century Gothic"/>
      <p:regular r:id="rId56"/>
      <p:bold r:id="rId57"/>
      <p:italic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16B7E89-B50F-41F6-8737-58C63507ABE2}">
  <a:tblStyle styleId="{416B7E89-B50F-41F6-8737-58C63507AB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font" Target="fonts/CenturyGothic-bold.fntdata"/><Relationship Id="rId12" Type="http://schemas.openxmlformats.org/officeDocument/2006/relationships/slide" Target="slides/slide7.xml"/><Relationship Id="rId56" Type="http://schemas.openxmlformats.org/officeDocument/2006/relationships/font" Target="fonts/CenturyGothic-regular.fntdata"/><Relationship Id="rId15" Type="http://schemas.openxmlformats.org/officeDocument/2006/relationships/slide" Target="slides/slide10.xml"/><Relationship Id="rId59" Type="http://schemas.openxmlformats.org/officeDocument/2006/relationships/font" Target="fonts/CenturyGothic-boldItalic.fntdata"/><Relationship Id="rId14" Type="http://schemas.openxmlformats.org/officeDocument/2006/relationships/slide" Target="slides/slide9.xml"/><Relationship Id="rId58" Type="http://schemas.openxmlformats.org/officeDocument/2006/relationships/font" Target="fonts/CenturyGothic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a305586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fa305586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5069cba2f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5069cba2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mente.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5069cba2f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5069cba2f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ito.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5069cba2f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5069cba2f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ita.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5069cba2f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5069cba2f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oso.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5069cba2f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35069cba2f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osa.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5069cba2f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35069cba2f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5069cba2f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5069cba2f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sufijo en voz alta. Todos repetirán el sufijo y lo escribirán en su pizarra.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una de estos sufijos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-mente, /m/, /e/, /n/, /t/, /e/, -mente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-ito, /i/, /t/, /o/, -ito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-ita, /i/, /t/, /a/, -ita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-oso, /o/, /s/, /o/, -oso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-osa, /o/, /s/, /a/, -osa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sufijo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3949ac0706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3949ac0706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2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18-23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3949ac0706_1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3949ac0706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 - or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peor.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3fe660883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33fe660883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 - ne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pone.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d99a0f3df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d99a0f3df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las sílabas y cómo las unimos para formar palabras.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3f97e2691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33f97e2691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 - es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traes.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3f9a19b1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33f9a19b1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 - vo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tuvo.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3f97e26914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3f97e26914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rom - pen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rompen.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3f97e26914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33f97e26914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o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frío.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3949ac0706_1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33949ac0706_1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3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25-30 una a la vez para cada palabra.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2e3e187b30b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2e3e187b30b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- sio - sa, ansiosa.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3f97e26914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3f97e26914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ner - vio - sa, nerviosa.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3f97e26914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3f97e26914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 - mien - za, comienza.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3949ac0706_1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33949ac0706_1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- pier - ta, despierta.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2e3e187b30b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2e3e187b30b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- cla - ra, declara.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d99a0f3df9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d99a0f3df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3fe44501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33fe44501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- lien - te, caliente.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3949ac0706_1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3949ac0706_1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32-37 una a la vez y repita lentamente si es necesario.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3f9f12fa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3f9f12fa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- pan - to - so, espantoso.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3fe44501b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3fe44501b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mo - ro - sa - men - te, amorosamente.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34100611b54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34100611b5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 - pio - sa - men - te, copiosamente.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34100611b54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34100611b5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rá - pi - da - men - te, rápidamente.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33fe660883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33fe660883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- gua - li - to, igualito.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3f97e26914_1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33f97e26914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 - roz - men - te, ferozmente.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33949ac0706_1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33949ac0706_1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39-41 una a la vez.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33949ac0706_1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33949ac0706_1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ansiosa, an - sio - sa, ansiosa.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 - sio - sa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/a/, /n/.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/s/, /i/,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/s/, /a/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Ansiosa, /a/, /n/, /s/, /i/, /o/, /s/,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d99a0f3df9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d99a0f3df9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ner - vio - sa, nerviosa.</a:t>
            </a:r>
            <a:r>
              <a:rPr i="1" lang="en" sz="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ner - vio - sa?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(ner - vio - sa, nerviosa)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______________________________________________________________________________________________________________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nerviosa, ner - vio - sa.</a:t>
            </a:r>
            <a:r>
              <a:rPr i="1" lang="en" sz="6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nerviosa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(nerviosa, ner - vio - sa)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33949ac0706_1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33949ac0706_1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espantoso, es - pan - to - so, espantoso.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- pan - to - so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/e/, /s/.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/p/,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/a/, /n/.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/t/,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/s/,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/o/. Espantoso, /e/, /s/, /p/, /a/, /n/, /t/, /o/, /s/,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33949ac0706_1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33949ac0706_1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copiosamente, co - pio - sa - men - te, copiosamente.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(5)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 - pio - sa - men - 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/p/, /i/,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/m/,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/e/, /n/.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quinta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/t/,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Copiosamente, /k/, /o/, /p/, /i/, /o/, /s/, /a/, /m/, /e/, /n/, /t/, /e/.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33949ac0706_1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33949ac0706_1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33949ac0706_1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33949ac0706_1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Minutos.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3949ac0706_1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33949ac0706_1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33949ac0706_1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33949ac0706_1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33949ac0706_1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33949ac0706_1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33949ac0706_1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33949ac0706_1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oración en voz alta. Todos repetirán la oración y escribirán todas las palabras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Minutos más tarde, las cosas cambian rápidamente.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repetir la oración juntos.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la oración en voz alta junto con los estudiantes. Cuente las palabras en la oración si los estudiantes todavía necesitan apoyo.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33fdf10e5d1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33fdf10e5d1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2e3e187b30b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2e3e187b30b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4311f2d98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4311f2d98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- sio - sa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- sio - sa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(an - sio - sa, ansiosa)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ansiosa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(ansiosa, an - sio - sa)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2d99a0f3df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2d99a0f3df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4311f2d989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4311f2d989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- pan - to - sa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- pan - to - sa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 - pan - to - sa, espantosa)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espantosa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(espantosa, es - pan - to -sa)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4311f2d989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4311f2d989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- lien - te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- lien - te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(ca - lien - te, caliente)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caliente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(caliente, ca - lien - te)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4311f2d989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4311f2d989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pre - ta - ban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pre - ta - ban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 - pre - ta - ban, apretaban)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apretaban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(apretaban, a - pre - ta - ban)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3949ac0706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3949ac0706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decodificar palabras con sufijos. Recuerden que un sufijo es una parte de una palabra que va al final para darle un nuevo significado. Hoy vamos a repasar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-mente, -ito, -ita, -oso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-oso y -osa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indican una cualidad o característica. Si digo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amorosa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significa que una persona muestra mucho amor.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-ito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-ita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indican diminutivo, o que algo es pequeño.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-mente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“de manera”.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varios sufijos y luego palabras con algunos de estos sufijos y determinar su significado. ¿Listos?</a:t>
            </a:r>
            <a:endParaRPr i="1">
              <a:solidFill>
                <a:srgbClr val="363535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10-14 una a la vez y diga cada sufijo en voz alta junto con ellos.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2" name="Google Shape;22;p2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3" name="Google Shape;23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2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25;p2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2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ivider">
  <p:cSld name="TITLE_4_1_3_1_3">
    <p:bg>
      <p:bgPr>
        <a:solidFill>
          <a:schemeClr val="accent6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3" name="Google Shape;93;p11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4" name="Google Shape;94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" name="Google Shape;9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9" name="Google Shape;99;p12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0" name="Google Shape;100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" name="Google Shape;1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Google Shape;111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" name="Google Shape;11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Google Shape;116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7" name="Google Shape;117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">
  <p:cSld name="TITLE_4_1_3_1_1_1_1_2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1" name="Google Shape;131;p1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18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8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8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8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7" name="Google Shape;147;p18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48" name="Google Shape;148;p18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49" name="Google Shape;149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8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Google Shape;152;p18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">
  <p:cSld name="TITLE_4_1_3_1_3_1">
    <p:bg>
      <p:bgPr>
        <a:solidFill>
          <a:schemeClr val="dk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6" name="Google Shape;156;p19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7" name="Google Shape;157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20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3" name="Google Shape;163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0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0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0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0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0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ivider">
  <p:cSld name="TITLE_4_1_3_1">
    <p:bg>
      <p:bgPr>
        <a:solidFill>
          <a:srgbClr val="E3F5EA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" name="Google Shape;3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4" name="Google Shape;174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9" name="Google Shape;179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0" name="Google Shape;180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4" name="Google Shape;194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0" name="Google Shape;210;p2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11" name="Google Shape;211;p2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12" name="Google Shape;21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Google Shape;213;p2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5" name="Google Shape;215;p2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ivider ">
  <p:cSld name="TITLE_4_1_3_1_3_2">
    <p:bg>
      <p:bgPr>
        <a:solidFill>
          <a:srgbClr val="C8F0F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9" name="Google Shape;219;p27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5" name="Google Shape;225;p28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6" name="Google Shape;226;p2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2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2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7" name="Google Shape;237;p2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8" name="Google Shape;2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2" name="Google Shape;242;p30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3" name="Google Shape;243;p3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Google Shape;43;p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7" name="Google Shape;257;p3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over">
  <p:cSld name="TITLE_4_1_3_2_3">
    <p:bg>
      <p:bgPr>
        <a:noFill/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3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3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3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3" name="Google Shape;273;p3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74" name="Google Shape;274;p3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75" name="Google Shape;275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3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FE2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8" name="Google Shape;278;p3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ivider">
  <p:cSld name="TITLE_4_1_3_1_3_3">
    <p:bg>
      <p:bgPr>
        <a:solidFill>
          <a:srgbClr val="FFE2D6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2" name="Google Shape;282;p35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3" name="Google Shape;283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4" name="Google Shape;2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elebration">
  <p:cSld name="TITLE_4_1_3_1_2_1_3">
    <p:bg>
      <p:bgPr>
        <a:solidFill>
          <a:schemeClr val="lt2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8" name="Google Shape;288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9" name="Google Shape;289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0" name="Google Shape;2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ía">
  <p:cSld name="TITLE_4_1_3_1_1_2_3">
    <p:bg>
      <p:bgPr>
        <a:solidFill>
          <a:schemeClr val="lt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0" name="Google Shape;300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1" name="Google Shape;3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Section Title">
  <p:cSld name="TITLE_4_1_3_1_1_1_2_3">
    <p:bg>
      <p:bgPr>
        <a:solidFill>
          <a:schemeClr val="lt2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8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5" name="Google Shape;305;p38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6" name="Google Shape;306;p3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">
  <p:cSld name="TITLE_4_1_3_1_1_1_1_2_3"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+CornerIcon">
  <p:cSld name="TITLE_4_1_3_1_1_1_1_1_1_3"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0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40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40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4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0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0" name="Google Shape;320;p40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End">
  <p:cSld name="TITLE_4_1_2_1_3">
    <p:bg>
      <p:bgPr>
        <a:solidFill>
          <a:srgbClr val="FFE2D6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MAIN_POINT_1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26" name="Google Shape;32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Google Shape;53;p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4" name="Google Shape;54;p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8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" name="Google Shape;6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" name="Google Shape;68;p8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0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0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0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0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4" name="Google Shape;84;p10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5" name="Google Shape;85;p10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6" name="Google Shape;8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10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0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Google Shape;89;p10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43" Type="http://schemas.openxmlformats.org/officeDocument/2006/relationships/theme" Target="../theme/theme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57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pos="5472">
          <p15:clr>
            <a:srgbClr val="E46962"/>
          </p15:clr>
        </p15:guide>
        <p15:guide id="5" orient="horz" pos="288">
          <p15:clr>
            <a:srgbClr val="E46962"/>
          </p15:clr>
        </p15:guide>
        <p15:guide id="6" orient="horz" pos="296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8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4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0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50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44" title="Screenshot 2025-03-24 at 9.41.45 AM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17" l="0" r="0" t="308"/>
          <a:stretch/>
        </p:blipFill>
        <p:spPr>
          <a:xfrm>
            <a:off x="3486900" y="1285696"/>
            <a:ext cx="2170203" cy="3331203"/>
          </a:xfrm>
          <a:prstGeom prst="rect">
            <a:avLst/>
          </a:prstGeom>
        </p:spPr>
      </p:pic>
      <p:sp>
        <p:nvSpPr>
          <p:cNvPr id="333" name="Google Shape;333;p44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34" name="Google Shape;334;p44"/>
          <p:cNvSpPr txBox="1"/>
          <p:nvPr/>
        </p:nvSpPr>
        <p:spPr>
          <a:xfrm>
            <a:off x="8030050" y="1540150"/>
            <a:ext cx="113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31.2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87" name="Google Shape;387;p53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-mente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8" name="Google Shape;388;p53"/>
          <p:cNvSpPr/>
          <p:nvPr/>
        </p:nvSpPr>
        <p:spPr>
          <a:xfrm>
            <a:off x="2793075" y="3085300"/>
            <a:ext cx="3703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4" name="Google Shape;394;p5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-ito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5" name="Google Shape;395;p54"/>
          <p:cNvSpPr/>
          <p:nvPr/>
        </p:nvSpPr>
        <p:spPr>
          <a:xfrm>
            <a:off x="3592575" y="3085300"/>
            <a:ext cx="1846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1" name="Google Shape;401;p55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55"/>
          <p:cNvSpPr/>
          <p:nvPr/>
        </p:nvSpPr>
        <p:spPr>
          <a:xfrm>
            <a:off x="3592575" y="3085300"/>
            <a:ext cx="1846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8" name="Google Shape;408;p56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56"/>
          <p:cNvSpPr/>
          <p:nvPr/>
        </p:nvSpPr>
        <p:spPr>
          <a:xfrm>
            <a:off x="3592575" y="3085300"/>
            <a:ext cx="2062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5" name="Google Shape;415;p57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-osa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6" name="Google Shape;416;p57"/>
          <p:cNvSpPr/>
          <p:nvPr/>
        </p:nvSpPr>
        <p:spPr>
          <a:xfrm>
            <a:off x="3592575" y="3085300"/>
            <a:ext cx="2062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58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428" name="Google Shape;428;p59"/>
          <p:cNvGraphicFramePr/>
          <p:nvPr/>
        </p:nvGraphicFramePr>
        <p:xfrm>
          <a:off x="2635475" y="147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{416B7E89-B50F-41F6-8737-58C63507ABE2}</a:tableStyleId>
              </a:tblPr>
              <a:tblGrid>
                <a:gridCol w="1936525"/>
                <a:gridCol w="1936525"/>
              </a:tblGrid>
              <a:tr h="18182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0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2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4" name="Google Shape;434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0" name="Google Shape;440;p61"/>
          <p:cNvSpPr txBox="1"/>
          <p:nvPr/>
        </p:nvSpPr>
        <p:spPr>
          <a:xfrm>
            <a:off x="2968163" y="1588225"/>
            <a:ext cx="3207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1" name="Google Shape;441;p61"/>
          <p:cNvSpPr txBox="1"/>
          <p:nvPr/>
        </p:nvSpPr>
        <p:spPr>
          <a:xfrm>
            <a:off x="4561238" y="1588225"/>
            <a:ext cx="1614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61"/>
          <p:cNvSpPr/>
          <p:nvPr/>
        </p:nvSpPr>
        <p:spPr>
          <a:xfrm>
            <a:off x="3044363" y="3062075"/>
            <a:ext cx="2883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8" name="Google Shape;448;p62"/>
          <p:cNvSpPr txBox="1"/>
          <p:nvPr/>
        </p:nvSpPr>
        <p:spPr>
          <a:xfrm>
            <a:off x="2847413" y="1567600"/>
            <a:ext cx="1948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9" name="Google Shape;449;p62"/>
          <p:cNvSpPr txBox="1"/>
          <p:nvPr/>
        </p:nvSpPr>
        <p:spPr>
          <a:xfrm>
            <a:off x="4440488" y="1567600"/>
            <a:ext cx="1856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Google Shape;450;p62"/>
          <p:cNvSpPr/>
          <p:nvPr/>
        </p:nvSpPr>
        <p:spPr>
          <a:xfrm>
            <a:off x="2851839" y="3082700"/>
            <a:ext cx="3365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/>
          <p:nvPr/>
        </p:nvSpPr>
        <p:spPr>
          <a:xfrm>
            <a:off x="377700" y="2017650"/>
            <a:ext cx="8388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1 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6" name="Google Shape;456;p63"/>
          <p:cNvSpPr txBox="1"/>
          <p:nvPr/>
        </p:nvSpPr>
        <p:spPr>
          <a:xfrm>
            <a:off x="2860025" y="1664425"/>
            <a:ext cx="345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7" name="Google Shape;457;p63"/>
          <p:cNvSpPr txBox="1"/>
          <p:nvPr/>
        </p:nvSpPr>
        <p:spPr>
          <a:xfrm>
            <a:off x="4420050" y="1664425"/>
            <a:ext cx="1675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8" name="Google Shape;458;p63"/>
          <p:cNvSpPr/>
          <p:nvPr/>
        </p:nvSpPr>
        <p:spPr>
          <a:xfrm>
            <a:off x="2826450" y="2985875"/>
            <a:ext cx="3196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64" name="Google Shape;464;p64"/>
          <p:cNvSpPr txBox="1"/>
          <p:nvPr/>
        </p:nvSpPr>
        <p:spPr>
          <a:xfrm>
            <a:off x="3114563" y="1664425"/>
            <a:ext cx="1426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5" name="Google Shape;465;p64"/>
          <p:cNvSpPr txBox="1"/>
          <p:nvPr/>
        </p:nvSpPr>
        <p:spPr>
          <a:xfrm>
            <a:off x="4262137" y="1664425"/>
            <a:ext cx="1767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6" name="Google Shape;466;p64"/>
          <p:cNvSpPr/>
          <p:nvPr/>
        </p:nvSpPr>
        <p:spPr>
          <a:xfrm>
            <a:off x="3225913" y="2985875"/>
            <a:ext cx="2666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72" name="Google Shape;472;p65"/>
          <p:cNvSpPr txBox="1"/>
          <p:nvPr/>
        </p:nvSpPr>
        <p:spPr>
          <a:xfrm>
            <a:off x="2096838" y="1588225"/>
            <a:ext cx="2586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rom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3" name="Google Shape;473;p65"/>
          <p:cNvSpPr txBox="1"/>
          <p:nvPr/>
        </p:nvSpPr>
        <p:spPr>
          <a:xfrm>
            <a:off x="4335163" y="1588225"/>
            <a:ext cx="2712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4" name="Google Shape;474;p65"/>
          <p:cNvSpPr/>
          <p:nvPr/>
        </p:nvSpPr>
        <p:spPr>
          <a:xfrm>
            <a:off x="2174613" y="3062075"/>
            <a:ext cx="4761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0" name="Google Shape;480;p66"/>
          <p:cNvSpPr txBox="1"/>
          <p:nvPr/>
        </p:nvSpPr>
        <p:spPr>
          <a:xfrm>
            <a:off x="3552500" y="1588225"/>
            <a:ext cx="1978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frí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1" name="Google Shape;481;p66"/>
          <p:cNvSpPr txBox="1"/>
          <p:nvPr/>
        </p:nvSpPr>
        <p:spPr>
          <a:xfrm>
            <a:off x="4543301" y="1588225"/>
            <a:ext cx="1048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2" name="Google Shape;482;p66"/>
          <p:cNvSpPr/>
          <p:nvPr/>
        </p:nvSpPr>
        <p:spPr>
          <a:xfrm>
            <a:off x="3628350" y="2941050"/>
            <a:ext cx="1887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7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3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8" name="Google Shape;488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4" name="Google Shape;494;p68"/>
          <p:cNvSpPr txBox="1"/>
          <p:nvPr/>
        </p:nvSpPr>
        <p:spPr>
          <a:xfrm>
            <a:off x="2289950" y="1633050"/>
            <a:ext cx="183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5" name="Google Shape;495;p68"/>
          <p:cNvSpPr txBox="1"/>
          <p:nvPr/>
        </p:nvSpPr>
        <p:spPr>
          <a:xfrm>
            <a:off x="3843929" y="1633050"/>
            <a:ext cx="183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6" name="Google Shape;496;p68"/>
          <p:cNvSpPr txBox="1"/>
          <p:nvPr/>
        </p:nvSpPr>
        <p:spPr>
          <a:xfrm>
            <a:off x="5307200" y="1633050"/>
            <a:ext cx="1546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7" name="Google Shape;497;p68"/>
          <p:cNvSpPr/>
          <p:nvPr/>
        </p:nvSpPr>
        <p:spPr>
          <a:xfrm>
            <a:off x="2426639" y="3017250"/>
            <a:ext cx="4427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3" name="Google Shape;503;p69"/>
          <p:cNvSpPr txBox="1"/>
          <p:nvPr/>
        </p:nvSpPr>
        <p:spPr>
          <a:xfrm>
            <a:off x="1883001" y="1633050"/>
            <a:ext cx="235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4" name="Google Shape;504;p69"/>
          <p:cNvSpPr txBox="1"/>
          <p:nvPr/>
        </p:nvSpPr>
        <p:spPr>
          <a:xfrm>
            <a:off x="3855701" y="1633050"/>
            <a:ext cx="295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5" name="Google Shape;505;p69"/>
          <p:cNvSpPr txBox="1"/>
          <p:nvPr/>
        </p:nvSpPr>
        <p:spPr>
          <a:xfrm>
            <a:off x="5591295" y="1633050"/>
            <a:ext cx="1555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6" name="Google Shape;506;p69"/>
          <p:cNvSpPr/>
          <p:nvPr/>
        </p:nvSpPr>
        <p:spPr>
          <a:xfrm>
            <a:off x="1863453" y="3017250"/>
            <a:ext cx="5417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2" name="Google Shape;512;p70"/>
          <p:cNvSpPr txBox="1"/>
          <p:nvPr/>
        </p:nvSpPr>
        <p:spPr>
          <a:xfrm>
            <a:off x="1464100" y="1633050"/>
            <a:ext cx="271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 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3" name="Google Shape;513;p70"/>
          <p:cNvSpPr txBox="1"/>
          <p:nvPr/>
        </p:nvSpPr>
        <p:spPr>
          <a:xfrm>
            <a:off x="3015850" y="1633050"/>
            <a:ext cx="3128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4" name="Google Shape;514;p70"/>
          <p:cNvSpPr txBox="1"/>
          <p:nvPr/>
        </p:nvSpPr>
        <p:spPr>
          <a:xfrm>
            <a:off x="6007403" y="1633050"/>
            <a:ext cx="1672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5" name="Google Shape;515;p70"/>
          <p:cNvSpPr/>
          <p:nvPr/>
        </p:nvSpPr>
        <p:spPr>
          <a:xfrm>
            <a:off x="1464100" y="3017250"/>
            <a:ext cx="6098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Google Shape;520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1" name="Google Shape;521;p71"/>
          <p:cNvSpPr txBox="1"/>
          <p:nvPr/>
        </p:nvSpPr>
        <p:spPr>
          <a:xfrm>
            <a:off x="1506725" y="1495350"/>
            <a:ext cx="2399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2" name="Google Shape;522;p71"/>
          <p:cNvSpPr txBox="1"/>
          <p:nvPr/>
        </p:nvSpPr>
        <p:spPr>
          <a:xfrm>
            <a:off x="3606228" y="1495350"/>
            <a:ext cx="246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3" name="Google Shape;523;p71"/>
          <p:cNvSpPr txBox="1"/>
          <p:nvPr/>
        </p:nvSpPr>
        <p:spPr>
          <a:xfrm>
            <a:off x="5902976" y="1495350"/>
            <a:ext cx="1734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4" name="Google Shape;524;p71"/>
          <p:cNvSpPr/>
          <p:nvPr/>
        </p:nvSpPr>
        <p:spPr>
          <a:xfrm>
            <a:off x="1644450" y="2988471"/>
            <a:ext cx="5732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30" name="Google Shape;530;p72"/>
          <p:cNvSpPr txBox="1"/>
          <p:nvPr/>
        </p:nvSpPr>
        <p:spPr>
          <a:xfrm>
            <a:off x="1971813" y="1633050"/>
            <a:ext cx="2563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1" name="Google Shape;531;p72"/>
          <p:cNvSpPr txBox="1"/>
          <p:nvPr/>
        </p:nvSpPr>
        <p:spPr>
          <a:xfrm>
            <a:off x="3590798" y="1633050"/>
            <a:ext cx="358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2" name="Google Shape;532;p72"/>
          <p:cNvSpPr txBox="1"/>
          <p:nvPr/>
        </p:nvSpPr>
        <p:spPr>
          <a:xfrm>
            <a:off x="5480488" y="1633050"/>
            <a:ext cx="1476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3" name="Google Shape;533;p72"/>
          <p:cNvSpPr/>
          <p:nvPr/>
        </p:nvSpPr>
        <p:spPr>
          <a:xfrm>
            <a:off x="2124213" y="3017250"/>
            <a:ext cx="4779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/>
          <p:nvPr>
            <p:ph type="ctrTitle"/>
          </p:nvPr>
        </p:nvSpPr>
        <p:spPr>
          <a:xfrm>
            <a:off x="457200" y="3515725"/>
            <a:ext cx="8229600" cy="5388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1. Conciencia fonémica </a:t>
            </a:r>
            <a:endParaRPr sz="3500"/>
          </a:p>
        </p:txBody>
      </p:sp>
      <p:pic>
        <p:nvPicPr>
          <p:cNvPr id="345" name="Google Shape;345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39" name="Google Shape;539;p73"/>
          <p:cNvSpPr txBox="1"/>
          <p:nvPr/>
        </p:nvSpPr>
        <p:spPr>
          <a:xfrm>
            <a:off x="1971813" y="1633050"/>
            <a:ext cx="2563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0" name="Google Shape;540;p73"/>
          <p:cNvSpPr txBox="1"/>
          <p:nvPr/>
        </p:nvSpPr>
        <p:spPr>
          <a:xfrm>
            <a:off x="3590798" y="1633050"/>
            <a:ext cx="358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1" name="Google Shape;541;p73"/>
          <p:cNvSpPr txBox="1"/>
          <p:nvPr/>
        </p:nvSpPr>
        <p:spPr>
          <a:xfrm>
            <a:off x="5556688" y="1633050"/>
            <a:ext cx="1480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2" name="Google Shape;542;p73"/>
          <p:cNvSpPr/>
          <p:nvPr/>
        </p:nvSpPr>
        <p:spPr>
          <a:xfrm>
            <a:off x="2004534" y="3017250"/>
            <a:ext cx="4971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74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4 o más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8" name="Google Shape;548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54" name="Google Shape;554;p75"/>
          <p:cNvSpPr txBox="1"/>
          <p:nvPr/>
        </p:nvSpPr>
        <p:spPr>
          <a:xfrm>
            <a:off x="1429600" y="1577275"/>
            <a:ext cx="165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5" name="Google Shape;555;p75"/>
          <p:cNvSpPr txBox="1"/>
          <p:nvPr/>
        </p:nvSpPr>
        <p:spPr>
          <a:xfrm>
            <a:off x="2687725" y="1577275"/>
            <a:ext cx="2697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6" name="Google Shape;556;p75"/>
          <p:cNvSpPr txBox="1"/>
          <p:nvPr/>
        </p:nvSpPr>
        <p:spPr>
          <a:xfrm>
            <a:off x="4962450" y="1577275"/>
            <a:ext cx="1425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7" name="Google Shape;557;p75"/>
          <p:cNvSpPr/>
          <p:nvPr/>
        </p:nvSpPr>
        <p:spPr>
          <a:xfrm>
            <a:off x="1498700" y="3073024"/>
            <a:ext cx="6215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8" name="Google Shape;558;p75"/>
          <p:cNvSpPr txBox="1"/>
          <p:nvPr/>
        </p:nvSpPr>
        <p:spPr>
          <a:xfrm>
            <a:off x="6181650" y="1577275"/>
            <a:ext cx="1532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64" name="Google Shape;564;p76"/>
          <p:cNvSpPr txBox="1"/>
          <p:nvPr/>
        </p:nvSpPr>
        <p:spPr>
          <a:xfrm>
            <a:off x="400200" y="1713988"/>
            <a:ext cx="11220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8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8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76"/>
          <p:cNvSpPr txBox="1"/>
          <p:nvPr/>
        </p:nvSpPr>
        <p:spPr>
          <a:xfrm>
            <a:off x="1048725" y="1713988"/>
            <a:ext cx="22410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8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</a:t>
            </a:r>
            <a:endParaRPr sz="8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76"/>
          <p:cNvSpPr txBox="1"/>
          <p:nvPr/>
        </p:nvSpPr>
        <p:spPr>
          <a:xfrm>
            <a:off x="2731125" y="1713988"/>
            <a:ext cx="15126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8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</a:t>
            </a:r>
            <a:endParaRPr b="0" i="0" sz="8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7" name="Google Shape;567;p76"/>
          <p:cNvSpPr txBox="1"/>
          <p:nvPr/>
        </p:nvSpPr>
        <p:spPr>
          <a:xfrm>
            <a:off x="4847450" y="1713988"/>
            <a:ext cx="30387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8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</a:t>
            </a:r>
            <a:endParaRPr b="0" i="0" sz="8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8" name="Google Shape;568;p76"/>
          <p:cNvSpPr/>
          <p:nvPr/>
        </p:nvSpPr>
        <p:spPr>
          <a:xfrm>
            <a:off x="545500" y="2936313"/>
            <a:ext cx="799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9" name="Google Shape;569;p76"/>
          <p:cNvSpPr txBox="1"/>
          <p:nvPr/>
        </p:nvSpPr>
        <p:spPr>
          <a:xfrm>
            <a:off x="7285850" y="1713988"/>
            <a:ext cx="30387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8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b="0" i="0" sz="8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0" name="Google Shape;570;p76"/>
          <p:cNvSpPr txBox="1"/>
          <p:nvPr/>
        </p:nvSpPr>
        <p:spPr>
          <a:xfrm>
            <a:off x="3721725" y="1742913"/>
            <a:ext cx="15126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8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endParaRPr b="0" i="0" sz="8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Google Shape;575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76" name="Google Shape;576;p77"/>
          <p:cNvSpPr txBox="1"/>
          <p:nvPr/>
        </p:nvSpPr>
        <p:spPr>
          <a:xfrm>
            <a:off x="457200" y="1645750"/>
            <a:ext cx="18885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8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endParaRPr sz="8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7" name="Google Shape;577;p77"/>
          <p:cNvSpPr txBox="1"/>
          <p:nvPr/>
        </p:nvSpPr>
        <p:spPr>
          <a:xfrm>
            <a:off x="1913950" y="1645750"/>
            <a:ext cx="22410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8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pio</a:t>
            </a:r>
            <a:endParaRPr sz="8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77"/>
          <p:cNvSpPr txBox="1"/>
          <p:nvPr/>
        </p:nvSpPr>
        <p:spPr>
          <a:xfrm>
            <a:off x="4874475" y="1645750"/>
            <a:ext cx="30387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8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</a:t>
            </a:r>
            <a:endParaRPr b="0" i="0" sz="8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77"/>
          <p:cNvSpPr/>
          <p:nvPr/>
        </p:nvSpPr>
        <p:spPr>
          <a:xfrm>
            <a:off x="615125" y="3004550"/>
            <a:ext cx="799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0" name="Google Shape;580;p77"/>
          <p:cNvSpPr txBox="1"/>
          <p:nvPr/>
        </p:nvSpPr>
        <p:spPr>
          <a:xfrm>
            <a:off x="7312875" y="1645750"/>
            <a:ext cx="30387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8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b="0" i="0" sz="8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1" name="Google Shape;581;p77"/>
          <p:cNvSpPr txBox="1"/>
          <p:nvPr/>
        </p:nvSpPr>
        <p:spPr>
          <a:xfrm>
            <a:off x="3672550" y="1645750"/>
            <a:ext cx="15126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8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endParaRPr b="0" i="0" sz="8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" name="Google Shape;586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87" name="Google Shape;587;p78"/>
          <p:cNvSpPr txBox="1"/>
          <p:nvPr/>
        </p:nvSpPr>
        <p:spPr>
          <a:xfrm>
            <a:off x="839963" y="1645750"/>
            <a:ext cx="18885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8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rá</a:t>
            </a:r>
            <a:endParaRPr sz="8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8" name="Google Shape;588;p78"/>
          <p:cNvSpPr txBox="1"/>
          <p:nvPr/>
        </p:nvSpPr>
        <p:spPr>
          <a:xfrm>
            <a:off x="1991913" y="1645750"/>
            <a:ext cx="22410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8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</a:t>
            </a:r>
            <a:endParaRPr sz="8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9" name="Google Shape;589;p78"/>
          <p:cNvSpPr txBox="1"/>
          <p:nvPr/>
        </p:nvSpPr>
        <p:spPr>
          <a:xfrm>
            <a:off x="4571438" y="1645750"/>
            <a:ext cx="30387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8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</a:t>
            </a:r>
            <a:endParaRPr b="0" i="0" sz="8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0" name="Google Shape;590;p78"/>
          <p:cNvSpPr/>
          <p:nvPr/>
        </p:nvSpPr>
        <p:spPr>
          <a:xfrm>
            <a:off x="839963" y="3004550"/>
            <a:ext cx="746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1" name="Google Shape;591;p78"/>
          <p:cNvSpPr txBox="1"/>
          <p:nvPr/>
        </p:nvSpPr>
        <p:spPr>
          <a:xfrm>
            <a:off x="7009838" y="1645750"/>
            <a:ext cx="12942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8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b="0" i="0" sz="8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2" name="Google Shape;592;p78"/>
          <p:cNvSpPr txBox="1"/>
          <p:nvPr/>
        </p:nvSpPr>
        <p:spPr>
          <a:xfrm>
            <a:off x="2993613" y="1645750"/>
            <a:ext cx="18885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8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b="0" i="0" sz="8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7" name="Google Shape;597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98" name="Google Shape;598;p79"/>
          <p:cNvSpPr txBox="1"/>
          <p:nvPr/>
        </p:nvSpPr>
        <p:spPr>
          <a:xfrm>
            <a:off x="2151938" y="1589375"/>
            <a:ext cx="604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9" name="Google Shape;599;p79"/>
          <p:cNvSpPr txBox="1"/>
          <p:nvPr/>
        </p:nvSpPr>
        <p:spPr>
          <a:xfrm>
            <a:off x="2464238" y="1589375"/>
            <a:ext cx="3289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0" name="Google Shape;600;p79"/>
          <p:cNvSpPr txBox="1"/>
          <p:nvPr/>
        </p:nvSpPr>
        <p:spPr>
          <a:xfrm>
            <a:off x="3797063" y="1589375"/>
            <a:ext cx="2792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1" name="Google Shape;601;p79"/>
          <p:cNvSpPr txBox="1"/>
          <p:nvPr/>
        </p:nvSpPr>
        <p:spPr>
          <a:xfrm>
            <a:off x="5034563" y="1589375"/>
            <a:ext cx="202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2" name="Google Shape;602;p79"/>
          <p:cNvSpPr/>
          <p:nvPr/>
        </p:nvSpPr>
        <p:spPr>
          <a:xfrm>
            <a:off x="2083238" y="3060919"/>
            <a:ext cx="4739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Google Shape;607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08" name="Google Shape;608;p80"/>
          <p:cNvSpPr txBox="1"/>
          <p:nvPr/>
        </p:nvSpPr>
        <p:spPr>
          <a:xfrm>
            <a:off x="1177355" y="1667375"/>
            <a:ext cx="147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9" name="Google Shape;609;p80"/>
          <p:cNvSpPr txBox="1"/>
          <p:nvPr/>
        </p:nvSpPr>
        <p:spPr>
          <a:xfrm>
            <a:off x="2320230" y="1667375"/>
            <a:ext cx="292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roz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0" name="Google Shape;610;p80"/>
          <p:cNvSpPr/>
          <p:nvPr/>
        </p:nvSpPr>
        <p:spPr>
          <a:xfrm>
            <a:off x="1177350" y="2982930"/>
            <a:ext cx="6789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1" name="Google Shape;611;p80"/>
          <p:cNvSpPr txBox="1"/>
          <p:nvPr/>
        </p:nvSpPr>
        <p:spPr>
          <a:xfrm>
            <a:off x="3992575" y="1667375"/>
            <a:ext cx="2995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2" name="Google Shape;612;p80"/>
          <p:cNvSpPr txBox="1"/>
          <p:nvPr/>
        </p:nvSpPr>
        <p:spPr>
          <a:xfrm>
            <a:off x="6553343" y="1667375"/>
            <a:ext cx="1413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Google Shape;617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81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7.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Google Shape;623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24" name="Google Shape;624;p82"/>
          <p:cNvGraphicFramePr/>
          <p:nvPr/>
        </p:nvGraphicFramePr>
        <p:xfrm>
          <a:off x="952475" y="19444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{416B7E89-B50F-41F6-8737-58C63507ABE2}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1254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1" name="Google Shape;351;p47" title="Screenshot 2025-03-24 at 9.44.40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1013" y="810463"/>
            <a:ext cx="2361975" cy="352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Google Shape;629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30" name="Google Shape;630;p83"/>
          <p:cNvGraphicFramePr/>
          <p:nvPr/>
        </p:nvGraphicFramePr>
        <p:xfrm>
          <a:off x="952525" y="19580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{416B7E89-B50F-41F6-8737-58C63507ABE2}</a:tableStyleId>
              </a:tblPr>
              <a:tblGrid>
                <a:gridCol w="804325"/>
                <a:gridCol w="804325"/>
                <a:gridCol w="804325"/>
                <a:gridCol w="804325"/>
                <a:gridCol w="804325"/>
                <a:gridCol w="804325"/>
                <a:gridCol w="804325"/>
                <a:gridCol w="804325"/>
                <a:gridCol w="804325"/>
              </a:tblGrid>
              <a:tr h="1227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Google Shape;635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36" name="Google Shape;636;p84"/>
          <p:cNvGraphicFramePr/>
          <p:nvPr/>
        </p:nvGraphicFramePr>
        <p:xfrm>
          <a:off x="952500" y="1826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{416B7E89-B50F-41F6-8737-58C63507ABE2}</a:tableStyleId>
              </a:tblPr>
              <a:tblGrid>
                <a:gridCol w="603250"/>
                <a:gridCol w="603250"/>
                <a:gridCol w="603250"/>
                <a:gridCol w="603250"/>
                <a:gridCol w="603250"/>
                <a:gridCol w="603250"/>
                <a:gridCol w="603250"/>
                <a:gridCol w="603250"/>
                <a:gridCol w="603250"/>
                <a:gridCol w="603250"/>
                <a:gridCol w="603250"/>
                <a:gridCol w="603250"/>
              </a:tblGrid>
              <a:tr h="1117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Google Shape;641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85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Oraciones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" name="Google Shape;647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48" name="Google Shape;648;p86"/>
          <p:cNvSpPr txBox="1"/>
          <p:nvPr/>
        </p:nvSpPr>
        <p:spPr>
          <a:xfrm>
            <a:off x="311700" y="669675"/>
            <a:ext cx="8520600" cy="16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Minutos más tarde, las cosas cambian rápidamente.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Google Shape;653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4" name="Google Shape;654;p87"/>
          <p:cNvSpPr txBox="1"/>
          <p:nvPr/>
        </p:nvSpPr>
        <p:spPr>
          <a:xfrm>
            <a:off x="311700" y="567925"/>
            <a:ext cx="8520600" cy="24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Mamá responde que no ha visto los zapatos y que no podía perder más tiempo.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" name="Google Shape;659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0" name="Google Shape;660;p88"/>
          <p:cNvSpPr txBox="1"/>
          <p:nvPr/>
        </p:nvSpPr>
        <p:spPr>
          <a:xfrm>
            <a:off x="311700" y="796525"/>
            <a:ext cx="8520600" cy="24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—No te preocupes, Valentina —la consuela su amiga Daniela amorosamente.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Google Shape;665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89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9.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" name="Google Shape;671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2" name="Google Shape;672;p90"/>
          <p:cNvSpPr txBox="1"/>
          <p:nvPr/>
        </p:nvSpPr>
        <p:spPr>
          <a:xfrm>
            <a:off x="311700" y="1710925"/>
            <a:ext cx="8520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" name="Google Shape;677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8" name="Google Shape;678;p91"/>
          <p:cNvSpPr txBox="1"/>
          <p:nvPr/>
        </p:nvSpPr>
        <p:spPr>
          <a:xfrm>
            <a:off x="311700" y="1101325"/>
            <a:ext cx="8520600" cy="24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Minutos más tarde, las cosas cambian rápidamente.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92"/>
          <p:cNvSpPr txBox="1"/>
          <p:nvPr>
            <p:ph type="ctrTitle"/>
          </p:nvPr>
        </p:nvSpPr>
        <p:spPr>
          <a:xfrm>
            <a:off x="457200" y="1835075"/>
            <a:ext cx="4114800" cy="738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684" name="Google Shape;684;p92"/>
          <p:cNvSpPr txBox="1"/>
          <p:nvPr>
            <p:ph idx="1" type="subTitle"/>
          </p:nvPr>
        </p:nvSpPr>
        <p:spPr>
          <a:xfrm>
            <a:off x="457200" y="2613550"/>
            <a:ext cx="4114800" cy="6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685" name="Google Shape;685;p9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6" name="Google Shape;686;p9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7" name="Google Shape;687;p9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8" name="Google Shape;688;p9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9" name="Google Shape;689;p9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0" name="Google Shape;690;p9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91" name="Google Shape;691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3675" y="1893175"/>
            <a:ext cx="2878700" cy="238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7" name="Google Shape;357;p48" title="Screenshot 2025-03-24 at 9.46.18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0425" y="920413"/>
            <a:ext cx="3563125" cy="3302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3" name="Google Shape;363;p49" title="Screenshot 2025-03-24 at 9.48.10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0188" y="578225"/>
            <a:ext cx="2743625" cy="387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9" name="Google Shape;369;p50" title="Screenshot 2025-03-24 at 9.51.03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5300" y="928225"/>
            <a:ext cx="3573375" cy="328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75" name="Google Shape;375;p51" title="Screenshot 2025-03-24 at 9.53.49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4713" y="898100"/>
            <a:ext cx="2374575" cy="3347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Sufijos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1" name="Google Shape;38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