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Century Gothic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2D7743-6634-4CCF-B41C-5525A850EE23}">
  <a:tblStyle styleId="{E42D7743-6634-4CCF-B41C-5525A850EE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54E5941-3C04-4C26-8B4E-81854EAE3F5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boldItalic.fntdata"/><Relationship Id="rId61" Type="http://schemas.openxmlformats.org/officeDocument/2006/relationships/font" Target="fonts/CenturyGothic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e5f6a06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4e5f6a06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e5f6a06d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4e5f6a06d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4e5f6a06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4e5f6a06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4e5f6a06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4e5f6a06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4e5f6a06d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4e5f6a06d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/o/, /e/, oe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ea, /e/, /a/, ea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ae, /a/, /e/, ae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 - dad,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ciudad.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xas,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- da,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 - tel,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hotel.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949ac0706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949ac0706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 - 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 - das,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se - o, paseo.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bí - a, había.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guan - tan, aguantan.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mien - zan, comienzan.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 - to - ria, historia.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clu - so, incluso.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de - a - dos, rodeados.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949ac0706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949ac0706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a - nu - dan, reanudan.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1c998b7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1c998b7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 - te - fac - tos, artefactos.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- rio - si - dad, curiosidad.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949ac0706_1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949ac0706_1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 - tau - ran - te, restaurante.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so - mán - do - se, asomándose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3ed1f099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3ed1f099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repasar las palabras compuestas. Las palabras compuestas se forman al unir dos palabras. Al unir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abrecartas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leer palabras para formar palabras compuestas. Lee cada palabra separando sus partes, identifica sus significados y luego únelas para leer la palabra completa.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3ed1f0996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3ed1f0996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 - ra, gira.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gira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girasol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girasol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3ed1f0996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3ed1f0996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 - va, salva.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das.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salva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salvavidas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salvavidas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3ed1f0996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3ed1f0996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 - ta, corta.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- ñas.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uñas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uñas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cortaúñas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cortaúñas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pa - se - o, paseo.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pa - se - o?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 - se - o, paseo)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paseo, pa - se - 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paseo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(paseo, pa - se - o)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3ed1f0996c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3ed1f0996c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 - ple, cumple.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ños.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años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cumple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años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cumpleaños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cumpleaños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42-44 una a la vez.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 - 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/rr/.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/rr/, /i/,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paseo, pa - se - o, paseo.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 - se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Paseo, /p/, /a/, /s/, /e/,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38b42ada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38b42ada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había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 - bí - a, había.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 - bí - 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Había, /a/, /b/, /i/,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897f05d8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897f05d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de - a - dos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de - a - 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(ro - de - a - dos, rodeados)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rodeados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(rodeados, ro - de - a - dos)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—Ahora vamos a El Álamo —informa mamá</a:t>
            </a:r>
            <a:r>
              <a:rPr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3897f05d8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3897f05d8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897f05d89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897f05d89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 - se - 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 - se - 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(mu - se - o, museo)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museo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(museo, mu - se - 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897f05d89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897f05d8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- rio - si - dad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- rio - si - dad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(cu - rio - si - dad, curiosidad)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curiosidad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(curiosidad, cu - rio - si - dad)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897f05d8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897f05d8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 - tau - ran - te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 - tau - ran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 - tau - ran - te, restaurante)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restaurante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(restaurante, res - tau - ran - te)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paseo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se - 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99" l="0" r="0" t="999"/>
          <a:stretch/>
        </p:blipFill>
        <p:spPr>
          <a:xfrm>
            <a:off x="3486900" y="1259300"/>
            <a:ext cx="2170200" cy="3331202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{E42D7743-6634-4CCF-B41C-5525A850EE23}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2161275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4100275" y="1664425"/>
            <a:ext cx="288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2546300" y="2985875"/>
            <a:ext cx="443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2206675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37797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2887000" y="2985875"/>
            <a:ext cx="317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208038" y="15882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3949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2577338" y="3062075"/>
            <a:ext cx="402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560600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4042400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3078925" y="3062075"/>
            <a:ext cx="308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3196771" y="1626325"/>
            <a:ext cx="196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3851136" y="1626325"/>
            <a:ext cx="209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3836329" y="3023975"/>
            <a:ext cx="154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2558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3472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2357300" y="2985875"/>
            <a:ext cx="444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438025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904588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5080298" y="1633050"/>
            <a:ext cx="162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2494875" y="3017250"/>
            <a:ext cx="394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2525287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3839450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4843313" y="1633050"/>
            <a:ext cx="17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2621538" y="3017250"/>
            <a:ext cx="361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12730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2400387" y="1633050"/>
            <a:ext cx="346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5224641" y="1633050"/>
            <a:ext cx="264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1817438" y="3017250"/>
            <a:ext cx="594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11985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2730613" y="1633050"/>
            <a:ext cx="31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5560739" y="1633050"/>
            <a:ext cx="23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1355763" y="3017250"/>
            <a:ext cx="651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2068575" y="1594950"/>
            <a:ext cx="242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3654213" y="15949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5079074" y="1594950"/>
            <a:ext cx="2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2384400" y="3055350"/>
            <a:ext cx="451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2215600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2918449" y="1633050"/>
            <a:ext cx="31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5077088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2617950" y="3017250"/>
            <a:ext cx="40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157418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7134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39386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 txBox="1"/>
          <p:nvPr/>
        </p:nvSpPr>
        <p:spPr>
          <a:xfrm>
            <a:off x="52523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/>
          <p:nvPr/>
        </p:nvSpPr>
        <p:spPr>
          <a:xfrm>
            <a:off x="1836788" y="3012513"/>
            <a:ext cx="560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74"/>
          <p:cNvSpPr txBox="1"/>
          <p:nvPr/>
        </p:nvSpPr>
        <p:spPr>
          <a:xfrm>
            <a:off x="1310788" y="1599688"/>
            <a:ext cx="24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2998913" y="1599688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3787688" y="1599688"/>
            <a:ext cx="305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1896613" y="3050613"/>
            <a:ext cx="584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 txBox="1"/>
          <p:nvPr/>
        </p:nvSpPr>
        <p:spPr>
          <a:xfrm>
            <a:off x="5165913" y="1599688"/>
            <a:ext cx="266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0" name="Google Shape;560;p75"/>
          <p:cNvSpPr txBox="1"/>
          <p:nvPr/>
        </p:nvSpPr>
        <p:spPr>
          <a:xfrm>
            <a:off x="1088846" y="1637775"/>
            <a:ext cx="20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 txBox="1"/>
          <p:nvPr/>
        </p:nvSpPr>
        <p:spPr>
          <a:xfrm>
            <a:off x="2243750" y="1637775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5"/>
          <p:cNvSpPr txBox="1"/>
          <p:nvPr/>
        </p:nvSpPr>
        <p:spPr>
          <a:xfrm>
            <a:off x="3802500" y="1637775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 txBox="1"/>
          <p:nvPr/>
        </p:nvSpPr>
        <p:spPr>
          <a:xfrm>
            <a:off x="5650064" y="1637775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/>
          <p:nvPr/>
        </p:nvSpPr>
        <p:spPr>
          <a:xfrm>
            <a:off x="1472325" y="3012500"/>
            <a:ext cx="624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76"/>
          <p:cNvSpPr txBox="1"/>
          <p:nvPr/>
        </p:nvSpPr>
        <p:spPr>
          <a:xfrm>
            <a:off x="126723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6"/>
          <p:cNvSpPr txBox="1"/>
          <p:nvPr/>
        </p:nvSpPr>
        <p:spPr>
          <a:xfrm>
            <a:off x="266766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3726163" y="1637788"/>
            <a:ext cx="239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/>
          <p:nvPr/>
        </p:nvSpPr>
        <p:spPr>
          <a:xfrm>
            <a:off x="1441163" y="3012513"/>
            <a:ext cx="643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5094413" y="1637788"/>
            <a:ext cx="278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0" name="Google Shape;580;p77"/>
          <p:cNvSpPr txBox="1"/>
          <p:nvPr/>
        </p:nvSpPr>
        <p:spPr>
          <a:xfrm>
            <a:off x="837388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 txBox="1"/>
          <p:nvPr/>
        </p:nvSpPr>
        <p:spPr>
          <a:xfrm>
            <a:off x="2662713" y="1637788"/>
            <a:ext cx="260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4204938" y="1637788"/>
            <a:ext cx="313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 txBox="1"/>
          <p:nvPr/>
        </p:nvSpPr>
        <p:spPr>
          <a:xfrm>
            <a:off x="6268413" y="1637788"/>
            <a:ext cx="203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/>
          <p:nvPr/>
        </p:nvSpPr>
        <p:spPr>
          <a:xfrm>
            <a:off x="1137088" y="3012513"/>
            <a:ext cx="683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0" name="Google Shape;590;p78"/>
          <p:cNvSpPr txBox="1"/>
          <p:nvPr/>
        </p:nvSpPr>
        <p:spPr>
          <a:xfrm>
            <a:off x="22058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8"/>
          <p:cNvSpPr txBox="1"/>
          <p:nvPr/>
        </p:nvSpPr>
        <p:spPr>
          <a:xfrm>
            <a:off x="1567538" y="1637788"/>
            <a:ext cx="176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2784913" y="1637788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53465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/>
          <p:nvPr/>
        </p:nvSpPr>
        <p:spPr>
          <a:xfrm>
            <a:off x="784338" y="3012513"/>
            <a:ext cx="774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8"/>
          <p:cNvSpPr txBox="1"/>
          <p:nvPr/>
        </p:nvSpPr>
        <p:spPr>
          <a:xfrm>
            <a:off x="67943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Palabras compuestas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9"/>
          <p:cNvSpPr/>
          <p:nvPr/>
        </p:nvSpPr>
        <p:spPr>
          <a:xfrm>
            <a:off x="3395100" y="1230200"/>
            <a:ext cx="2353800" cy="2305500"/>
          </a:xfrm>
          <a:prstGeom prst="ellipse">
            <a:avLst/>
          </a:prstGeom>
          <a:solidFill>
            <a:srgbClr val="C8F0FA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02" name="Google Shape;602;p79"/>
          <p:cNvGraphicFramePr/>
          <p:nvPr/>
        </p:nvGraphicFramePr>
        <p:xfrm>
          <a:off x="3551050" y="215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{E42D7743-6634-4CCF-B41C-5525A850EE23}</a:tableStyleId>
              </a:tblPr>
              <a:tblGrid>
                <a:gridCol w="2076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lavamanos</a:t>
                      </a:r>
                      <a:endParaRPr sz="2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3" name="Google Shape;603;p79"/>
          <p:cNvSpPr/>
          <p:nvPr/>
        </p:nvSpPr>
        <p:spPr>
          <a:xfrm>
            <a:off x="4505475" y="2617925"/>
            <a:ext cx="252000" cy="2520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9" name="Google Shape;609;p80"/>
          <p:cNvSpPr txBox="1"/>
          <p:nvPr/>
        </p:nvSpPr>
        <p:spPr>
          <a:xfrm>
            <a:off x="2226900" y="1592588"/>
            <a:ext cx="310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80"/>
          <p:cNvSpPr txBox="1"/>
          <p:nvPr/>
        </p:nvSpPr>
        <p:spPr>
          <a:xfrm>
            <a:off x="4802375" y="1592588"/>
            <a:ext cx="198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0"/>
          <p:cNvSpPr/>
          <p:nvPr/>
        </p:nvSpPr>
        <p:spPr>
          <a:xfrm>
            <a:off x="2586275" y="3057713"/>
            <a:ext cx="406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2" name="Google Shape;612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5675" y="741813"/>
            <a:ext cx="2034375" cy="365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125" y="292226"/>
            <a:ext cx="1865400" cy="223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9" name="Google Shape;619;p81"/>
          <p:cNvSpPr txBox="1"/>
          <p:nvPr/>
        </p:nvSpPr>
        <p:spPr>
          <a:xfrm>
            <a:off x="1324588" y="1936332"/>
            <a:ext cx="366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81"/>
          <p:cNvSpPr txBox="1"/>
          <p:nvPr/>
        </p:nvSpPr>
        <p:spPr>
          <a:xfrm>
            <a:off x="4531713" y="1936332"/>
            <a:ext cx="328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81"/>
          <p:cNvSpPr/>
          <p:nvPr/>
        </p:nvSpPr>
        <p:spPr>
          <a:xfrm>
            <a:off x="1605513" y="3311057"/>
            <a:ext cx="613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3425" y="326475"/>
            <a:ext cx="1911450" cy="20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8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8" name="Google Shape;628;p82"/>
          <p:cNvSpPr txBox="1"/>
          <p:nvPr/>
        </p:nvSpPr>
        <p:spPr>
          <a:xfrm>
            <a:off x="1327713" y="1756068"/>
            <a:ext cx="366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82"/>
          <p:cNvSpPr/>
          <p:nvPr/>
        </p:nvSpPr>
        <p:spPr>
          <a:xfrm>
            <a:off x="1624863" y="3107478"/>
            <a:ext cx="587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82"/>
          <p:cNvSpPr txBox="1"/>
          <p:nvPr/>
        </p:nvSpPr>
        <p:spPr>
          <a:xfrm>
            <a:off x="4624288" y="1756068"/>
            <a:ext cx="319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úñ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7 at 5.12.4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2350" y="994138"/>
            <a:ext cx="5779275" cy="31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6" name="Google Shape;636;p83"/>
          <p:cNvSpPr txBox="1"/>
          <p:nvPr/>
        </p:nvSpPr>
        <p:spPr>
          <a:xfrm>
            <a:off x="675750" y="1784501"/>
            <a:ext cx="49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83"/>
          <p:cNvSpPr/>
          <p:nvPr/>
        </p:nvSpPr>
        <p:spPr>
          <a:xfrm>
            <a:off x="980550" y="3235426"/>
            <a:ext cx="720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83"/>
          <p:cNvSpPr txBox="1"/>
          <p:nvPr/>
        </p:nvSpPr>
        <p:spPr>
          <a:xfrm>
            <a:off x="5276250" y="1784501"/>
            <a:ext cx="319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9" name="Google Shape;639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974" y="295701"/>
            <a:ext cx="1934000" cy="2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51" name="Google Shape;651;p85"/>
          <p:cNvGraphicFramePr/>
          <p:nvPr/>
        </p:nvGraphicFramePr>
        <p:xfrm>
          <a:off x="24003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{F54E5941-3C04-4C26-8B4E-81854EAE3F55}</a:tableStyleId>
              </a:tblPr>
              <a:tblGrid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57" name="Google Shape;657;p86"/>
          <p:cNvGraphicFramePr/>
          <p:nvPr/>
        </p:nvGraphicFramePr>
        <p:xfrm>
          <a:off x="952500" y="169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{F54E5941-3C04-4C26-8B4E-81854EAE3F55}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5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63" name="Google Shape;663;p87"/>
          <p:cNvGraphicFramePr/>
          <p:nvPr/>
        </p:nvGraphicFramePr>
        <p:xfrm>
          <a:off x="952500" y="169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{F54E5941-3C04-4C26-8B4E-81854EAE3F55}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5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8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5" name="Google Shape;675;p89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—Ahora vamos a El Álamo —informa mamá.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1" name="Google Shape;681;p90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Mamá va a llevar a Félix y a Rodolfo a conocer San Antonio.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7" name="Google Shape;687;p91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—¿Es una ciudad grande o pequeña? —pregunta Félix con curiosidad.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9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7 at 5.15.3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035" y="566675"/>
            <a:ext cx="5141933" cy="401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9" name="Google Shape;699;p93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5" name="Google Shape;705;p94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—Ahora vamos a El Álamo —informa mamá.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5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11" name="Google Shape;711;p95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712" name="Google Shape;712;p9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9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9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8" name="Google Shape;71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7 at 5.22.1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4738" y="870450"/>
            <a:ext cx="4754525" cy="34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7 at 5.24.3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888" y="1002400"/>
            <a:ext cx="2488225" cy="31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7 at 5.25.5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925" y="711550"/>
            <a:ext cx="4242149" cy="372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