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y="5143500" cx="9144000"/>
  <p:notesSz cx="6858000" cy="9144000"/>
  <p:embeddedFontLs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E4E386-51BB-40A2-BCA8-CCC0C6EAF0AD}">
  <a:tblStyle styleId="{67E4E386-51BB-40A2-BCA8-CCC0C6EAF0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5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4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f53cea0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f53cea0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ea64dd8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4ea64dd8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para las próximas letras diremos el sonido juntos.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ea64dd88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4ea64dd8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ea64dd88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4ea64dd88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4ea64dd88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4ea64dd88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ea64dd88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4ea64dd88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4ea64dd88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4ea64dd88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ea64dd88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4ea64dd88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ea64dd88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ea64dd88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ea64dd88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4ea64dd88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ea64dd88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4ea64dd88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f53cea0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f53cea0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repasar sonidos iniciales y leer y escribir palabras.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4ea64dd88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4ea64dd88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ea64dd88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ea64dd88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ea64dd88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ea64dd88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ea64dd88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4ea64dd88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ea64dd88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4ea64dd88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/ñ/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ea64dd88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4ea64dd88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sonido es?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28a811ca3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28a811ca3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28a811ca3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28a811ca3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uno de estos sonidos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/l/, /e/, /s/, /i/, /rr/, /o/, /p/, /u/, /d/, /r/, /n/, /b/, /f/, /ñ/, /b/.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acepte cualquiera de las letras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letra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18f9a2c0d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18f9a2c0d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mínimo contraste. Son palabras que son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parecidas pero tienen un sonido diferente que cambia su significado, como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muy importante que leas todas las partes de la palabra. ¿Listos?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29-34 una a la vez y diga cada palabra en voz alta junto con ellos.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02b7b9b4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02b7b9b4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fonema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/s/. mes.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f53cea09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f53cea09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4a5ee84c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04a5ee84c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- ses, meses.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04a5ee84c5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04a5ee84c5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- tón, ratón.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04a5ee84c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04a5ee84c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- to - nes, ratones.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4a5ee84c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04a5ee84c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nor - me, enorme.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4a5ee84c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04a5ee84c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nor - mes, enormes.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hágalos leer más despacio. Enfatice el contraste en la segunda palabra.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28a811ca3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28a811ca3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juntos. Algunas tienen 2 sílabas y otras tienen 3.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4a5ee84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04a5ee84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 - sas, morsas.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04a5ee84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04a5ee84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pós - ter, póster.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a5ee84c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a5ee84c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 - tos, textos.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04a5ee84c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04a5ee84c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ri - nos, marinos.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8f9a2c0d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8f9a2c0d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 ma - mí - fe - ros, mamíferos. 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mí - fe - ros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 - mí - fe - ros,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mamíferos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 y después cada sílaba en fonemas.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¿Cuáles son las partes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mamíferos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	Estudiantes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mamíferos	 	mamíferos, </a:t>
            </a:r>
            <a:r>
              <a:rPr i="1" lang="en" sz="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-mí - fe - ros</a:t>
            </a:r>
            <a:endParaRPr i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ma			ma, /m/ /a/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mí			mi, /m/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fe			fe, /f/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ros			ros, /r/ /o/ /s/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4a5ee84c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04a5ee84c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nor - mes, enormes.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04a5ee84c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04a5ee84c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- fi - nes, delfines.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28a811ca3f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28a811ca3f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43-47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04a5ee84c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04a5ee84c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ni - ma - les, animales.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d3e2457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d3e2457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mí - fe - ros, mamíferos.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087ac198d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087ac198d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li - men - tan, alimentan.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087ac198d5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087ac198d5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e - do - res, roedores.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87ac198d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087ac198d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do - ter - mos, endotermos.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188fe34cb2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188fe34cb2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49-51 una a la vez.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2f6dca320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2f6dca320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ratón, ra - tón, ratón.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 - tón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/n/. Ratón, /rr/, /a/, /t/, /o/, /n/.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8f9a2c0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8f9a2c0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no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no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(fe - li - no, felino)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felino	 	felino,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li - no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		fe, /f/ /e/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 		li, /l/ /i/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		no, /n/ /o/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2f6dca320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2f6dca320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delfines, del - fi - nes,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delfines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- fi - nes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/l/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Delfines, /d/, /e/, /l/, /f/, /i/, /n/, /e/,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2f6dca320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2f6dca320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enorme, e - nor - me, enorme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nor - 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Enorme, /e/, /n/, /o/, /r/, /m/,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188fe34cb2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188fe34cb2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53-57 una a la vez y lea cada palabra junto con ellos.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53.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02b7b9b47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02b7b9b47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02b7b9b47b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02b7b9b47b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más.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188fe34cb2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188fe34cb2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8f9a2c0d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8f9a2c0d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le - fan - tes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le - fan - tes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 - le - fan - tes, elefantes)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elefantes	elefantes, e - le - fan - tes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		e, /e/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		le, /l/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		fan, /f/ /a/ 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		tes, /t/ /e/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188fe34cb2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188fe34cb2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188fe34cb2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188fe34cb2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escuchen atentamente la siguiente oración. Primero, quiero que me ayuden a contar cuántas palabras tiene.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morsas y los delfines son enormes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palabra: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(1), morsas (2), y (3), los (4), delfines (5), son (6), enormes (7). ¡Tiene siete palabras!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21edcfa82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21edcfa8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3f53cea094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3f53cea094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f53cea094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f53cea094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8f9a2c0d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8f9a2c0d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e - do - res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 - e - do - res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(ro - e - do - res, roedores)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roedores 	roedores, ro - e - do - res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		ro, /rr/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		e, /e/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		do, /d/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		res, /r/ /e/ /s/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8f9a2c0d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8f9a2c0d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vis - ta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vis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 - vis - ta, revista)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 y fonemas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	Estudiantes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revista		revista, re - vis - ta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		re, /rr/ 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		vis, /b/ /i/ 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		ta, /t/ /a/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8a811ca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8a811ca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10-25 una a la vez y diga cada sonido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{67E4E386-51BB-40A2-BCA8-CCC0C6EAF0AD}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870" y="1445250"/>
            <a:ext cx="1913126" cy="29690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1661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04" name="Google Shape;204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10" name="Google Shape;210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16" name="Google Shape;216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2" name="Google Shape;222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28" name="Google Shape;228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34" name="Google Shape;234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40" name="Google Shape;240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46" name="Google Shape;24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252" name="Google Shape;252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58" name="Google Shape;25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188" y="2052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4" name="Google Shape;26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70" name="Google Shape;27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6" name="Google Shape;276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82" name="Google Shape;282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88" name="Google Shape;28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94" name="Google Shape;29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Google Shape;305;p51"/>
          <p:cNvGraphicFramePr/>
          <p:nvPr/>
        </p:nvGraphicFramePr>
        <p:xfrm>
          <a:off x="3601175" y="172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{67E4E386-51BB-40A2-BCA8-CCC0C6EAF0AD}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06" name="Google Shape;306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Palabras con mínimo contraste</a:t>
            </a:r>
            <a:endParaRPr sz="3500"/>
          </a:p>
        </p:txBody>
      </p:sp>
      <p:pic>
        <p:nvPicPr>
          <p:cNvPr id="312" name="Google Shape;31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</a:t>
            </a:r>
            <a:endParaRPr sz="9600"/>
          </a:p>
        </p:txBody>
      </p:sp>
      <p:sp>
        <p:nvSpPr>
          <p:cNvPr id="318" name="Google Shape;318;p53"/>
          <p:cNvSpPr/>
          <p:nvPr/>
        </p:nvSpPr>
        <p:spPr>
          <a:xfrm>
            <a:off x="3359250" y="3176950"/>
            <a:ext cx="261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9" name="Google Shape;319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"/>
          <p:cNvSpPr txBox="1"/>
          <p:nvPr>
            <p:ph idx="4294967295" type="body"/>
          </p:nvPr>
        </p:nvSpPr>
        <p:spPr>
          <a:xfrm>
            <a:off x="310900" y="1740600"/>
            <a:ext cx="6762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325" name="Google Shape;325;p54"/>
          <p:cNvSpPr txBox="1"/>
          <p:nvPr/>
        </p:nvSpPr>
        <p:spPr>
          <a:xfrm>
            <a:off x="4590750" y="1740600"/>
            <a:ext cx="258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54"/>
          <p:cNvSpPr/>
          <p:nvPr/>
        </p:nvSpPr>
        <p:spPr>
          <a:xfrm>
            <a:off x="2799875" y="3090825"/>
            <a:ext cx="367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"/>
          <p:cNvSpPr txBox="1"/>
          <p:nvPr>
            <p:ph idx="4294967295" type="body"/>
          </p:nvPr>
        </p:nvSpPr>
        <p:spPr>
          <a:xfrm>
            <a:off x="0" y="1640138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333" name="Google Shape;333;p55"/>
          <p:cNvSpPr txBox="1"/>
          <p:nvPr/>
        </p:nvSpPr>
        <p:spPr>
          <a:xfrm>
            <a:off x="4334450" y="164013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3211625" y="3010163"/>
            <a:ext cx="324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1178788" y="1770213"/>
            <a:ext cx="4278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341" name="Google Shape;341;p56"/>
          <p:cNvSpPr txBox="1"/>
          <p:nvPr/>
        </p:nvSpPr>
        <p:spPr>
          <a:xfrm>
            <a:off x="3810663" y="1770213"/>
            <a:ext cx="245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5018663" y="1787188"/>
            <a:ext cx="287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56"/>
          <p:cNvSpPr/>
          <p:nvPr/>
        </p:nvSpPr>
        <p:spPr>
          <a:xfrm>
            <a:off x="2566150" y="3140225"/>
            <a:ext cx="465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/>
          <p:nvPr>
            <p:ph idx="4294967295" type="body"/>
          </p:nvPr>
        </p:nvSpPr>
        <p:spPr>
          <a:xfrm>
            <a:off x="1364950" y="1606975"/>
            <a:ext cx="3284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350" name="Google Shape;350;p57"/>
          <p:cNvSpPr txBox="1"/>
          <p:nvPr/>
        </p:nvSpPr>
        <p:spPr>
          <a:xfrm>
            <a:off x="2995475" y="1606975"/>
            <a:ext cx="2796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905675" y="1606975"/>
            <a:ext cx="287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57"/>
          <p:cNvSpPr/>
          <p:nvPr/>
        </p:nvSpPr>
        <p:spPr>
          <a:xfrm>
            <a:off x="2651492" y="3043325"/>
            <a:ext cx="469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8"/>
          <p:cNvSpPr txBox="1"/>
          <p:nvPr>
            <p:ph idx="4294967295" type="body"/>
          </p:nvPr>
        </p:nvSpPr>
        <p:spPr>
          <a:xfrm>
            <a:off x="1377138" y="1645075"/>
            <a:ext cx="2873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359" name="Google Shape;359;p58"/>
          <p:cNvSpPr txBox="1"/>
          <p:nvPr/>
        </p:nvSpPr>
        <p:spPr>
          <a:xfrm>
            <a:off x="2712513" y="1645075"/>
            <a:ext cx="287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8"/>
          <p:cNvSpPr txBox="1"/>
          <p:nvPr/>
        </p:nvSpPr>
        <p:spPr>
          <a:xfrm>
            <a:off x="4629763" y="1645075"/>
            <a:ext cx="31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2378163" y="3005225"/>
            <a:ext cx="517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Palabras con 2 y 3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368" name="Google Shape;36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1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3307" y="960123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0"/>
          <p:cNvSpPr txBox="1"/>
          <p:nvPr>
            <p:ph idx="4294967295" type="body"/>
          </p:nvPr>
        </p:nvSpPr>
        <p:spPr>
          <a:xfrm>
            <a:off x="-56000" y="16450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mor</a:t>
            </a:r>
            <a:endParaRPr sz="9600"/>
          </a:p>
        </p:txBody>
      </p:sp>
      <p:sp>
        <p:nvSpPr>
          <p:cNvPr id="375" name="Google Shape;375;p60"/>
          <p:cNvSpPr txBox="1"/>
          <p:nvPr/>
        </p:nvSpPr>
        <p:spPr>
          <a:xfrm>
            <a:off x="4888250" y="1645075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60"/>
          <p:cNvSpPr/>
          <p:nvPr/>
        </p:nvSpPr>
        <p:spPr>
          <a:xfrm>
            <a:off x="2667350" y="3005225"/>
            <a:ext cx="422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7" name="Google Shape;37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/>
          <p:nvPr>
            <p:ph idx="4294967295" type="body"/>
          </p:nvPr>
        </p:nvSpPr>
        <p:spPr>
          <a:xfrm>
            <a:off x="62875" y="1606975"/>
            <a:ext cx="7668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pós</a:t>
            </a:r>
            <a:endParaRPr sz="9600"/>
          </a:p>
        </p:txBody>
      </p:sp>
      <p:sp>
        <p:nvSpPr>
          <p:cNvPr id="383" name="Google Shape;383;p61"/>
          <p:cNvSpPr txBox="1"/>
          <p:nvPr/>
        </p:nvSpPr>
        <p:spPr>
          <a:xfrm>
            <a:off x="4802400" y="1606975"/>
            <a:ext cx="281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2816675" y="3043325"/>
            <a:ext cx="381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>
            <p:ph idx="4294967295" type="body"/>
          </p:nvPr>
        </p:nvSpPr>
        <p:spPr>
          <a:xfrm>
            <a:off x="2298563" y="1580963"/>
            <a:ext cx="3053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tex</a:t>
            </a:r>
            <a:endParaRPr sz="9600"/>
          </a:p>
        </p:txBody>
      </p:sp>
      <p:sp>
        <p:nvSpPr>
          <p:cNvPr id="391" name="Google Shape;391;p62"/>
          <p:cNvSpPr txBox="1"/>
          <p:nvPr/>
        </p:nvSpPr>
        <p:spPr>
          <a:xfrm>
            <a:off x="4650338" y="1580963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2" name="Google Shape;392;p62"/>
          <p:cNvSpPr/>
          <p:nvPr/>
        </p:nvSpPr>
        <p:spPr>
          <a:xfrm>
            <a:off x="2917938" y="3069338"/>
            <a:ext cx="367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3" name="Google Shape;39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>
            <p:ph idx="4294967295" type="body"/>
          </p:nvPr>
        </p:nvSpPr>
        <p:spPr>
          <a:xfrm>
            <a:off x="1976137" y="1619063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99" name="Google Shape;399;p63"/>
          <p:cNvSpPr txBox="1"/>
          <p:nvPr/>
        </p:nvSpPr>
        <p:spPr>
          <a:xfrm>
            <a:off x="4267737" y="1619063"/>
            <a:ext cx="184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4870737" y="1619063"/>
            <a:ext cx="292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63"/>
          <p:cNvSpPr/>
          <p:nvPr/>
        </p:nvSpPr>
        <p:spPr>
          <a:xfrm>
            <a:off x="2356437" y="3031238"/>
            <a:ext cx="477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2" name="Google Shape;402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100" y="882300"/>
            <a:ext cx="5053776" cy="33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>
            <p:ph idx="4294967295" type="body"/>
          </p:nvPr>
        </p:nvSpPr>
        <p:spPr>
          <a:xfrm>
            <a:off x="1142650" y="1609150"/>
            <a:ext cx="27114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08" name="Google Shape;408;p64"/>
          <p:cNvSpPr txBox="1"/>
          <p:nvPr/>
        </p:nvSpPr>
        <p:spPr>
          <a:xfrm>
            <a:off x="2799450" y="1609150"/>
            <a:ext cx="27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64"/>
          <p:cNvSpPr txBox="1"/>
          <p:nvPr/>
        </p:nvSpPr>
        <p:spPr>
          <a:xfrm>
            <a:off x="4712725" y="1609150"/>
            <a:ext cx="328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64"/>
          <p:cNvSpPr/>
          <p:nvPr/>
        </p:nvSpPr>
        <p:spPr>
          <a:xfrm>
            <a:off x="2149038" y="3041150"/>
            <a:ext cx="511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5"/>
          <p:cNvSpPr txBox="1"/>
          <p:nvPr>
            <p:ph idx="4294967295" type="body"/>
          </p:nvPr>
        </p:nvSpPr>
        <p:spPr>
          <a:xfrm>
            <a:off x="1886375" y="1617638"/>
            <a:ext cx="3281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del</a:t>
            </a:r>
            <a:endParaRPr sz="9600"/>
          </a:p>
        </p:txBody>
      </p:sp>
      <p:sp>
        <p:nvSpPr>
          <p:cNvPr id="417" name="Google Shape;417;p65"/>
          <p:cNvSpPr txBox="1"/>
          <p:nvPr/>
        </p:nvSpPr>
        <p:spPr>
          <a:xfrm>
            <a:off x="4378150" y="1617638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65"/>
          <p:cNvSpPr txBox="1"/>
          <p:nvPr/>
        </p:nvSpPr>
        <p:spPr>
          <a:xfrm>
            <a:off x="5057325" y="1617638"/>
            <a:ext cx="219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65"/>
          <p:cNvSpPr/>
          <p:nvPr/>
        </p:nvSpPr>
        <p:spPr>
          <a:xfrm>
            <a:off x="2673625" y="3032663"/>
            <a:ext cx="458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Palabras con 4 o más </a:t>
            </a:r>
            <a:r>
              <a:rPr lang="en" sz="3500"/>
              <a:t>sílabas</a:t>
            </a:r>
            <a:r>
              <a:rPr lang="en" sz="3500"/>
              <a:t> </a:t>
            </a:r>
            <a:endParaRPr sz="3500"/>
          </a:p>
        </p:txBody>
      </p:sp>
      <p:pic>
        <p:nvPicPr>
          <p:cNvPr id="426" name="Google Shape;42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7"/>
          <p:cNvSpPr txBox="1"/>
          <p:nvPr>
            <p:ph idx="4294967295" type="body"/>
          </p:nvPr>
        </p:nvSpPr>
        <p:spPr>
          <a:xfrm>
            <a:off x="1140163" y="160697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32" name="Google Shape;432;p67"/>
          <p:cNvSpPr txBox="1"/>
          <p:nvPr/>
        </p:nvSpPr>
        <p:spPr>
          <a:xfrm>
            <a:off x="2884113" y="16069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67"/>
          <p:cNvSpPr txBox="1"/>
          <p:nvPr/>
        </p:nvSpPr>
        <p:spPr>
          <a:xfrm>
            <a:off x="3904313" y="16069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7"/>
          <p:cNvSpPr txBox="1"/>
          <p:nvPr/>
        </p:nvSpPr>
        <p:spPr>
          <a:xfrm>
            <a:off x="5887338" y="16069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7"/>
          <p:cNvSpPr/>
          <p:nvPr/>
        </p:nvSpPr>
        <p:spPr>
          <a:xfrm>
            <a:off x="2212563" y="3043325"/>
            <a:ext cx="542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/>
          <p:nvPr>
            <p:ph idx="4294967295" type="body"/>
          </p:nvPr>
        </p:nvSpPr>
        <p:spPr>
          <a:xfrm>
            <a:off x="1103114" y="1599188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442" name="Google Shape;442;p68"/>
          <p:cNvSpPr txBox="1"/>
          <p:nvPr/>
        </p:nvSpPr>
        <p:spPr>
          <a:xfrm>
            <a:off x="3408464" y="1599188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8"/>
          <p:cNvSpPr txBox="1"/>
          <p:nvPr/>
        </p:nvSpPr>
        <p:spPr>
          <a:xfrm>
            <a:off x="4807147" y="1599188"/>
            <a:ext cx="295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8"/>
          <p:cNvSpPr txBox="1"/>
          <p:nvPr/>
        </p:nvSpPr>
        <p:spPr>
          <a:xfrm>
            <a:off x="5953547" y="1599188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8"/>
          <p:cNvSpPr/>
          <p:nvPr/>
        </p:nvSpPr>
        <p:spPr>
          <a:xfrm>
            <a:off x="1524414" y="3051113"/>
            <a:ext cx="627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idx="4294967295" type="body"/>
          </p:nvPr>
        </p:nvSpPr>
        <p:spPr>
          <a:xfrm>
            <a:off x="730122" y="154042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52" name="Google Shape;452;p69"/>
          <p:cNvSpPr txBox="1"/>
          <p:nvPr/>
        </p:nvSpPr>
        <p:spPr>
          <a:xfrm>
            <a:off x="2481272" y="154042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9"/>
          <p:cNvSpPr txBox="1"/>
          <p:nvPr/>
        </p:nvSpPr>
        <p:spPr>
          <a:xfrm>
            <a:off x="2934425" y="1540425"/>
            <a:ext cx="322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5527275" y="1540425"/>
            <a:ext cx="288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9"/>
          <p:cNvSpPr/>
          <p:nvPr/>
        </p:nvSpPr>
        <p:spPr>
          <a:xfrm>
            <a:off x="1708983" y="2944167"/>
            <a:ext cx="608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6" name="Google Shape;45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>
            <p:ph idx="4294967295" type="body"/>
          </p:nvPr>
        </p:nvSpPr>
        <p:spPr>
          <a:xfrm>
            <a:off x="1230613" y="160697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</a:t>
            </a:r>
            <a:endParaRPr sz="9600"/>
          </a:p>
        </p:txBody>
      </p:sp>
      <p:sp>
        <p:nvSpPr>
          <p:cNvPr id="462" name="Google Shape;462;p70"/>
          <p:cNvSpPr txBox="1"/>
          <p:nvPr/>
        </p:nvSpPr>
        <p:spPr>
          <a:xfrm>
            <a:off x="3124350" y="16069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70"/>
          <p:cNvSpPr txBox="1"/>
          <p:nvPr/>
        </p:nvSpPr>
        <p:spPr>
          <a:xfrm>
            <a:off x="3900875" y="16069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0"/>
          <p:cNvSpPr txBox="1"/>
          <p:nvPr>
            <p:ph idx="4294967295" type="body"/>
          </p:nvPr>
        </p:nvSpPr>
        <p:spPr>
          <a:xfrm>
            <a:off x="5026775" y="1606975"/>
            <a:ext cx="288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res</a:t>
            </a:r>
            <a:endParaRPr sz="9600"/>
          </a:p>
        </p:txBody>
      </p:sp>
      <p:sp>
        <p:nvSpPr>
          <p:cNvPr id="465" name="Google Shape;465;p70"/>
          <p:cNvSpPr/>
          <p:nvPr/>
        </p:nvSpPr>
        <p:spPr>
          <a:xfrm>
            <a:off x="1980900" y="3043325"/>
            <a:ext cx="538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6" name="Google Shape;46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>
            <p:ph idx="4294967295" type="body"/>
          </p:nvPr>
        </p:nvSpPr>
        <p:spPr>
          <a:xfrm>
            <a:off x="214800" y="1645075"/>
            <a:ext cx="3407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72" name="Google Shape;472;p71"/>
          <p:cNvSpPr txBox="1"/>
          <p:nvPr/>
        </p:nvSpPr>
        <p:spPr>
          <a:xfrm>
            <a:off x="2551250" y="1645075"/>
            <a:ext cx="249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71"/>
          <p:cNvSpPr txBox="1"/>
          <p:nvPr/>
        </p:nvSpPr>
        <p:spPr>
          <a:xfrm>
            <a:off x="4091975" y="1645075"/>
            <a:ext cx="211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71"/>
          <p:cNvSpPr txBox="1"/>
          <p:nvPr/>
        </p:nvSpPr>
        <p:spPr>
          <a:xfrm>
            <a:off x="5701300" y="1645075"/>
            <a:ext cx="288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71"/>
          <p:cNvSpPr/>
          <p:nvPr/>
        </p:nvSpPr>
        <p:spPr>
          <a:xfrm>
            <a:off x="1164375" y="3005225"/>
            <a:ext cx="726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6" name="Google Shape;47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7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482" name="Google Shape;48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73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{67E4E386-51BB-40A2-BCA8-CCC0C6EAF0AD}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8" name="Google Shape;48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025" y="1238250"/>
            <a:ext cx="41719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74"/>
          <p:cNvGraphicFramePr/>
          <p:nvPr/>
        </p:nvGraphicFramePr>
        <p:xfrm>
          <a:off x="952500" y="187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{67E4E386-51BB-40A2-BCA8-CCC0C6EAF0AD}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40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4" name="Google Shape;49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75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{67E4E386-51BB-40A2-BCA8-CCC0C6EAF0AD}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0" name="Google Shape;50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r>
              <a:rPr lang="en" sz="3500"/>
              <a:t>. Repaso</a:t>
            </a:r>
            <a:endParaRPr sz="3500"/>
          </a:p>
        </p:txBody>
      </p:sp>
      <p:pic>
        <p:nvPicPr>
          <p:cNvPr id="506" name="Google Shape;50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los</a:t>
            </a:r>
            <a:endParaRPr sz="9600"/>
          </a:p>
        </p:txBody>
      </p:sp>
      <p:sp>
        <p:nvSpPr>
          <p:cNvPr id="512" name="Google Shape;512;p77"/>
          <p:cNvSpPr/>
          <p:nvPr/>
        </p:nvSpPr>
        <p:spPr>
          <a:xfrm>
            <a:off x="3849700" y="3176950"/>
            <a:ext cx="161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19" name="Google Shape;519;p78"/>
          <p:cNvSpPr/>
          <p:nvPr/>
        </p:nvSpPr>
        <p:spPr>
          <a:xfrm>
            <a:off x="4119655" y="3329350"/>
            <a:ext cx="10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las</a:t>
            </a:r>
            <a:endParaRPr sz="9600"/>
          </a:p>
        </p:txBody>
      </p:sp>
      <p:sp>
        <p:nvSpPr>
          <p:cNvPr id="526" name="Google Shape;526;p79"/>
          <p:cNvSpPr/>
          <p:nvPr/>
        </p:nvSpPr>
        <p:spPr>
          <a:xfrm>
            <a:off x="3800075" y="3176950"/>
            <a:ext cx="160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más</a:t>
            </a:r>
            <a:endParaRPr sz="9600"/>
          </a:p>
        </p:txBody>
      </p:sp>
      <p:sp>
        <p:nvSpPr>
          <p:cNvPr id="533" name="Google Shape;533;p80"/>
          <p:cNvSpPr/>
          <p:nvPr/>
        </p:nvSpPr>
        <p:spPr>
          <a:xfrm>
            <a:off x="3363525" y="3176950"/>
            <a:ext cx="245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40" name="Google Shape;540;p81"/>
          <p:cNvSpPr/>
          <p:nvPr/>
        </p:nvSpPr>
        <p:spPr>
          <a:xfrm>
            <a:off x="3383350" y="3176950"/>
            <a:ext cx="248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9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3"/>
          <p:cNvSpPr txBox="1"/>
          <p:nvPr>
            <p:ph idx="4294967295" type="body"/>
          </p:nvPr>
        </p:nvSpPr>
        <p:spPr>
          <a:xfrm>
            <a:off x="311700" y="750000"/>
            <a:ext cx="8520600" cy="24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Las   morsas   y   los</a:t>
            </a:r>
            <a:endParaRPr sz="6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delfines son enormes.</a:t>
            </a:r>
            <a:endParaRPr sz="9600"/>
          </a:p>
        </p:txBody>
      </p:sp>
      <p:sp>
        <p:nvSpPr>
          <p:cNvPr id="553" name="Google Shape;553;p83"/>
          <p:cNvSpPr/>
          <p:nvPr/>
        </p:nvSpPr>
        <p:spPr>
          <a:xfrm>
            <a:off x="750800" y="17883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3"/>
          <p:cNvSpPr/>
          <p:nvPr/>
        </p:nvSpPr>
        <p:spPr>
          <a:xfrm>
            <a:off x="3341600" y="17883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83"/>
          <p:cNvSpPr/>
          <p:nvPr/>
        </p:nvSpPr>
        <p:spPr>
          <a:xfrm>
            <a:off x="5322800" y="17883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83"/>
          <p:cNvSpPr/>
          <p:nvPr/>
        </p:nvSpPr>
        <p:spPr>
          <a:xfrm>
            <a:off x="6618200" y="17883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83"/>
          <p:cNvSpPr/>
          <p:nvPr/>
        </p:nvSpPr>
        <p:spPr>
          <a:xfrm>
            <a:off x="1512800" y="3159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83"/>
          <p:cNvSpPr/>
          <p:nvPr/>
        </p:nvSpPr>
        <p:spPr>
          <a:xfrm>
            <a:off x="3809000" y="3159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83"/>
          <p:cNvSpPr/>
          <p:nvPr/>
        </p:nvSpPr>
        <p:spPr>
          <a:xfrm>
            <a:off x="6206325" y="315997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0" name="Google Shape;560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225" y="805875"/>
            <a:ext cx="5467549" cy="35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4"/>
          <p:cNvSpPr txBox="1"/>
          <p:nvPr>
            <p:ph idx="4294967295" type="body"/>
          </p:nvPr>
        </p:nvSpPr>
        <p:spPr>
          <a:xfrm>
            <a:off x="1038225" y="282225"/>
            <a:ext cx="8520600" cy="41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000000"/>
                </a:solidFill>
              </a:rPr>
              <a:t>—Sami,  ¿sabes   que   los 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000000"/>
                </a:solidFill>
              </a:rPr>
              <a:t>roedores   son   animales 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000000"/>
                </a:solidFill>
              </a:rPr>
              <a:t>mamíferos</a:t>
            </a:r>
            <a:r>
              <a:rPr lang="en" sz="4100">
                <a:solidFill>
                  <a:srgbClr val="000000"/>
                </a:solidFill>
              </a:rPr>
              <a:t>   de   tamaño 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100">
                <a:solidFill>
                  <a:srgbClr val="000000"/>
                </a:solidFill>
              </a:rPr>
              <a:t>diminuto?  —dice   Sara.</a:t>
            </a:r>
            <a:endParaRPr sz="4000"/>
          </a:p>
        </p:txBody>
      </p:sp>
      <p:sp>
        <p:nvSpPr>
          <p:cNvPr id="566" name="Google Shape;566;p84"/>
          <p:cNvSpPr/>
          <p:nvPr/>
        </p:nvSpPr>
        <p:spPr>
          <a:xfrm>
            <a:off x="4166675" y="9601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4"/>
          <p:cNvSpPr/>
          <p:nvPr/>
        </p:nvSpPr>
        <p:spPr>
          <a:xfrm>
            <a:off x="5864088" y="9601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4"/>
          <p:cNvSpPr/>
          <p:nvPr/>
        </p:nvSpPr>
        <p:spPr>
          <a:xfrm>
            <a:off x="7068825" y="9601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4"/>
          <p:cNvSpPr/>
          <p:nvPr/>
        </p:nvSpPr>
        <p:spPr>
          <a:xfrm>
            <a:off x="2052775" y="20759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4"/>
          <p:cNvSpPr/>
          <p:nvPr/>
        </p:nvSpPr>
        <p:spPr>
          <a:xfrm>
            <a:off x="3999800" y="20759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4"/>
          <p:cNvSpPr/>
          <p:nvPr/>
        </p:nvSpPr>
        <p:spPr>
          <a:xfrm>
            <a:off x="5963812" y="20759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4"/>
          <p:cNvSpPr/>
          <p:nvPr/>
        </p:nvSpPr>
        <p:spPr>
          <a:xfrm>
            <a:off x="2052775" y="31917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4"/>
          <p:cNvSpPr/>
          <p:nvPr/>
        </p:nvSpPr>
        <p:spPr>
          <a:xfrm>
            <a:off x="4301725" y="31808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4"/>
          <p:cNvSpPr/>
          <p:nvPr/>
        </p:nvSpPr>
        <p:spPr>
          <a:xfrm>
            <a:off x="6072325" y="31808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4"/>
          <p:cNvSpPr/>
          <p:nvPr/>
        </p:nvSpPr>
        <p:spPr>
          <a:xfrm>
            <a:off x="2052775" y="43075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4"/>
          <p:cNvSpPr/>
          <p:nvPr/>
        </p:nvSpPr>
        <p:spPr>
          <a:xfrm>
            <a:off x="4700700" y="42857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4"/>
          <p:cNvSpPr/>
          <p:nvPr/>
        </p:nvSpPr>
        <p:spPr>
          <a:xfrm>
            <a:off x="6331500" y="42857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4"/>
          <p:cNvSpPr/>
          <p:nvPr/>
        </p:nvSpPr>
        <p:spPr>
          <a:xfrm>
            <a:off x="2052775" y="960125"/>
            <a:ext cx="467400" cy="4527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1F1F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9" name="Google Shape;57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85" name="Google Shape;58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6"/>
          <p:cNvSpPr txBox="1"/>
          <p:nvPr>
            <p:ph idx="4294967295" type="body"/>
          </p:nvPr>
        </p:nvSpPr>
        <p:spPr>
          <a:xfrm>
            <a:off x="311700" y="1283400"/>
            <a:ext cx="87372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___  ______  __  ____  ________  ___  ________.</a:t>
            </a:r>
            <a:endParaRPr sz="9600"/>
          </a:p>
        </p:txBody>
      </p:sp>
      <p:pic>
        <p:nvPicPr>
          <p:cNvPr id="591" name="Google Shape;59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7"/>
          <p:cNvSpPr txBox="1"/>
          <p:nvPr>
            <p:ph idx="4294967295" type="body"/>
          </p:nvPr>
        </p:nvSpPr>
        <p:spPr>
          <a:xfrm>
            <a:off x="311700" y="1359600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Las morsas y los delfines son enormes.</a:t>
            </a:r>
            <a:endParaRPr sz="9600"/>
          </a:p>
        </p:txBody>
      </p:sp>
      <p:pic>
        <p:nvPicPr>
          <p:cNvPr id="597" name="Google Shape;59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03" name="Google Shape;603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04" name="Google Shape;604;p8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8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8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8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8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8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8525" y="884800"/>
            <a:ext cx="2774429" cy="40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075" y="1581150"/>
            <a:ext cx="489585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975" y="1343025"/>
            <a:ext cx="268605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