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747F58-82FC-4C16-95FB-369E9CD2F04F}">
  <a:tblStyle styleId="{94747F58-82FC-4C16-95FB-369E9CD2F0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e3815f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e3815f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d75ef0e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d75ef0e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d75ef0ed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d75ef0e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d75ef0ed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d75ef0ed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d75ef0ed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d75ef0ed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d75ef0ed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d75ef0ed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d75ef0ed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d75ef0ed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d75ef0ed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d75ef0ed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d75ef0ed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d75ef0ed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d75ef0ed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d75ef0ed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d75ef0ed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d75ef0ed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e3815f9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e3815f9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75ef0ed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75ef0ed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d75ef0ed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d75ef0ed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d75ef0ed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d75ef0ed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d75ef0ed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d75ef0ed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d75ef0ed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d75ef0ed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d75ef0ed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d75ef0ed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d75ef0ed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d75ef0ed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8a9bdd5e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8a9bdd5e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8a9bdd5e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8a9bdd5e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8a9bdd5e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8a9bdd5e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e3815f9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e3815f9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953747d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953747d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- che, noche.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956b8d6c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1956b8d6c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- tel, hotel.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7b75975fb_2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7b75975fb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nun - ca, nunca.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8965503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18965503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dan, quedan.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04a5ee84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04a5ee84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 - mir, dormir.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 - ca, ronca.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 - pe - dan, hospedan.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men - so, inmenso.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- ve - ra, nevera.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im - pac - ta - dos, impactados.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pac - ta - 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(im - pac - ta - dos, impactados)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impactados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    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Impactados	 	impactados, im - pac- ta - dos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im		             im, /i/ /m/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pac 		 	pac, /p/ /a/ /k/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ta		             ta, /t/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dos		             dos, /d/ /o/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ces, felices.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8a9bdd5e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8a9bdd5e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gue - tes, juguetes.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8a9bdd5e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28a9bdd5e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mo - ción, emoción.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8965503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8965503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pac - ta - 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impactados.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 - tí - bu - 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vestíbulo.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959382df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959382d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ve - la - 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desvelados.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1959382df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1959382df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cá - ma - 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recámara.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28a9bdd5e4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28a9bdd5e4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13fa50e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13fa50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noche, no - che, noche.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- che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/e/. Noche, /n/, /o/, /ch/,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 - tí - bu - lo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 - tí - bu - 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 - tí - bu - lo, vestíbulo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vestíbulo	vestíbulo, ves - tí - bu - lo	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		ves, /b/ /e/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		tí, /t/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		bu, /b/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		lo, /l/ /o/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13fa50e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313fa50e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hospedan, hos - pe - dan, hospedan.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hos - pe - dan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/n/. Hospedan, /o/, /s/, /p/, /e/, /d/, /a/,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13fa50e2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13fa50e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quedado, que - da - do, quedado.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- da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Quedado, /k/, /e/, /d/, /a/,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8a9bdd5e4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8a9bdd5e4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 y Carlos están felices</a:t>
            </a:r>
            <a:r>
              <a:rPr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 (1), y (2), Carlos (3), están (4), felices (5)</a:t>
            </a:r>
            <a:r>
              <a:rPr i="1" lang="en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cinco palabras!</a:t>
            </a:r>
            <a:endParaRPr i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28a9bdd5e4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28a9bdd5e4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40e3815f90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40e3815f90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can - sa - 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can - sa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 - can - sa - do, descansado)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descansado	descansado, des - can - sa - do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		des, /d/ /e/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		can, /k/ /a/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		sa, /s/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		do, /d/ /o/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40e3815f90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40e3815f9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ve - la - dos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ve - la - 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 - ve - la - dos, desvelados)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desvelados	desvelados, des - ve - la - dos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		des, /d/ /e/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		ve, /b/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		la, /l/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		dos, /d/ /o/ /s/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- ve - ra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- ve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(ne - ve - ra, nevera)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nevera		nevera, ne - ve - ra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		ne, /n/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		ve, /b/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	 	ra, /r/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9bdd5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9bdd5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o una sílaba y ustedes van a decir el sonido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{94747F58-82FC-4C16-95FB-369E9CD2F04F}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175" y="1518950"/>
            <a:ext cx="1855660" cy="288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4" name="Google Shape;204;p34"/>
          <p:cNvSpPr txBox="1"/>
          <p:nvPr/>
        </p:nvSpPr>
        <p:spPr>
          <a:xfrm>
            <a:off x="5887850" y="258100"/>
            <a:ext cx="26202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29" name="Google Shape;229;p38"/>
          <p:cNvSpPr txBox="1"/>
          <p:nvPr/>
        </p:nvSpPr>
        <p:spPr>
          <a:xfrm>
            <a:off x="5697350" y="258100"/>
            <a:ext cx="2810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4" name="Google Shape;284;p47"/>
          <p:cNvSpPr txBox="1"/>
          <p:nvPr/>
        </p:nvSpPr>
        <p:spPr>
          <a:xfrm>
            <a:off x="5771450" y="258100"/>
            <a:ext cx="2736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1" name="Google Shape;291;p48"/>
          <p:cNvSpPr txBox="1"/>
          <p:nvPr/>
        </p:nvSpPr>
        <p:spPr>
          <a:xfrm>
            <a:off x="5686775" y="258100"/>
            <a:ext cx="2820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8" name="Google Shape;29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2"/>
          <p:cNvGraphicFramePr/>
          <p:nvPr/>
        </p:nvGraphicFramePr>
        <p:xfrm>
          <a:off x="3601175" y="1810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{94747F58-82FC-4C16-95FB-369E9CD2F04F}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4. Palabras con 2 </a:t>
            </a:r>
            <a:r>
              <a:rPr b="1"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2052075" y="1579875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4510115" y="1579875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3094575" y="3070425"/>
            <a:ext cx="385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1609900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4509500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3056175" y="3043325"/>
            <a:ext cx="302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1528250" y="1606975"/>
            <a:ext cx="327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nun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4279450" y="16069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2526600" y="3043325"/>
            <a:ext cx="38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1609900" y="15688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509500" y="15688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2381875" y="3081425"/>
            <a:ext cx="468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1949850" y="1606975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dor</a:t>
            </a:r>
            <a:endParaRPr sz="9600"/>
          </a:p>
        </p:txBody>
      </p:sp>
      <p:sp>
        <p:nvSpPr>
          <p:cNvPr id="360" name="Google Shape;360;p58"/>
          <p:cNvSpPr txBox="1"/>
          <p:nvPr/>
        </p:nvSpPr>
        <p:spPr>
          <a:xfrm>
            <a:off x="4558062" y="1606975"/>
            <a:ext cx="263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2538500" y="3043325"/>
            <a:ext cx="393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idx="4294967295" type="body"/>
          </p:nvPr>
        </p:nvSpPr>
        <p:spPr>
          <a:xfrm>
            <a:off x="1555525" y="16069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ron</a:t>
            </a:r>
            <a:endParaRPr sz="9600"/>
          </a:p>
        </p:txBody>
      </p:sp>
      <p:sp>
        <p:nvSpPr>
          <p:cNvPr id="368" name="Google Shape;368;p59"/>
          <p:cNvSpPr txBox="1"/>
          <p:nvPr/>
        </p:nvSpPr>
        <p:spPr>
          <a:xfrm>
            <a:off x="4667350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2826188" y="3043325"/>
            <a:ext cx="359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4294967295" type="body"/>
          </p:nvPr>
        </p:nvSpPr>
        <p:spPr>
          <a:xfrm>
            <a:off x="1410076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hos</a:t>
            </a:r>
            <a:endParaRPr sz="9600"/>
          </a:p>
        </p:txBody>
      </p:sp>
      <p:sp>
        <p:nvSpPr>
          <p:cNvPr id="382" name="Google Shape;382;p61"/>
          <p:cNvSpPr txBox="1"/>
          <p:nvPr/>
        </p:nvSpPr>
        <p:spPr>
          <a:xfrm>
            <a:off x="3377425" y="1568875"/>
            <a:ext cx="205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1"/>
          <p:cNvSpPr txBox="1"/>
          <p:nvPr/>
        </p:nvSpPr>
        <p:spPr>
          <a:xfrm>
            <a:off x="4933974" y="1568875"/>
            <a:ext cx="294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1523924" y="3081425"/>
            <a:ext cx="597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859536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3358561" y="1606975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6075186" y="1606975"/>
            <a:ext cx="156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2512911" y="3043325"/>
            <a:ext cx="495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idx="4294967295" type="body"/>
          </p:nvPr>
        </p:nvSpPr>
        <p:spPr>
          <a:xfrm>
            <a:off x="2048688" y="1606988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00" name="Google Shape;400;p63"/>
          <p:cNvSpPr txBox="1"/>
          <p:nvPr/>
        </p:nvSpPr>
        <p:spPr>
          <a:xfrm>
            <a:off x="3839513" y="16069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5304541" y="1606988"/>
            <a:ext cx="190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/>
          <p:nvPr/>
        </p:nvSpPr>
        <p:spPr>
          <a:xfrm>
            <a:off x="2529075" y="3043313"/>
            <a:ext cx="409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538" y="870375"/>
            <a:ext cx="3154920" cy="340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4294967295" type="body"/>
          </p:nvPr>
        </p:nvSpPr>
        <p:spPr>
          <a:xfrm>
            <a:off x="2452899" y="1624375"/>
            <a:ext cx="1542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</a:t>
            </a:r>
            <a:endParaRPr sz="9600"/>
          </a:p>
        </p:txBody>
      </p:sp>
      <p:sp>
        <p:nvSpPr>
          <p:cNvPr id="409" name="Google Shape;409;p64"/>
          <p:cNvSpPr txBox="1"/>
          <p:nvPr/>
        </p:nvSpPr>
        <p:spPr>
          <a:xfrm>
            <a:off x="3826600" y="1624375"/>
            <a:ext cx="93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4364300" y="1639070"/>
            <a:ext cx="23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/>
          <p:nvPr/>
        </p:nvSpPr>
        <p:spPr>
          <a:xfrm>
            <a:off x="2685150" y="3025913"/>
            <a:ext cx="394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idx="4294967295" type="body"/>
          </p:nvPr>
        </p:nvSpPr>
        <p:spPr>
          <a:xfrm>
            <a:off x="1017388" y="1568875"/>
            <a:ext cx="238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418" name="Google Shape;418;p65"/>
          <p:cNvSpPr txBox="1"/>
          <p:nvPr/>
        </p:nvSpPr>
        <p:spPr>
          <a:xfrm>
            <a:off x="3160288" y="15688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5463213" y="15688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/>
          <p:nvPr/>
        </p:nvSpPr>
        <p:spPr>
          <a:xfrm>
            <a:off x="2245638" y="3081425"/>
            <a:ext cx="516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/>
          <p:nvPr>
            <p:ph idx="4294967295" type="body"/>
          </p:nvPr>
        </p:nvSpPr>
        <p:spPr>
          <a:xfrm>
            <a:off x="1678079" y="1596463"/>
            <a:ext cx="130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27" name="Google Shape;427;p66"/>
          <p:cNvSpPr txBox="1"/>
          <p:nvPr/>
        </p:nvSpPr>
        <p:spPr>
          <a:xfrm>
            <a:off x="2771075" y="1596463"/>
            <a:ext cx="224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000625" y="1596463"/>
            <a:ext cx="34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ción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2064425" y="3053838"/>
            <a:ext cx="533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36" name="Google Shape;43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799738" y="1593750"/>
            <a:ext cx="1793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2336838" y="1593750"/>
            <a:ext cx="295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4682663" y="162020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5836013" y="1593750"/>
            <a:ext cx="24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985163" y="3056550"/>
            <a:ext cx="720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idx="4294967295" type="body"/>
          </p:nvPr>
        </p:nvSpPr>
        <p:spPr>
          <a:xfrm>
            <a:off x="1199713" y="1606975"/>
            <a:ext cx="274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ves</a:t>
            </a:r>
            <a:endParaRPr sz="9600"/>
          </a:p>
        </p:txBody>
      </p:sp>
      <p:sp>
        <p:nvSpPr>
          <p:cNvPr id="452" name="Google Shape;452;p69"/>
          <p:cNvSpPr txBox="1"/>
          <p:nvPr/>
        </p:nvSpPr>
        <p:spPr>
          <a:xfrm>
            <a:off x="3786913" y="1606975"/>
            <a:ext cx="182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4552838" y="1606975"/>
            <a:ext cx="225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6119637" y="1606975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1989238" y="3043325"/>
            <a:ext cx="528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idx="4294967295" type="body"/>
          </p:nvPr>
        </p:nvSpPr>
        <p:spPr>
          <a:xfrm>
            <a:off x="685335" y="1599963"/>
            <a:ext cx="2810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</a:t>
            </a:r>
            <a:endParaRPr sz="9600"/>
          </a:p>
        </p:txBody>
      </p:sp>
      <p:sp>
        <p:nvSpPr>
          <p:cNvPr id="462" name="Google Shape;462;p70"/>
          <p:cNvSpPr txBox="1"/>
          <p:nvPr/>
        </p:nvSpPr>
        <p:spPr>
          <a:xfrm>
            <a:off x="3303628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4795813" y="1628013"/>
            <a:ext cx="165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/>
        </p:nvSpPr>
        <p:spPr>
          <a:xfrm>
            <a:off x="5844362" y="1628013"/>
            <a:ext cx="240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1321235" y="3050338"/>
            <a:ext cx="694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6" name="Google Shape;46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>
            <p:ph idx="4294967295" type="body"/>
          </p:nvPr>
        </p:nvSpPr>
        <p:spPr>
          <a:xfrm>
            <a:off x="789163" y="1599963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72" name="Google Shape;472;p71"/>
          <p:cNvSpPr txBox="1"/>
          <p:nvPr/>
        </p:nvSpPr>
        <p:spPr>
          <a:xfrm>
            <a:off x="2833756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4475179" y="1628013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6448929" y="1628013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/>
          <p:nvPr/>
        </p:nvSpPr>
        <p:spPr>
          <a:xfrm>
            <a:off x="1697350" y="3050338"/>
            <a:ext cx="619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6" name="Google Shape;47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482" name="Google Shape;48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3"/>
          <p:cNvGraphicFramePr/>
          <p:nvPr/>
        </p:nvGraphicFramePr>
        <p:xfrm>
          <a:off x="915925" y="19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{94747F58-82FC-4C16-95FB-369E9CD2F04F}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28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8" name="Google Shape;48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913" y="664562"/>
            <a:ext cx="3432174" cy="381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4"/>
          <p:cNvGraphicFramePr/>
          <p:nvPr/>
        </p:nvGraphicFramePr>
        <p:xfrm>
          <a:off x="952500" y="1889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{94747F58-82FC-4C16-95FB-369E9CD2F04F}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36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4" name="Google Shape;4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5"/>
          <p:cNvGraphicFramePr/>
          <p:nvPr/>
        </p:nvGraphicFramePr>
        <p:xfrm>
          <a:off x="952475" y="187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{94747F58-82FC-4C16-95FB-369E9CD2F04F}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38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0" name="Google Shape;50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7"/>
          <p:cNvSpPr txBox="1"/>
          <p:nvPr>
            <p:ph idx="4294967295" type="body"/>
          </p:nvPr>
        </p:nvSpPr>
        <p:spPr>
          <a:xfrm>
            <a:off x="310900" y="1844175"/>
            <a:ext cx="88332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Beto  y  Carlos  están  felices.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12" name="Google Shape;51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8"/>
          <p:cNvSpPr txBox="1"/>
          <p:nvPr>
            <p:ph idx="4294967295" type="body"/>
          </p:nvPr>
        </p:nvSpPr>
        <p:spPr>
          <a:xfrm>
            <a:off x="648125" y="1130875"/>
            <a:ext cx="87402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000000"/>
                </a:solidFill>
              </a:rPr>
              <a:t>Hay  una  nevera  con muchas  golosinas.</a:t>
            </a:r>
            <a:endParaRPr sz="5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 </a:t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18" name="Google Shape;51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9"/>
          <p:cNvSpPr txBox="1"/>
          <p:nvPr>
            <p:ph idx="4294967295" type="body"/>
          </p:nvPr>
        </p:nvSpPr>
        <p:spPr>
          <a:xfrm>
            <a:off x="699150" y="1085700"/>
            <a:ext cx="7996500" cy="26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Todos  se  van  a dormir,  pero  papá ronca  y  ronca  como oso.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24" name="Google Shape;52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/>
          <p:nvPr>
            <p:ph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0" name="Google Shape;5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1"/>
          <p:cNvSpPr txBox="1"/>
          <p:nvPr>
            <p:ph idx="4294967295" type="body"/>
          </p:nvPr>
        </p:nvSpPr>
        <p:spPr>
          <a:xfrm>
            <a:off x="331475" y="960125"/>
            <a:ext cx="8865600" cy="20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____    __    _____    _____ _______.</a:t>
            </a:r>
            <a:endParaRPr sz="9200"/>
          </a:p>
        </p:txBody>
      </p:sp>
      <p:pic>
        <p:nvPicPr>
          <p:cNvPr id="536" name="Google Shape;536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2"/>
          <p:cNvSpPr txBox="1"/>
          <p:nvPr>
            <p:ph idx="4294967295" type="body"/>
          </p:nvPr>
        </p:nvSpPr>
        <p:spPr>
          <a:xfrm>
            <a:off x="310900" y="1920375"/>
            <a:ext cx="88332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Beto  y  Carlos  están  felices.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42" name="Google Shape;54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8" name="Google Shape;548;p83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49" name="Google Shape;549;p8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8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8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5" name="Google Shape;55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725" y="616825"/>
            <a:ext cx="3255400" cy="39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251" y="609900"/>
            <a:ext cx="2561475" cy="39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100" y="836425"/>
            <a:ext cx="5374650" cy="35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