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235D6F-7820-4938-A11D-681A307AC711}">
  <a:tblStyle styleId="{47235D6F-7820-4938-A11D-681A307AC7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c159e3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c159e3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efb8045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efb8045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efb8045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efb8045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efb8045f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efb8045f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efb8045f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efb8045f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efb8045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efb8045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efb8045f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4efb8045f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efb8045f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4efb8045f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efb8045f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efb8045f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efb8045f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efb8045f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efb8045f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efb8045f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c159e31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c159e31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efb8045f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efb8045f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efb8045f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4efb8045f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efb8045f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4efb8045f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efb8045f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4efb8045f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efb8045f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4efb8045f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efb8045f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efb8045f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efb8045f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efb8045f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2ee09ada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22ee09ada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2ee09ada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2ee09ada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c159e3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c159e3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7b75975fb_2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07b75975fb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 - tor, doctor.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 - to, cinto.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- mos, vamos.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149ed8118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149ed8118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 - gan, llegan.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18965503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18965503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rros, perros.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8965503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18965503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 - que, parque.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 - que - ta, chaqueta.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- ci - be, percibe.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ci - co, hocico.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cha - que - ta, chaqueta.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 - que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(cha - que - ta, chaqueta)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chaqueta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chaqueta	 	chaqueta, cha - que - ta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cha			cha, /ch/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que 			que, /k/ /e/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ta			ta, /t/ /a/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la - je, pelaje.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que - ños, pequeños.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cho - rros, cachorros.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pe - te - 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apetece.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di - ci - 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medicina.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194da423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194da423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ti - 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galletitas.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8965503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8965503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ce - si - 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22ee09ada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22ee09ada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3f940a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3f940a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 cuidado: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Estas palabras tienen la letra h, pero no se escucha.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muda, así que aunque la veas escrita, no hace ningún sonido al leer.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hocico, ho - ci - co, hocico.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ci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Hocico, /o/, /s/, /i/, /k/,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ci - co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ci - co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(ho - ci - co, hocico)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hocico		hocico, ho - ci - co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		ho,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		ci, /s/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		co, /k/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13f940a8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13f940a8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hacer, ha - cer, hacer.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 - 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/r/. Hacer, /a/, /s/, /e/,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010cfeaa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5010cfeaa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 a - ho - ra, ahora.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ho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Ahora, /a/, /o/,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22ee09ada8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22ee09ada8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6b9c979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6b9c979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doctora revisa a Guille.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(1), doctora (2), revisa (3), a (4), Guille (5). ¡Tiene cinco palabras!</a:t>
            </a:r>
            <a:endParaRPr i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22ee09ada8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22ee09ada8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40c159e311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40c159e311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sus - ta - dos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sus - ta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sus - ta - dos, asustados)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asustados	asustados, a - sus - ta - dos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		a,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		sus, /s/ /u/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		dos, /d/ /o/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40c159e31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40c159e31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 - gus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 - gus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(dis - gus - to, disgusto)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disgusto 	disgusto, dis - gus - to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		dis, /d/ /i/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		gus, /g/ /u/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di - ci - na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di - ci - 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 - di - ci - na, medicina)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medicina	medicina, me - di - ci - na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		me, /m/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		di, /d/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	 	ci, /s/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		na, /n/ /a/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2ee09ada8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2ee09ada8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o una sílaba y ustedes van a decir el sonido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{47235D6F-7820-4938-A11D-681A307AC711}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588" y="1666425"/>
            <a:ext cx="1774825" cy="2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5" name="Google Shape;205;p34"/>
          <p:cNvSpPr txBox="1"/>
          <p:nvPr/>
        </p:nvSpPr>
        <p:spPr>
          <a:xfrm>
            <a:off x="5820825" y="258100"/>
            <a:ext cx="26871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8" name="Google Shape;218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4" name="Google Shape;224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30" name="Google Shape;230;p38"/>
          <p:cNvSpPr txBox="1"/>
          <p:nvPr/>
        </p:nvSpPr>
        <p:spPr>
          <a:xfrm>
            <a:off x="5719225" y="258100"/>
            <a:ext cx="2788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7" name="Google Shape;237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3" name="Google Shape;24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9" name="Google Shape;249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5" name="Google Shape;25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1" name="Google Shape;26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7" name="Google Shape;26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3" name="Google Shape;27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9" name="Google Shape;27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5" name="Google Shape;285;p47"/>
          <p:cNvSpPr txBox="1"/>
          <p:nvPr/>
        </p:nvSpPr>
        <p:spPr>
          <a:xfrm>
            <a:off x="5770025" y="258100"/>
            <a:ext cx="2737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2" name="Google Shape;292;p48"/>
          <p:cNvSpPr txBox="1"/>
          <p:nvPr/>
        </p:nvSpPr>
        <p:spPr>
          <a:xfrm>
            <a:off x="5719225" y="258100"/>
            <a:ext cx="2788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9" name="Google Shape;29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5" name="Google Shape;305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52"/>
          <p:cNvGraphicFramePr/>
          <p:nvPr/>
        </p:nvGraphicFramePr>
        <p:xfrm>
          <a:off x="3601175" y="1770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{47235D6F-7820-4938-A11D-681A307AC711}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7" name="Google Shape;317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4. P</a:t>
            </a:r>
            <a:r>
              <a:rPr b="1" lang="en" sz="3500"/>
              <a:t>alabras con 2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23" name="Google Shape;32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idx="4294967295" type="body"/>
          </p:nvPr>
        </p:nvSpPr>
        <p:spPr>
          <a:xfrm>
            <a:off x="1958525" y="1606975"/>
            <a:ext cx="327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doc</a:t>
            </a:r>
            <a:endParaRPr sz="9600"/>
          </a:p>
        </p:txBody>
      </p:sp>
      <p:sp>
        <p:nvSpPr>
          <p:cNvPr id="329" name="Google Shape;329;p54"/>
          <p:cNvSpPr txBox="1"/>
          <p:nvPr/>
        </p:nvSpPr>
        <p:spPr>
          <a:xfrm>
            <a:off x="4709725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54"/>
          <p:cNvSpPr/>
          <p:nvPr/>
        </p:nvSpPr>
        <p:spPr>
          <a:xfrm>
            <a:off x="2741800" y="3043325"/>
            <a:ext cx="409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idx="4294967295" type="body"/>
          </p:nvPr>
        </p:nvSpPr>
        <p:spPr>
          <a:xfrm>
            <a:off x="2481625" y="16450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cin</a:t>
            </a:r>
            <a:endParaRPr sz="9600"/>
          </a:p>
        </p:txBody>
      </p:sp>
      <p:sp>
        <p:nvSpPr>
          <p:cNvPr id="337" name="Google Shape;337;p55"/>
          <p:cNvSpPr txBox="1"/>
          <p:nvPr/>
        </p:nvSpPr>
        <p:spPr>
          <a:xfrm>
            <a:off x="5096525" y="16450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55"/>
          <p:cNvSpPr/>
          <p:nvPr/>
        </p:nvSpPr>
        <p:spPr>
          <a:xfrm>
            <a:off x="3482200" y="3005225"/>
            <a:ext cx="306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/>
          <p:nvPr>
            <p:ph idx="4294967295" type="body"/>
          </p:nvPr>
        </p:nvSpPr>
        <p:spPr>
          <a:xfrm>
            <a:off x="2717475" y="1606975"/>
            <a:ext cx="180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45" name="Google Shape;345;p56"/>
          <p:cNvSpPr txBox="1"/>
          <p:nvPr/>
        </p:nvSpPr>
        <p:spPr>
          <a:xfrm>
            <a:off x="4341327" y="1606975"/>
            <a:ext cx="260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3041200" y="3043325"/>
            <a:ext cx="402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7" name="Google Shape;34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/>
          <p:nvPr>
            <p:ph idx="4294967295" type="body"/>
          </p:nvPr>
        </p:nvSpPr>
        <p:spPr>
          <a:xfrm>
            <a:off x="2217525" y="1606975"/>
            <a:ext cx="219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</a:t>
            </a:r>
            <a:endParaRPr sz="9600"/>
          </a:p>
        </p:txBody>
      </p:sp>
      <p:sp>
        <p:nvSpPr>
          <p:cNvPr id="353" name="Google Shape;353;p57"/>
          <p:cNvSpPr txBox="1"/>
          <p:nvPr/>
        </p:nvSpPr>
        <p:spPr>
          <a:xfrm>
            <a:off x="4231575" y="1606975"/>
            <a:ext cx="26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2965925" y="3043325"/>
            <a:ext cx="370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>
            <p:ph idx="4294967295" type="body"/>
          </p:nvPr>
        </p:nvSpPr>
        <p:spPr>
          <a:xfrm>
            <a:off x="1429823" y="1530775"/>
            <a:ext cx="330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61" name="Google Shape;361;p58"/>
          <p:cNvSpPr txBox="1"/>
          <p:nvPr/>
        </p:nvSpPr>
        <p:spPr>
          <a:xfrm>
            <a:off x="4549282" y="15307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58"/>
          <p:cNvSpPr/>
          <p:nvPr/>
        </p:nvSpPr>
        <p:spPr>
          <a:xfrm>
            <a:off x="3124820" y="3119525"/>
            <a:ext cx="359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 txBox="1"/>
          <p:nvPr>
            <p:ph idx="4294967295" type="body"/>
          </p:nvPr>
        </p:nvSpPr>
        <p:spPr>
          <a:xfrm>
            <a:off x="2430080" y="1568875"/>
            <a:ext cx="232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</a:t>
            </a:r>
            <a:endParaRPr sz="9600"/>
          </a:p>
        </p:txBody>
      </p:sp>
      <p:sp>
        <p:nvSpPr>
          <p:cNvPr id="369" name="Google Shape;369;p59"/>
          <p:cNvSpPr txBox="1"/>
          <p:nvPr/>
        </p:nvSpPr>
        <p:spPr>
          <a:xfrm>
            <a:off x="4573378" y="1568875"/>
            <a:ext cx="265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59"/>
          <p:cNvSpPr/>
          <p:nvPr/>
        </p:nvSpPr>
        <p:spPr>
          <a:xfrm>
            <a:off x="2673850" y="3081425"/>
            <a:ext cx="439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77" name="Google Shape;37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idx="4294967295" type="body"/>
          </p:nvPr>
        </p:nvSpPr>
        <p:spPr>
          <a:xfrm>
            <a:off x="1609927" y="16069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cha</a:t>
            </a:r>
            <a:endParaRPr sz="9600"/>
          </a:p>
        </p:txBody>
      </p:sp>
      <p:sp>
        <p:nvSpPr>
          <p:cNvPr id="383" name="Google Shape;383;p61"/>
          <p:cNvSpPr txBox="1"/>
          <p:nvPr/>
        </p:nvSpPr>
        <p:spPr>
          <a:xfrm>
            <a:off x="3928703" y="16069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 txBox="1"/>
          <p:nvPr/>
        </p:nvSpPr>
        <p:spPr>
          <a:xfrm>
            <a:off x="6234238" y="16069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61"/>
          <p:cNvSpPr/>
          <p:nvPr/>
        </p:nvSpPr>
        <p:spPr>
          <a:xfrm>
            <a:off x="1726550" y="3043325"/>
            <a:ext cx="599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6" name="Google Shape;38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/>
          <p:nvPr>
            <p:ph idx="4294967295" type="body"/>
          </p:nvPr>
        </p:nvSpPr>
        <p:spPr>
          <a:xfrm>
            <a:off x="2016400" y="1568875"/>
            <a:ext cx="23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</a:t>
            </a:r>
            <a:endParaRPr sz="9600"/>
          </a:p>
        </p:txBody>
      </p:sp>
      <p:sp>
        <p:nvSpPr>
          <p:cNvPr id="392" name="Google Shape;392;p62"/>
          <p:cNvSpPr txBox="1"/>
          <p:nvPr/>
        </p:nvSpPr>
        <p:spPr>
          <a:xfrm>
            <a:off x="4225150" y="15688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 txBox="1"/>
          <p:nvPr/>
        </p:nvSpPr>
        <p:spPr>
          <a:xfrm>
            <a:off x="5254950" y="1568875"/>
            <a:ext cx="23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2"/>
          <p:cNvSpPr/>
          <p:nvPr/>
        </p:nvSpPr>
        <p:spPr>
          <a:xfrm>
            <a:off x="2328150" y="3081425"/>
            <a:ext cx="470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idx="4294967295" type="body"/>
          </p:nvPr>
        </p:nvSpPr>
        <p:spPr>
          <a:xfrm>
            <a:off x="1507950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</a:t>
            </a:r>
            <a:endParaRPr sz="9600"/>
          </a:p>
        </p:txBody>
      </p:sp>
      <p:sp>
        <p:nvSpPr>
          <p:cNvPr id="401" name="Google Shape;401;p63"/>
          <p:cNvSpPr txBox="1"/>
          <p:nvPr/>
        </p:nvSpPr>
        <p:spPr>
          <a:xfrm>
            <a:off x="4043325" y="1606975"/>
            <a:ext cx="279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 txBox="1"/>
          <p:nvPr/>
        </p:nvSpPr>
        <p:spPr>
          <a:xfrm>
            <a:off x="5104850" y="1606975"/>
            <a:ext cx="235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63"/>
          <p:cNvSpPr/>
          <p:nvPr/>
        </p:nvSpPr>
        <p:spPr>
          <a:xfrm>
            <a:off x="2649175" y="3043325"/>
            <a:ext cx="424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150" y="1190625"/>
            <a:ext cx="29337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>
            <p:ph idx="4294967295" type="body"/>
          </p:nvPr>
        </p:nvSpPr>
        <p:spPr>
          <a:xfrm>
            <a:off x="1486975" y="1568888"/>
            <a:ext cx="3121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10" name="Google Shape;410;p64"/>
          <p:cNvSpPr txBox="1"/>
          <p:nvPr/>
        </p:nvSpPr>
        <p:spPr>
          <a:xfrm>
            <a:off x="4425375" y="1568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 txBox="1"/>
          <p:nvPr/>
        </p:nvSpPr>
        <p:spPr>
          <a:xfrm>
            <a:off x="5461925" y="1568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4"/>
          <p:cNvSpPr/>
          <p:nvPr/>
        </p:nvSpPr>
        <p:spPr>
          <a:xfrm>
            <a:off x="2959750" y="3081413"/>
            <a:ext cx="367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"/>
          <p:cNvSpPr txBox="1"/>
          <p:nvPr>
            <p:ph idx="4294967295" type="body"/>
          </p:nvPr>
        </p:nvSpPr>
        <p:spPr>
          <a:xfrm>
            <a:off x="729738" y="15688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19" name="Google Shape;419;p65"/>
          <p:cNvSpPr txBox="1"/>
          <p:nvPr/>
        </p:nvSpPr>
        <p:spPr>
          <a:xfrm>
            <a:off x="3256752" y="1568875"/>
            <a:ext cx="27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 txBox="1"/>
          <p:nvPr/>
        </p:nvSpPr>
        <p:spPr>
          <a:xfrm>
            <a:off x="5572938" y="15688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5"/>
          <p:cNvSpPr/>
          <p:nvPr/>
        </p:nvSpPr>
        <p:spPr>
          <a:xfrm>
            <a:off x="1734375" y="3081425"/>
            <a:ext cx="604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/>
          <p:nvPr>
            <p:ph idx="4294967295" type="body"/>
          </p:nvPr>
        </p:nvSpPr>
        <p:spPr>
          <a:xfrm>
            <a:off x="1244335" y="1575225"/>
            <a:ext cx="2062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28" name="Google Shape;428;p66"/>
          <p:cNvSpPr txBox="1"/>
          <p:nvPr/>
        </p:nvSpPr>
        <p:spPr>
          <a:xfrm>
            <a:off x="3125976" y="1575225"/>
            <a:ext cx="27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 txBox="1"/>
          <p:nvPr/>
        </p:nvSpPr>
        <p:spPr>
          <a:xfrm>
            <a:off x="5130675" y="1575225"/>
            <a:ext cx="300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rros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6"/>
          <p:cNvSpPr/>
          <p:nvPr/>
        </p:nvSpPr>
        <p:spPr>
          <a:xfrm>
            <a:off x="1716950" y="3075075"/>
            <a:ext cx="598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437" name="Google Shape;43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8"/>
          <p:cNvSpPr txBox="1"/>
          <p:nvPr>
            <p:ph idx="4294967295" type="body"/>
          </p:nvPr>
        </p:nvSpPr>
        <p:spPr>
          <a:xfrm>
            <a:off x="1961900" y="1568875"/>
            <a:ext cx="98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43" name="Google Shape;443;p68"/>
          <p:cNvSpPr txBox="1"/>
          <p:nvPr/>
        </p:nvSpPr>
        <p:spPr>
          <a:xfrm>
            <a:off x="2787100" y="1568875"/>
            <a:ext cx="263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3724475" y="1568875"/>
            <a:ext cx="291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 txBox="1"/>
          <p:nvPr/>
        </p:nvSpPr>
        <p:spPr>
          <a:xfrm>
            <a:off x="5584800" y="1568875"/>
            <a:ext cx="28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8"/>
          <p:cNvSpPr/>
          <p:nvPr/>
        </p:nvSpPr>
        <p:spPr>
          <a:xfrm>
            <a:off x="2066975" y="3081425"/>
            <a:ext cx="546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9"/>
          <p:cNvSpPr txBox="1"/>
          <p:nvPr>
            <p:ph idx="4294967295" type="body"/>
          </p:nvPr>
        </p:nvSpPr>
        <p:spPr>
          <a:xfrm>
            <a:off x="1500075" y="161703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53" name="Google Shape;453;p69"/>
          <p:cNvSpPr txBox="1"/>
          <p:nvPr/>
        </p:nvSpPr>
        <p:spPr>
          <a:xfrm>
            <a:off x="3598781" y="1624975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4685675" y="1624975"/>
            <a:ext cx="215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 txBox="1"/>
          <p:nvPr/>
        </p:nvSpPr>
        <p:spPr>
          <a:xfrm>
            <a:off x="5738029" y="1624975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9"/>
          <p:cNvSpPr/>
          <p:nvPr/>
        </p:nvSpPr>
        <p:spPr>
          <a:xfrm>
            <a:off x="1824350" y="3033263"/>
            <a:ext cx="572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7" name="Google Shape;457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0"/>
          <p:cNvSpPr txBox="1"/>
          <p:nvPr>
            <p:ph idx="4294967295" type="body"/>
          </p:nvPr>
        </p:nvSpPr>
        <p:spPr>
          <a:xfrm>
            <a:off x="1162313" y="15688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63" name="Google Shape;463;p70"/>
          <p:cNvSpPr txBox="1"/>
          <p:nvPr/>
        </p:nvSpPr>
        <p:spPr>
          <a:xfrm>
            <a:off x="3378921" y="1568875"/>
            <a:ext cx="154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4598751" y="1568875"/>
            <a:ext cx="12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5238163" y="1568875"/>
            <a:ext cx="274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0"/>
          <p:cNvSpPr/>
          <p:nvPr/>
        </p:nvSpPr>
        <p:spPr>
          <a:xfrm>
            <a:off x="1982675" y="3081425"/>
            <a:ext cx="520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1"/>
          <p:cNvSpPr txBox="1"/>
          <p:nvPr>
            <p:ph idx="4294967295" type="body"/>
          </p:nvPr>
        </p:nvSpPr>
        <p:spPr>
          <a:xfrm>
            <a:off x="1038938" y="16069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73" name="Google Shape;473;p71"/>
          <p:cNvSpPr txBox="1"/>
          <p:nvPr/>
        </p:nvSpPr>
        <p:spPr>
          <a:xfrm>
            <a:off x="3310550" y="1606975"/>
            <a:ext cx="208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3938675" y="1606975"/>
            <a:ext cx="227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 txBox="1"/>
          <p:nvPr/>
        </p:nvSpPr>
        <p:spPr>
          <a:xfrm>
            <a:off x="5664552" y="1606975"/>
            <a:ext cx="244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1"/>
          <p:cNvSpPr/>
          <p:nvPr/>
        </p:nvSpPr>
        <p:spPr>
          <a:xfrm>
            <a:off x="1862375" y="3043325"/>
            <a:ext cx="518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7" name="Google Shape;47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83" name="Google Shape;48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73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{47235D6F-7820-4938-A11D-681A307AC711}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9" name="Google Shape;48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213" y="763625"/>
            <a:ext cx="4163575" cy="361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/>
          <p:nvPr/>
        </p:nvSpPr>
        <p:spPr>
          <a:xfrm rot="10800000">
            <a:off x="5131325" y="3158675"/>
            <a:ext cx="731100" cy="2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graphicFrame>
        <p:nvGraphicFramePr>
          <p:cNvPr id="495" name="Google Shape;495;p74"/>
          <p:cNvGraphicFramePr/>
          <p:nvPr/>
        </p:nvGraphicFramePr>
        <p:xfrm>
          <a:off x="952500" y="147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{47235D6F-7820-4938-A11D-681A307AC711}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5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graphicFrame>
        <p:nvGraphicFramePr>
          <p:cNvPr id="501" name="Google Shape;501;p75"/>
          <p:cNvGraphicFramePr/>
          <p:nvPr/>
        </p:nvGraphicFramePr>
        <p:xfrm>
          <a:off x="952500" y="147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{47235D6F-7820-4938-A11D-681A307AC711}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5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7"/>
          <p:cNvSpPr txBox="1"/>
          <p:nvPr>
            <p:ph idx="4294967295" type="body"/>
          </p:nvPr>
        </p:nvSpPr>
        <p:spPr>
          <a:xfrm>
            <a:off x="463300" y="1844175"/>
            <a:ext cx="8722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La  doctora  revisa  a Guille.</a:t>
            </a:r>
            <a:endParaRPr sz="4600">
              <a:solidFill>
                <a:srgbClr val="000000"/>
              </a:solidFill>
            </a:endParaRPr>
          </a:p>
        </p:txBody>
      </p:sp>
      <p:pic>
        <p:nvPicPr>
          <p:cNvPr id="513" name="Google Shape;51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8"/>
          <p:cNvSpPr txBox="1"/>
          <p:nvPr>
            <p:ph idx="4294967295" type="body"/>
          </p:nvPr>
        </p:nvSpPr>
        <p:spPr>
          <a:xfrm>
            <a:off x="571925" y="1359475"/>
            <a:ext cx="8029200" cy="17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Mamá  y  Valentina llegan  al  doctor  con  Guille.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19" name="Google Shape;51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 txBox="1"/>
          <p:nvPr>
            <p:ph idx="4294967295" type="body"/>
          </p:nvPr>
        </p:nvSpPr>
        <p:spPr>
          <a:xfrm>
            <a:off x="470550" y="1009500"/>
            <a:ext cx="81792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Le  revisa  sus  patas, su hocico,  sus  ojos  y también  su  pelaje.</a:t>
            </a:r>
            <a:endParaRPr sz="4600">
              <a:solidFill>
                <a:srgbClr val="000000"/>
              </a:solidFill>
            </a:endParaRPr>
          </a:p>
        </p:txBody>
      </p:sp>
      <p:pic>
        <p:nvPicPr>
          <p:cNvPr id="525" name="Google Shape;52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9. Dictado</a:t>
            </a:r>
            <a:endParaRPr b="1" sz="3500"/>
          </a:p>
        </p:txBody>
      </p:sp>
      <p:pic>
        <p:nvPicPr>
          <p:cNvPr id="531" name="Google Shape;53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1"/>
          <p:cNvSpPr txBox="1"/>
          <p:nvPr>
            <p:ph idx="4294967295" type="body"/>
          </p:nvPr>
        </p:nvSpPr>
        <p:spPr>
          <a:xfrm>
            <a:off x="560075" y="960125"/>
            <a:ext cx="8865600" cy="20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___   _______   _______     __   </a:t>
            </a:r>
            <a:r>
              <a:rPr lang="en" sz="5600">
                <a:solidFill>
                  <a:srgbClr val="000000"/>
                </a:solidFill>
              </a:rPr>
              <a:t>______</a:t>
            </a:r>
            <a:r>
              <a:rPr lang="en" sz="5600">
                <a:solidFill>
                  <a:srgbClr val="000000"/>
                </a:solidFill>
              </a:rPr>
              <a:t>__. </a:t>
            </a:r>
            <a:endParaRPr sz="9200"/>
          </a:p>
        </p:txBody>
      </p:sp>
      <p:pic>
        <p:nvPicPr>
          <p:cNvPr id="537" name="Google Shape;53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2"/>
          <p:cNvSpPr txBox="1"/>
          <p:nvPr>
            <p:ph idx="4294967295" type="body"/>
          </p:nvPr>
        </p:nvSpPr>
        <p:spPr>
          <a:xfrm>
            <a:off x="310900" y="1844175"/>
            <a:ext cx="87222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La  doctora  revisa  a Guille.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43" name="Google Shape;54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9" name="Google Shape;549;p8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50" name="Google Shape;550;p8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8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675" y="1152525"/>
            <a:ext cx="36766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75" y="666063"/>
            <a:ext cx="4172300" cy="38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100" y="1518288"/>
            <a:ext cx="3015794" cy="21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