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6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73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74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75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69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6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71.xml"/>
  <Override ContentType="application/vnd.openxmlformats-officedocument.presentationml.slide+xml" PartName="/ppt/slides/slide41.xml"/>
  <Override ContentType="application/vnd.openxmlformats-officedocument.presentationml.slide+xml" PartName="/ppt/slides/slide67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6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7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7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64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75.xml"/>
  <Override ContentType="application/vnd.openxmlformats-officedocument.presentationml.slide+xml" PartName="/ppt/slides/slide76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74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9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  <p:sldId id="315" r:id="rId66"/>
    <p:sldId id="316" r:id="rId67"/>
    <p:sldId id="317" r:id="rId68"/>
    <p:sldId id="318" r:id="rId69"/>
    <p:sldId id="319" r:id="rId70"/>
    <p:sldId id="320" r:id="rId71"/>
    <p:sldId id="321" r:id="rId72"/>
    <p:sldId id="322" r:id="rId73"/>
    <p:sldId id="323" r:id="rId74"/>
    <p:sldId id="324" r:id="rId75"/>
    <p:sldId id="325" r:id="rId76"/>
    <p:sldId id="326" r:id="rId77"/>
    <p:sldId id="327" r:id="rId78"/>
    <p:sldId id="328" r:id="rId79"/>
    <p:sldId id="329" r:id="rId80"/>
    <p:sldId id="330" r:id="rId81"/>
    <p:sldId id="331" r:id="rId82"/>
  </p:sldIdLst>
  <p:sldSz cy="5143500" cx="9144000"/>
  <p:notesSz cx="6858000" cy="9144000"/>
  <p:embeddedFontLst>
    <p:embeddedFont>
      <p:font typeface="Century Gothic"/>
      <p:regular r:id="rId83"/>
      <p:bold r:id="rId84"/>
      <p:italic r:id="rId85"/>
      <p:boldItalic r:id="rId8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1" name="Cara Whittaker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F47E782C-DFDC-4899-A025-31F933B8F6AD}">
  <a:tblStyle styleId="{F47E782C-DFDC-4899-A025-31F933B8F6A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49C02239-7FCA-4860-8AF0-690B11B40316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84" Type="http://schemas.openxmlformats.org/officeDocument/2006/relationships/font" Target="fonts/CenturyGothic-bold.fntdata"/><Relationship Id="rId83" Type="http://schemas.openxmlformats.org/officeDocument/2006/relationships/font" Target="fonts/CenturyGothic-regular.fntdata"/><Relationship Id="rId42" Type="http://schemas.openxmlformats.org/officeDocument/2006/relationships/slide" Target="slides/slide36.xml"/><Relationship Id="rId86" Type="http://schemas.openxmlformats.org/officeDocument/2006/relationships/font" Target="fonts/CenturyGothic-boldItalic.fntdata"/><Relationship Id="rId41" Type="http://schemas.openxmlformats.org/officeDocument/2006/relationships/slide" Target="slides/slide35.xml"/><Relationship Id="rId85" Type="http://schemas.openxmlformats.org/officeDocument/2006/relationships/font" Target="fonts/CenturyGothic-italic.fntdata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80" Type="http://schemas.openxmlformats.org/officeDocument/2006/relationships/slide" Target="slides/slide74.xml"/><Relationship Id="rId82" Type="http://schemas.openxmlformats.org/officeDocument/2006/relationships/slide" Target="slides/slide76.xml"/><Relationship Id="rId81" Type="http://schemas.openxmlformats.org/officeDocument/2006/relationships/slide" Target="slides/slide75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commentAuthors" Target="commentAuthors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73" Type="http://schemas.openxmlformats.org/officeDocument/2006/relationships/slide" Target="slides/slide67.xml"/><Relationship Id="rId72" Type="http://schemas.openxmlformats.org/officeDocument/2006/relationships/slide" Target="slides/slide66.xml"/><Relationship Id="rId31" Type="http://schemas.openxmlformats.org/officeDocument/2006/relationships/slide" Target="slides/slide25.xml"/><Relationship Id="rId75" Type="http://schemas.openxmlformats.org/officeDocument/2006/relationships/slide" Target="slides/slide69.xml"/><Relationship Id="rId30" Type="http://schemas.openxmlformats.org/officeDocument/2006/relationships/slide" Target="slides/slide24.xml"/><Relationship Id="rId74" Type="http://schemas.openxmlformats.org/officeDocument/2006/relationships/slide" Target="slides/slide68.xml"/><Relationship Id="rId33" Type="http://schemas.openxmlformats.org/officeDocument/2006/relationships/slide" Target="slides/slide27.xml"/><Relationship Id="rId77" Type="http://schemas.openxmlformats.org/officeDocument/2006/relationships/slide" Target="slides/slide71.xml"/><Relationship Id="rId32" Type="http://schemas.openxmlformats.org/officeDocument/2006/relationships/slide" Target="slides/slide26.xml"/><Relationship Id="rId76" Type="http://schemas.openxmlformats.org/officeDocument/2006/relationships/slide" Target="slides/slide70.xml"/><Relationship Id="rId35" Type="http://schemas.openxmlformats.org/officeDocument/2006/relationships/slide" Target="slides/slide29.xml"/><Relationship Id="rId79" Type="http://schemas.openxmlformats.org/officeDocument/2006/relationships/slide" Target="slides/slide73.xml"/><Relationship Id="rId34" Type="http://schemas.openxmlformats.org/officeDocument/2006/relationships/slide" Target="slides/slide28.xml"/><Relationship Id="rId78" Type="http://schemas.openxmlformats.org/officeDocument/2006/relationships/slide" Target="slides/slide72.xml"/><Relationship Id="rId71" Type="http://schemas.openxmlformats.org/officeDocument/2006/relationships/slide" Target="slides/slide65.xml"/><Relationship Id="rId70" Type="http://schemas.openxmlformats.org/officeDocument/2006/relationships/slide" Target="slides/slide64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62" Type="http://schemas.openxmlformats.org/officeDocument/2006/relationships/slide" Target="slides/slide56.xml"/><Relationship Id="rId61" Type="http://schemas.openxmlformats.org/officeDocument/2006/relationships/slide" Target="slides/slide55.xml"/><Relationship Id="rId20" Type="http://schemas.openxmlformats.org/officeDocument/2006/relationships/slide" Target="slides/slide14.xml"/><Relationship Id="rId64" Type="http://schemas.openxmlformats.org/officeDocument/2006/relationships/slide" Target="slides/slide58.xml"/><Relationship Id="rId63" Type="http://schemas.openxmlformats.org/officeDocument/2006/relationships/slide" Target="slides/slide57.xml"/><Relationship Id="rId22" Type="http://schemas.openxmlformats.org/officeDocument/2006/relationships/slide" Target="slides/slide16.xml"/><Relationship Id="rId66" Type="http://schemas.openxmlformats.org/officeDocument/2006/relationships/slide" Target="slides/slide60.xml"/><Relationship Id="rId21" Type="http://schemas.openxmlformats.org/officeDocument/2006/relationships/slide" Target="slides/slide15.xml"/><Relationship Id="rId65" Type="http://schemas.openxmlformats.org/officeDocument/2006/relationships/slide" Target="slides/slide59.xml"/><Relationship Id="rId24" Type="http://schemas.openxmlformats.org/officeDocument/2006/relationships/slide" Target="slides/slide18.xml"/><Relationship Id="rId68" Type="http://schemas.openxmlformats.org/officeDocument/2006/relationships/slide" Target="slides/slide62.xml"/><Relationship Id="rId23" Type="http://schemas.openxmlformats.org/officeDocument/2006/relationships/slide" Target="slides/slide17.xml"/><Relationship Id="rId67" Type="http://schemas.openxmlformats.org/officeDocument/2006/relationships/slide" Target="slides/slide61.xml"/><Relationship Id="rId60" Type="http://schemas.openxmlformats.org/officeDocument/2006/relationships/slide" Target="slides/slide54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69" Type="http://schemas.openxmlformats.org/officeDocument/2006/relationships/slide" Target="slides/slide63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11" Type="http://schemas.openxmlformats.org/officeDocument/2006/relationships/slide" Target="slides/slide5.xml"/><Relationship Id="rId55" Type="http://schemas.openxmlformats.org/officeDocument/2006/relationships/slide" Target="slides/slide49.xml"/><Relationship Id="rId10" Type="http://schemas.openxmlformats.org/officeDocument/2006/relationships/slide" Target="slides/slide4.xml"/><Relationship Id="rId54" Type="http://schemas.openxmlformats.org/officeDocument/2006/relationships/slide" Target="slides/slide48.xml"/><Relationship Id="rId13" Type="http://schemas.openxmlformats.org/officeDocument/2006/relationships/slide" Target="slides/slide7.xml"/><Relationship Id="rId57" Type="http://schemas.openxmlformats.org/officeDocument/2006/relationships/slide" Target="slides/slide51.xml"/><Relationship Id="rId12" Type="http://schemas.openxmlformats.org/officeDocument/2006/relationships/slide" Target="slides/slide6.xml"/><Relationship Id="rId56" Type="http://schemas.openxmlformats.org/officeDocument/2006/relationships/slide" Target="slides/slide50.xml"/><Relationship Id="rId15" Type="http://schemas.openxmlformats.org/officeDocument/2006/relationships/slide" Target="slides/slide9.xml"/><Relationship Id="rId59" Type="http://schemas.openxmlformats.org/officeDocument/2006/relationships/slide" Target="slides/slide53.xml"/><Relationship Id="rId14" Type="http://schemas.openxmlformats.org/officeDocument/2006/relationships/slide" Target="slides/slide8.xml"/><Relationship Id="rId58" Type="http://schemas.openxmlformats.org/officeDocument/2006/relationships/slide" Target="slides/slide5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5-03-11T22:48:25.449">
    <p:pos x="6000" y="0"/>
    <p:text>NEED HELP!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2fa305586d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2fa305586d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2d99a0f3df9_0_2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g2d99a0f3df9_0_2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/s/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Estudiantes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/s/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las próximas letras diremos el sonido juntos. ¿Listos?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331e7f25106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Google Shape;391;g331e7f25106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/i/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331e7f25106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g331e7f25106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/ks/ o /s/. 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Nota: La letra x tiene puede representar varios sonidos dependiendo de su posición en la palabra como /s/ al inicio de xilófono o /ks/ en el medio de la palabra como en taxi o examen.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331e7f25106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Google Shape;403;g331e7f25106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/w/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331e7f25106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331e7f25106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/e/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331e7f25106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331e7f25106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/k/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331e7f25106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g331e7f25106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/o/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331e7f25106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7" name="Google Shape;427;g331e7f25106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/y/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g331e7f25106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3" name="Google Shape;433;g331e7f25106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 muda. No hace ningun sonido. 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Sugerencia: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Haga la señal de silencio colocando su dedo índice sobre su boca para indicar que la h es muda.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331e7f25106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Google Shape;439;g331e7f25106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/a/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2d99a0f3df9_0_1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2d99a0f3df9_0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Hola, lectores. Ahora vamos a practicar lo que hemos aprendido sobre los sonidos y cómo los unimos para formar sílabas y luego palabras.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g331e7f25106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5" name="Google Shape;445;g331e7f25106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/k/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331e7f25106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1" name="Google Shape;451;g331e7f25106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/y/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g331e7f25106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7" name="Google Shape;457;g331e7f25106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/u/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331e7f25106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Google Shape;463;g331e7f25106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/ch/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331e7f25106_0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9" name="Google Shape;469;g331e7f25106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/j/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331e7f25106_0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5" name="Google Shape;475;g331e7f25106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/g/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g331e7f25106_0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1" name="Google Shape;481;g331e7f25106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/r/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g331e7f25106_0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7" name="Google Shape;487;g331e7f25106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/k/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g33ba53cf60c_1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3" name="Google Shape;493;g33ba53cf60c_1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/bl/ 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33ba53cf60c_1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9" name="Google Shape;499;g33ba53cf60c_1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/cl/ 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2d99a0f3df9_0_1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2d99a0f3df9_0_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g33ba53cf60c_1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5" name="Google Shape;505;g33ba53cf60c_1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/fl/ 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33ba53cf60c_1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33ba53cf60c_1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/fl/ 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g33949ac0706_1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7" name="Google Shape;517;g33949ac0706_1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g2d99a0f3df9_0_2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3" name="Google Shape;523;g2d99a0f3df9_0_2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Ahora,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voy a decir un sonido en voz alta. Todos repetirán el sonido y escribirán en su pizarra qué letra corresponde al sonido.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los siguientes sonidos uno por uno: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/s/, /i/, /ks/, /w/, /e/, /k/, /o/, /y/, /h/, /a/, /k/, /y/, /u/, /ch/, /j/, /g/, /r/, /k/, /bl/, /cl/, /fl/, /pl/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Para el sonido /y/ acepte la letra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 el dígrafo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ll.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Para el sonido /k/ acepte la letra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q. 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Para el sonido /s/ acepte las letras s, c, z.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cada letra para verificar su respuesta. Repita si es necesario.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a consultar los </a:t>
            </a:r>
            <a:r>
              <a:rPr b="1" lang="en" sz="1000">
                <a:solidFill>
                  <a:srgbClr val="177F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Cartelitos de formación de letras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para apoyarse al escribir las letras correctamente si es necesario.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g331e7f25106_0_1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9" name="Google Shape;529;g331e7f25106_0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combinación de consonantes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bl, pl, fl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pl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pueden estar al inicio o en la mitad de las palabras, como en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flotador, clases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chancla.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esta combinación de las letras se les llama sílabas trabadas porque siempre van juntas. 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Voy a combinar las letras y sonidos en sílabas que tengan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bl, pl, fl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pl. Voy a decir los sonidos de la sílaba fle: /f/, /l/, /e/. Ahora voy a combinar los sonidos, /f/, /l/, /e/, fle.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practicar cómo combinar tres letras para formar una sílaba trabada. Diremos cada sílaba que aparece sobre la flecha roja. ¿Listos?</a:t>
            </a:r>
            <a:endParaRPr i="1" sz="1000">
              <a:solidFill>
                <a:srgbClr val="363535"/>
              </a:solidFill>
              <a:highlight>
                <a:srgbClr val="EEFF4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35-40 una a la vez y diga cada sílaba en voz alta junto con ellos.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g331e7f25106_0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6" name="Google Shape;536;g331e7f25106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/b/, /l/, /a/, bla. 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g331e7f25106_0_1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3" name="Google Shape;543;g331e7f25106_0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/p/, /l/, /o/, plo.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g331e7f25106_0_1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0" name="Google Shape;550;g331e7f25106_0_1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/p/, /l/, /i/, pli.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g331e7f25106_0_1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7" name="Google Shape;557;g331e7f25106_0_1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/b/, /l/, /u/, blu.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g331e7f25106_0_1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4" name="Google Shape;564;g331e7f25106_0_1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/k/, /l/, /a/, cla.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33ba38670c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33ba38670c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combinar sílabas para formar palabras. </a:t>
            </a:r>
            <a:endParaRPr i="1" sz="5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ejemplo: /cla/, /ro/, claro.</a:t>
            </a:r>
            <a:endParaRPr i="1" sz="5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</a:t>
            </a:r>
            <a:r>
              <a:rPr i="1"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mamos con /cla/, /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ro</a:t>
            </a:r>
            <a:r>
              <a:rPr i="1"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/?</a:t>
            </a: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/cla/, /ro/, claro)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separar palabras en sílabas.</a:t>
            </a:r>
            <a:endParaRPr i="1" sz="5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ejemplo: claro, /cla/, /ro/.</a:t>
            </a:r>
            <a:endParaRPr i="1" sz="5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claro</a:t>
            </a:r>
            <a:r>
              <a:rPr i="1"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claro, /cla/, /ro/)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C. Combinar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combinar fonemas para formar palabras.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ejemplo: /k/, /l/, /a/, /r/, /o/, claro.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/k/, /l/, /a/, /r/, /o/</a:t>
            </a:r>
            <a:r>
              <a:rPr i="1"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/k/, /l/, /a/, /r/, /o/, claro)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D. Segmentar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separar palabras en fonemas.</a:t>
            </a:r>
            <a:endParaRPr i="1" sz="5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ejemplo: claro, /k/, /l/, /a/, /r/, /o/, claro. Ahora todos juntos: claro, /k/, /l/, /a/, /r/, /o/, claro.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g331e7f25106_0_1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1" name="Google Shape;571;g331e7f25106_0_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/f/, /l/, /o/, flo.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6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g33949ac0706_1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8" name="Google Shape;578;g33949ac0706_1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practicar cómo combinar dos o tres letras para formar una sílaba. Diremos cada sílaba que aparece sobre la flecha amarilla. ¿Listos?</a:t>
            </a:r>
            <a:endParaRPr i="1" sz="1000">
              <a:solidFill>
                <a:srgbClr val="363535"/>
              </a:solidFill>
              <a:highlight>
                <a:srgbClr val="EEFF4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g33949ac0706_1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4" name="Google Shape;584;g33949ac0706_1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/flo/, /res/, flores.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g331e7f25106_0_1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2" name="Google Shape;592;g331e7f25106_0_1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/cla/, /ro/, claro.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g331e7f25106_0_1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0" name="Google Shape;600;g331e7f25106_0_1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/ga/, /fas/, gafas.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g33ba53cf7ca_1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8" name="Google Shape;608;g33ba53cf7ca_1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/o/, /jos/, ojos.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g33ba53cf60c_1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6" name="Google Shape;616;g33ba53cf60c_1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/car/, /tel/, cartel.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2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g331e7f25106_0_1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4" name="Google Shape;624;g331e7f25106_0_1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/glo/, /bo/, globo.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0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g33949ac0706_1_1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2" name="Google Shape;632;g33949ac0706_1_1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palabras con 3 sílabas. Asegúrate de leer cada palabra parte por parte. Luego une cada parte y lee la palabra completa. 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6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g33ba53cf60c_1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8" name="Google Shape;638;g33ba53cf60c_1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/ex/, /pli/, /ca/, explica.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33ba5922edd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33ba5922edd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/ga/, /fas/?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/ga/, /fas/, gafas)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gafas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gafas, /ga/, /fas/)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C. Combinar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/g/, /a/, /f/, /a/, /s/?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/g/, /a/, /f/, /a/, /s/, gafas)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D. Segmentar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separar en fonemas la palabra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gafas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(Estudiantes: gafas, /g/, /a/, /f/, /a/, /s/)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5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g33ba5922edd_1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7" name="Google Shape;647;g33ba5922edd_1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/ex/, /plo/, /rar/, explorar.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4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g331e9441384_1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6" name="Google Shape;656;g331e9441384_1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/a/, /cla/, /ra/, aclara.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3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g331e9441384_1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5" name="Google Shape;665;g331e9441384_1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/ob/, /ser/, /va/, observa.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2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g33949ac0706_1_2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4" name="Google Shape;674;g33949ac0706_1_2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/bo/, /rro/, /so/, borroso.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g331e9441384_1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3" name="Google Shape;683;g331e9441384_1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/de/, /cla/, /ra/, declara.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0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g331e7f25106_0_2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2" name="Google Shape;692;g331e7f25106_0_2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7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g331e7f25106_0_2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9" name="Google Shape;699;g331e7f25106_0_2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¡Hola, lectores! Hoy vamos a continuar identificando los sonidos iniciales de las palabras y leeremos un libro decodificable. ¿Listos?</a:t>
            </a: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2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g331e7f25106_0_2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4" name="Google Shape;704;g331e7f25106_0_2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8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g331e7f25106_1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0" name="Google Shape;710;g331e7f25106_1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escucha atentamente mientras digo una palabra. Piensa en las letras que escuchas y en qué grafema corresponde al sonido que escuchas. Escucha la sílaba, luego cada sonido y finalmente toda la palabra.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claro, /cla/, /ro/, claro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¿Cuántas sílabas tiene la palabra? (2)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/cla/, /ro/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/cla/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(3),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/k/, /l/, /a/.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segunda sílaba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/ro/,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/r/, /o/. Claro, /k/, /l/, /a/, /r/, /o/.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cada palabra para verificar su respuesta. Repita si es necesario.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Consulte la </a:t>
            </a:r>
            <a:r>
              <a:rPr b="1" lang="en" sz="1000">
                <a:solidFill>
                  <a:srgbClr val="177F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Guía con indicaciones para retroalimentación correctiva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para apoyarse al proporcionar retroalimentación a los estudiantes según sus necesidades.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4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g3333e3d4b4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6" name="Google Shape;716;g3333e3d4b4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escucha atentamente mientras digo una palabra. Piensa en las letras que escuchas y en qué grafema corresponde al sonido que escuchas. Escucha la sílaba, luego cada sonido y finalmente toda la palabra.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globo, /glo/, /bo/, globo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¿Cuántas sílabas tiene la palabra? (2)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/glo/, /bo/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/glo/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(3),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/g/, /l/, /o/.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segunda sílaba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/bo/,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/b/, /o/. Globo, /g/, /l/, /o/, /b/, /o/.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cada palabra para verificar su respuesta. Repita si es necesario.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Consulte la </a:t>
            </a:r>
            <a:r>
              <a:rPr b="1" lang="en" sz="1000">
                <a:solidFill>
                  <a:srgbClr val="177F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Guía con indicaciones para retroalimentación correctiva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para apoyarse al proporcionar retroalimentación a los estudiantes según sus necesidades.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33ba5922edd_1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33ba5922edd_1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/car/, /tel/?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/car/, /tel/, cartel)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cartel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cartel, /car/, /tel/)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C. Combinar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/k/, /a/, /r/, /t/, /e/, /l/?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/k/, /a/, /r/, /t/, /e/, /l/, cartel)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D. Segmentar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separar en fonemas la palabra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cartel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(Estudiantes: cartel, /k/, /a/, /r/, /t/, /e/, /l/)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0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g331e7f25106_1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2" name="Google Shape;722;g331e7f25106_1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escucha atentamente mientras digo una palabra. Piensa en las letras que escuchas y en qué grafema corresponde al sonido que escuchas. Escucha la sílaba, luego cada sonido y finalmente toda la palabra.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flotando, /flo/, /tan/, /do/, flotando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¿Cuántas sílabas tiene la palabra? (3)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/flo/, /tan/, /do/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/flo/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(3),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/f/, /l/, /o/.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segunda sílaba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/tan/,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(3)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/t/, /a/, /n/.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/do/,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/d/, /o/. Flotando, /f/, /l/, /o/, /t/, /a/, /n/, /d/, /o/.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cada palabra para verificar su respuesta. Repita si es necesario.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Consulte la </a:t>
            </a:r>
            <a:r>
              <a:rPr b="1" lang="en" sz="1000">
                <a:solidFill>
                  <a:srgbClr val="177F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Guía con indicaciones para retroalimentación correctiva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para apoyarse al proporcionar retroalimentación a los estudiantes según sus necesidades.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6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g33949ac0706_1_4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8" name="Google Shape;728;g33949ac0706_1_4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oraciones. Asegúrate de prestar atención a la puntuación y la entonación de tu voz. Primero las vamos a leer despacio y luego con más fluidez. 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2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g33949ac0706_1_4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4" name="Google Shape;734;g33949ac0706_1_4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Primero lea la oración despacio junto con los estudiantes y luego repitan la oración con fluidez. 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¡Mira las flores, </a:t>
            </a: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Nicolás</a:t>
            </a: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!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indicar la palabra.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8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g33949ac0706_1_4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0" name="Google Shape;740;g33949ac0706_1_4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Primero lea la oración despacio junto con los estudiantes y luego repitan la oración con fluidez. 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Nicolás ve un globo flotando en lo alto.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indicar la palabra.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4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g34190fca50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6" name="Google Shape;746;g34190fca50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0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g34190fca508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2" name="Google Shape;752;g34190fca508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</a:t>
            </a:r>
            <a:r>
              <a:rPr b="1" i="1"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voy a decir una oración en voz alta. Todos repetirán la oración y escribirán todas las palabras en su pizarra lo mejor que puedan. ¿Listos?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¡Mira las flores, Nicolás! </a:t>
            </a:r>
            <a:r>
              <a:rPr i="1"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contar cuántas palabras tiene la oración: </a:t>
            </a: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Mira (1), las (2), flores (3), Nicolás (4)</a:t>
            </a:r>
            <a:r>
              <a:rPr i="1"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b="1"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</a:t>
            </a: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cada línea en la diapositiva al decir cada palabra. </a:t>
            </a: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¡Mira las flores, Nicolás! </a:t>
            </a:r>
            <a:r>
              <a:rPr i="1"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tiene 4 palabras. Ahora les toca a ustedes. </a:t>
            </a:r>
            <a:endParaRPr i="1"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repitan la oración y cuenten cuántas palabras tiene la oración levantando un dedo por cada palabra. 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sus pizarras después de escribir la oración para verificar la respuesta en la diapositiva número 66.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6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g34190fca508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8" name="Google Shape;758;g34190fca508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lean la oración en voz alta y comparen su oración con la oración que muestra la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a corregir su escritura.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Consulte la </a:t>
            </a:r>
            <a:r>
              <a:rPr b="1" lang="en" sz="1000">
                <a:solidFill>
                  <a:srgbClr val="177F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Guía con indicaciones para retroalimentación correctiva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para apoyarse al proporcionar retroalimentación a los estudiantes según sus necesidades.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2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Google Shape;763;g34190fca508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4" name="Google Shape;764;g34190fca508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juntos el texto llamado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Nicolás necesita gafas.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Nicolás no puede ver las flores del jardín claramente, pero con la ayuda de mamá y Calisto, encuentra las gafas perfectas. </a:t>
            </a:r>
            <a:endParaRPr/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8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g331e7f25106_1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0" name="Google Shape;770;g331e7f25106_1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Antes de comenzar a leer, vamos a prepararnos para los tipos de palabras que encontraremos en este cuento. ¿Listos? Todos nuestros libros tienen esta sección, que nos ayudará a practicar los sonidos de las palabras y estar preparados para leer. Recuerda estar atento al ícono, que te indicará cuándo es tu turno para ayudarme a leer. ¡También puedes leer todo el tiempo si puedes hacerlo! Ahora, comencemos.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Vamos a practicar y leer cada letra juntos.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0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g331e7f25106_1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2" name="Google Shape;782;g331e7f25106_1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tocar y leer cada sílaba juntos.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cada sílaba una por una con los estudiantes.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33ba5922edd_1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" name="Google Shape;367;g33ba5922edd_1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/glo/, /bo/?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/glo/, /bo/, globo)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globo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globo, /glo/, /bo/)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C. Combinar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/g/, /l/, /o/, /b/, /o/?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/g/, /l/, /o/, /b/, /o/, globo)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D. Segmentar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separar en fonemas la palabra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globo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(Estudiantes: globo, /g/, /l/, /o/, /b/, /o/)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6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g331e7f25106_1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8" name="Google Shape;798;g331e7f25106_1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cada palabra parte por parte y luego vamos a unir cada parte para leer la palabra completa.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cada sílaba una por una y luego siga la flecha para leer la palabra completa. 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que repitan con usted.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9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Google Shape;820;g3357b772770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1" name="Google Shape;821;g3357b772770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Recuerda estar atento al ícono, que te indicará cuándo es tu turno para ayudarme a leer. ¡También puedes leer todo el tiempo si puedes hacerlo! Ahora, comencemos.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texto con los estudiantes.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Lea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fluidez y entonación.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mostrar el texto parte por parte.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Apoye a los estudiantes según sus necesidades.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9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" name="Google Shape;830;g3357b772770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1" name="Google Shape;831;g3357b772770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texto con los estudiantes.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Lea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fluidez y entonación.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mostrar el texto parte por parte.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7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" name="Google Shape;838;g3357b772770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9" name="Google Shape;839;g3357b772770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texto con los estudiantes.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Lea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fluidez y entonación.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mostrar el texto parte por parte.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5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Google Shape;846;g3357b772770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7" name="Google Shape;847;g3357b772770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texto con los estudiantes.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Lea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fluidez y entonación.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mostrar el texto parte por parte.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Termine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lectura compartida y 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Gira tu cuerpo y dile a tu pareja: ¿cómo crees que se siente Nicolás ahora? Puedes usar el marco de oración: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 creo que Nicolás se siente __________ porque __________.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compartan sus ideas con un compañero.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3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Google Shape;854;g3247fb0a98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5" name="Google Shape;855;g3247fb0a98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6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Google Shape;867;g2d99a0f3df9_0_1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8" name="Google Shape;868;g2d99a0f3df9_0_1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33ba5922edd_1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" name="Google Shape;373;g33ba5922edd_1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/bo/, /rro/, /so/?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/bo/, /rro/, /so/, borroso)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borroso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borroso, /bo/, /rro/, /so/)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C. Combinar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/b/, /o/, /rr/, /o/, /s/, /o/?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/b/, /o/, /rr/, /o/, /s/, /o/, borroso)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D. Segmentar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separar en fonemas la palabra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borroso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(Estudiantes: borroso, /b/, /o/, /rr/, /o/, /s/, /o/)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33949ac0706_1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33949ac0706_1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Voy a mostrar una letra y ustedes van a decir el sonido de la letra juntos.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una a la vez y diga lentamente cada sonido junto con ellos.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los sonidos y no los nombres de las letras.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3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3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3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3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3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3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3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3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3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3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3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3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Cover">
  <p:cSld name="TITLE_4_1_3">
    <p:bg>
      <p:bgPr>
        <a:noFill/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" name="Google Shape;11;p2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" name="Google Shape;12;p2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" name="Google Shape;13;p2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" name="Google Shape;14;p2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" name="Google Shape;18;p2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" name="Google Shape;20;p2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1" name="Google Shape;21;p2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22" name="Google Shape;22;p2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23" name="Google Shape;23;p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4" name="Google Shape;24;p2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" name="Google Shape;25;p2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6" name="Google Shape;26;p2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divider">
  <p:cSld name="TITLE_4_1_3_1_3">
    <p:bg>
      <p:bgPr>
        <a:solidFill>
          <a:schemeClr val="accent6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1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1"/>
          <p:cNvSpPr txBox="1"/>
          <p:nvPr>
            <p:ph type="ctrTitle"/>
          </p:nvPr>
        </p:nvSpPr>
        <p:spPr>
          <a:xfrm>
            <a:off x="457200" y="1305925"/>
            <a:ext cx="8229600" cy="14913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93" name="Google Shape;93;p11"/>
          <p:cNvSpPr txBox="1"/>
          <p:nvPr>
            <p:ph idx="1" type="subTitle"/>
          </p:nvPr>
        </p:nvSpPr>
        <p:spPr>
          <a:xfrm>
            <a:off x="457200" y="2834125"/>
            <a:ext cx="82296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94" name="Google Shape;94;p11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FDF0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95" name="Google Shape;95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celebration">
  <p:cSld name="TITLE_4_1_3_1_2_1">
    <p:bg>
      <p:bgPr>
        <a:solidFill>
          <a:schemeClr val="accent6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2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2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99" name="Google Shape;99;p12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00" name="Google Shape;100;p12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1" name="Google Shape;101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2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3" name="Google Shape;103;p12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4" name="Google Shape;104;p12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5" name="Google Shape;105;p12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6" name="Google Shape;106;p12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7" name="Google Shape;107;p12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Día">
  <p:cSld name="TITLE_4_1_3_1_1_2">
    <p:bg>
      <p:bgPr>
        <a:solidFill>
          <a:schemeClr val="accent6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13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3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1" name="Google Shape;111;p1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2" name="Google Shape;112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Section Title ">
  <p:cSld name="TITLE_4_1_3_1_1_1_2">
    <p:bg>
      <p:bgPr>
        <a:solidFill>
          <a:srgbClr val="FDF0B1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14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4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6" name="Google Shape;116;p14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17" name="Google Shape;117;p1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8" name="Google Shape;11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Generic">
  <p:cSld name="TITLE_4_1_3_1_1_1_1_2">
    <p:bg>
      <p:bgPr>
        <a:solidFill>
          <a:schemeClr val="lt1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15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5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2" name="Google Shape;12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Generic+CornerIcon">
  <p:cSld name="TITLE_4_1_3_1_1_1_1_1_1">
    <p:bg>
      <p:bgPr>
        <a:solidFill>
          <a:schemeClr val="lt1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16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6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6" name="Google Shape;126;p16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7" name="Google Shape;127;p16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chemeClr val="accent6"/>
          </a:solidFill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8" name="Google Shape;128;p1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9" name="Google Shape;12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6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1" name="Google Shape;131;p16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End">
  <p:cSld name="TITLE_4_1_2_1">
    <p:bg>
      <p:bgPr>
        <a:solidFill>
          <a:schemeClr val="accent6"/>
        </a:solid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Cover">
  <p:cSld name="TITLE_4_1_3_2_1">
    <p:bg>
      <p:bgPr>
        <a:noFill/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18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8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7" name="Google Shape;137;p18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8" name="Google Shape;138;p18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9" name="Google Shape;139;p18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0" name="Google Shape;140;p18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1" name="Google Shape;141;p18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2" name="Google Shape;142;p18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3" name="Google Shape;143;p18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4" name="Google Shape;144;p18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5" name="Google Shape;145;p18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6" name="Google Shape;146;p18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47" name="Google Shape;147;p18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148" name="Google Shape;148;p18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149" name="Google Shape;149;p1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0" name="Google Shape;150;p18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1" name="Google Shape;151;p18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52" name="Google Shape;152;p18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divider">
  <p:cSld name="TITLE_4_1_3_1_3_1">
    <p:bg>
      <p:bgPr>
        <a:solidFill>
          <a:schemeClr val="dk2"/>
        </a:solid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19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19"/>
          <p:cNvSpPr txBox="1"/>
          <p:nvPr>
            <p:ph type="ctrTitle"/>
          </p:nvPr>
        </p:nvSpPr>
        <p:spPr>
          <a:xfrm>
            <a:off x="457200" y="1305925"/>
            <a:ext cx="8229600" cy="14913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56" name="Google Shape;156;p19"/>
          <p:cNvSpPr txBox="1"/>
          <p:nvPr>
            <p:ph idx="1" type="subTitle"/>
          </p:nvPr>
        </p:nvSpPr>
        <p:spPr>
          <a:xfrm>
            <a:off x="457200" y="2834125"/>
            <a:ext cx="82296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57" name="Google Shape;157;p19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58" name="Google Shape;15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celebration">
  <p:cSld name="TITLE_4_1_3_1_2_1_1">
    <p:bg>
      <p:bgPr>
        <a:solidFill>
          <a:schemeClr val="dk2"/>
        </a:solid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0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0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62" name="Google Shape;162;p20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63" name="Google Shape;163;p20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64" name="Google Shape;16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0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6" name="Google Shape;166;p20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7" name="Google Shape;167;p20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8" name="Google Shape;168;p20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9" name="Google Shape;169;p20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0" name="Google Shape;170;p20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divider">
  <p:cSld name="TITLE_4_1_3_1">
    <p:bg>
      <p:bgPr>
        <a:solidFill>
          <a:srgbClr val="E3F5EA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3"/>
          <p:cNvSpPr txBox="1"/>
          <p:nvPr>
            <p:ph type="ctrTitle"/>
          </p:nvPr>
        </p:nvSpPr>
        <p:spPr>
          <a:xfrm>
            <a:off x="457200" y="1305925"/>
            <a:ext cx="8229600" cy="14913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0" name="Google Shape;30;p3"/>
          <p:cNvSpPr txBox="1"/>
          <p:nvPr>
            <p:ph idx="1" type="subTitle"/>
          </p:nvPr>
        </p:nvSpPr>
        <p:spPr>
          <a:xfrm>
            <a:off x="457200" y="2834125"/>
            <a:ext cx="82296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1" name="Google Shape;31;p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2" name="Google Shape;32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Día ">
  <p:cSld name="TITLE_4_1_3_1_1_2_1">
    <p:bg>
      <p:bgPr>
        <a:solidFill>
          <a:schemeClr val="dk2"/>
        </a:solid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21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1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74" name="Google Shape;174;p21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5" name="Google Shape;17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Section Title">
  <p:cSld name="TITLE_4_1_3_1_1_1_2_1">
    <p:bg>
      <p:bgPr>
        <a:solidFill>
          <a:schemeClr val="dk2"/>
        </a:solidFill>
      </p:bgPr>
    </p:bg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22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2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79" name="Google Shape;179;p22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80" name="Google Shape;180;p22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81" name="Google Shape;18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Generic">
  <p:cSld name="TITLE_4_1_3_1_1_1_1_2_1">
    <p:bg>
      <p:bgPr>
        <a:solidFill>
          <a:schemeClr val="lt1"/>
        </a:solid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23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85" name="Google Shape;18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Generic+CornerIcon">
  <p:cSld name="TITLE_4_1_3_1_1_1_1_1_1_1">
    <p:bg>
      <p:bgPr>
        <a:solidFill>
          <a:schemeClr val="lt1"/>
        </a:solidFill>
      </p:bgPr>
    </p:bg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24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4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9" name="Google Shape;189;p24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0" name="Google Shape;190;p24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chemeClr val="dk2"/>
          </a:solidFill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1" name="Google Shape;191;p2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92" name="Google Shape;19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24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94" name="Google Shape;194;p24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End">
  <p:cSld name="TITLE_4_1_2_1_1">
    <p:bg>
      <p:bgPr>
        <a:solidFill>
          <a:schemeClr val="dk2"/>
        </a:solidFill>
      </p:bgPr>
    </p:bg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Cover ">
  <p:cSld name="TITLE_4_1_3_2_2">
    <p:bg>
      <p:bgPr>
        <a:noFill/>
      </p:bgPr>
    </p:bg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26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6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0" name="Google Shape;200;p26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1" name="Google Shape;201;p26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2" name="Google Shape;202;p26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3" name="Google Shape;203;p26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4" name="Google Shape;204;p26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5" name="Google Shape;205;p26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6" name="Google Shape;206;p26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7" name="Google Shape;207;p26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8" name="Google Shape;208;p26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9" name="Google Shape;209;p26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10" name="Google Shape;210;p26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211" name="Google Shape;211;p26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212" name="Google Shape;212;p2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3" name="Google Shape;213;p26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C8F0F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4" name="Google Shape;214;p26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15" name="Google Shape;215;p26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divider ">
  <p:cSld name="TITLE_4_1_3_1_3_2">
    <p:bg>
      <p:bgPr>
        <a:solidFill>
          <a:srgbClr val="C8F0FA"/>
        </a:solidFill>
      </p:bgPr>
    </p:bg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p27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27"/>
          <p:cNvSpPr txBox="1"/>
          <p:nvPr>
            <p:ph type="ctrTitle"/>
          </p:nvPr>
        </p:nvSpPr>
        <p:spPr>
          <a:xfrm>
            <a:off x="457200" y="1305925"/>
            <a:ext cx="8229600" cy="14913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19" name="Google Shape;219;p27"/>
          <p:cNvSpPr txBox="1"/>
          <p:nvPr>
            <p:ph idx="1" type="subTitle"/>
          </p:nvPr>
        </p:nvSpPr>
        <p:spPr>
          <a:xfrm>
            <a:off x="457200" y="2834125"/>
            <a:ext cx="82296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20" name="Google Shape;220;p27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21" name="Google Shape;22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celebration">
  <p:cSld name="TITLE_4_1_3_1_2_1_2">
    <p:bg>
      <p:bgPr>
        <a:solidFill>
          <a:srgbClr val="C8F0FA"/>
        </a:solidFill>
      </p:bgPr>
    </p:bg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Google Shape;223;p28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28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25" name="Google Shape;225;p28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26" name="Google Shape;226;p28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27" name="Google Shape;22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28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9" name="Google Shape;229;p28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0" name="Google Shape;230;p28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1" name="Google Shape;231;p28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2" name="Google Shape;232;p28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3" name="Google Shape;233;p28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Día">
  <p:cSld name="TITLE_4_1_3_1_1_2_2">
    <p:bg>
      <p:bgPr>
        <a:solidFill>
          <a:srgbClr val="C8F0FA"/>
        </a:solidFill>
      </p:bgPr>
    </p:bg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29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29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37" name="Google Shape;237;p29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38" name="Google Shape;23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Section Title">
  <p:cSld name="TITLE_4_1_3_1_1_1_2_2">
    <p:bg>
      <p:bgPr>
        <a:solidFill>
          <a:srgbClr val="C8F0FA"/>
        </a:solidFill>
      </p:bgPr>
    </p:bg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Google Shape;240;p30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30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42" name="Google Shape;242;p30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43" name="Google Shape;243;p30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44" name="Google Shape;24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celebration">
  <p:cSld name="TITLE_4_1_3_1_2">
    <p:bg>
      <p:bgPr>
        <a:solidFill>
          <a:srgbClr val="E3F5EA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4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6" name="Google Shape;36;p4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7" name="Google Shape;37;p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8" name="Google Shape;38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4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" name="Google Shape;40;p4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" name="Google Shape;41;p4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" name="Google Shape;42;p4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" name="Google Shape;43;p4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" name="Google Shape;44;p4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Generic">
  <p:cSld name="TITLE_4_1_3_1_1_1_1_2_2">
    <p:bg>
      <p:bgPr>
        <a:solidFill>
          <a:schemeClr val="lt1"/>
        </a:solidFill>
      </p:bgPr>
    </p:bg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Google Shape;246;p31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31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48" name="Google Shape;248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Generic+CornerIcon">
  <p:cSld name="TITLE_4_1_3_1_1_1_1_1_1_2">
    <p:bg>
      <p:bgPr>
        <a:solidFill>
          <a:schemeClr val="lt1"/>
        </a:solidFill>
      </p:bgPr>
    </p:bg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oogle Shape;250;p32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32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2" name="Google Shape;252;p32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3" name="Google Shape;253;p32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C8F0FA"/>
          </a:solidFill>
          <a:ln cap="flat" cmpd="sng" w="3810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4" name="Google Shape;254;p32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55" name="Google Shape;255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32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57" name="Google Shape;257;p32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End">
  <p:cSld name="TITLE_4_1_2_1_2">
    <p:bg>
      <p:bgPr>
        <a:solidFill>
          <a:srgbClr val="C8F0FA"/>
        </a:solidFill>
      </p:bgPr>
    </p:bg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Cover">
  <p:cSld name="TITLE_4_1_3_2_3">
    <p:bg>
      <p:bgPr>
        <a:noFill/>
      </p:bgPr>
    </p:bg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Google Shape;261;p34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34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3" name="Google Shape;263;p34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4" name="Google Shape;264;p34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5" name="Google Shape;265;p34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6" name="Google Shape;266;p34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7" name="Google Shape;267;p34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8" name="Google Shape;268;p34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9" name="Google Shape;269;p34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0" name="Google Shape;270;p34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1" name="Google Shape;271;p34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2" name="Google Shape;272;p34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73" name="Google Shape;273;p34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274" name="Google Shape;274;p34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275" name="Google Shape;275;p3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76" name="Google Shape;276;p34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FFE2D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7" name="Google Shape;277;p34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78" name="Google Shape;278;p34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divider">
  <p:cSld name="TITLE_4_1_3_1_3_3">
    <p:bg>
      <p:bgPr>
        <a:solidFill>
          <a:srgbClr val="FFE2D6"/>
        </a:solidFill>
      </p:bgPr>
    </p:bg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Google Shape;280;p35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35"/>
          <p:cNvSpPr txBox="1"/>
          <p:nvPr>
            <p:ph type="ctrTitle"/>
          </p:nvPr>
        </p:nvSpPr>
        <p:spPr>
          <a:xfrm>
            <a:off x="457200" y="1305925"/>
            <a:ext cx="8229600" cy="14913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82" name="Google Shape;282;p35"/>
          <p:cNvSpPr txBox="1"/>
          <p:nvPr>
            <p:ph idx="1" type="subTitle"/>
          </p:nvPr>
        </p:nvSpPr>
        <p:spPr>
          <a:xfrm>
            <a:off x="457200" y="2834125"/>
            <a:ext cx="82296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83" name="Google Shape;283;p35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84" name="Google Shape;284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celebration">
  <p:cSld name="TITLE_4_1_3_1_2_1_3">
    <p:bg>
      <p:bgPr>
        <a:solidFill>
          <a:schemeClr val="lt2"/>
        </a:solidFill>
      </p:bgPr>
    </p:bg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Google Shape;286;p36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36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88" name="Google Shape;288;p36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89" name="Google Shape;289;p3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90" name="Google Shape;290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36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2" name="Google Shape;292;p36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3" name="Google Shape;293;p36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4" name="Google Shape;294;p36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5" name="Google Shape;295;p36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6" name="Google Shape;296;p36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Día">
  <p:cSld name="TITLE_4_1_3_1_1_2_3">
    <p:bg>
      <p:bgPr>
        <a:solidFill>
          <a:schemeClr val="lt2"/>
        </a:solidFill>
      </p:bgPr>
    </p:bg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Google Shape;298;p37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37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00" name="Google Shape;300;p37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01" name="Google Shape;301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Section Title">
  <p:cSld name="TITLE_4_1_3_1_1_1_2_3">
    <p:bg>
      <p:bgPr>
        <a:solidFill>
          <a:schemeClr val="lt2"/>
        </a:solidFill>
      </p:bgPr>
    </p:bg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" name="Google Shape;303;p38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38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05" name="Google Shape;305;p38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306" name="Google Shape;306;p38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07" name="Google Shape;30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Generic">
  <p:cSld name="TITLE_4_1_3_1_1_1_1_2_3">
    <p:bg>
      <p:bgPr>
        <a:solidFill>
          <a:schemeClr val="lt1"/>
        </a:solidFill>
      </p:bgPr>
    </p:bg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Google Shape;309;p39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39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11" name="Google Shape;311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Generic+CornerIcon">
  <p:cSld name="TITLE_4_1_3_1_1_1_1_1_1_3">
    <p:bg>
      <p:bgPr>
        <a:solidFill>
          <a:schemeClr val="lt1"/>
        </a:solidFill>
      </p:bgPr>
    </p:bg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" name="Google Shape;313;p40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40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rgbClr val="FCB4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5" name="Google Shape;315;p40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rgbClr val="FCB4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6" name="Google Shape;316;p40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chemeClr val="lt2"/>
          </a:solidFill>
          <a:ln cap="flat" cmpd="sng" w="38100">
            <a:solidFill>
              <a:srgbClr val="FCB49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7" name="Google Shape;317;p40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18" name="Google Shape;318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40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320" name="Google Shape;320;p40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Día">
  <p:cSld name="TITLE_4_1_3_1_1">
    <p:bg>
      <p:bgPr>
        <a:solidFill>
          <a:srgbClr val="E3F5EA"/>
        </a:solidFill>
      </p:bgPr>
    </p:bg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5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8" name="Google Shape;48;p5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9" name="Google Shape;49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End">
  <p:cSld name="TITLE_4_1_2_1_3">
    <p:bg>
      <p:bgPr>
        <a:solidFill>
          <a:srgbClr val="FFE2D6"/>
        </a:solidFill>
      </p:bgPr>
    </p:bg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" name="Google Shape;322;p4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MAIN_POINT_1_1"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ext Slide" type="titleOnly">
  <p:cSld name="TITLE_ONLY"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4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326" name="Google Shape;326;p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43"/>
          <p:cNvSpPr txBox="1"/>
          <p:nvPr>
            <p:ph idx="1" type="body"/>
          </p:nvPr>
        </p:nvSpPr>
        <p:spPr>
          <a:xfrm>
            <a:off x="311700" y="1017725"/>
            <a:ext cx="8520600" cy="24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indent="-342900" lvl="0" marL="457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Section Title">
  <p:cSld name="TITLE_4_1_3_1_1_1">
    <p:bg>
      <p:bgPr>
        <a:solidFill>
          <a:srgbClr val="E3F5EA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6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53" name="Google Shape;53;p6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54" name="Google Shape;54;p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5" name="Google Shape;55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Generic">
  <p:cSld name="TITLE_4_1_3_1_1_1_1">
    <p:bg>
      <p:bgPr>
        <a:solidFill>
          <a:schemeClr val="lt1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7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9" name="Google Shape;59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Generic+CornerIcon">
  <p:cSld name="TITLE_4_1_3_1_1_1_1_1">
    <p:bg>
      <p:bgPr>
        <a:solidFill>
          <a:schemeClr val="lt1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8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" name="Google Shape;63;p8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" name="Google Shape;64;p8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E3F5EA"/>
          </a:solidFill>
          <a:ln cap="flat" cmpd="sng" w="38100">
            <a:solidFill>
              <a:srgbClr val="99DBB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5" name="Google Shape;65;p8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6" name="Google Shape;66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8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68" name="Google Shape;68;p8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End">
  <p:cSld name="TITLE_4_1_2">
    <p:bg>
      <p:bgPr>
        <a:solidFill>
          <a:srgbClr val="E3F5EA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Cover">
  <p:cSld name="TITLE_4_1_3_2">
    <p:bg>
      <p:bgPr>
        <a:noFill/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0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0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4" name="Google Shape;74;p10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5" name="Google Shape;75;p10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6" name="Google Shape;76;p10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7" name="Google Shape;77;p10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8" name="Google Shape;78;p10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9" name="Google Shape;79;p10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0" name="Google Shape;80;p10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1" name="Google Shape;81;p10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2" name="Google Shape;82;p10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3" name="Google Shape;83;p10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84" name="Google Shape;84;p10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85" name="Google Shape;85;p10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86" name="Google Shape;86;p1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7" name="Google Shape;87;p10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8" name="Google Shape;88;p10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9" name="Google Shape;89;p10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20.xml"/><Relationship Id="rId42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41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43" Type="http://schemas.openxmlformats.org/officeDocument/2006/relationships/theme" Target="../theme/theme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35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12.xml"/><Relationship Id="rId3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15.xml"/><Relationship Id="rId37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14.xml"/><Relationship Id="rId36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17.xml"/><Relationship Id="rId39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16.xml"/><Relationship Id="rId38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457200"/>
            <a:ext cx="8229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2400"/>
              <a:buFont typeface="Century Gothic"/>
              <a:buNone/>
              <a:defRPr b="1" sz="24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152475"/>
            <a:ext cx="8229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342900" lvl="0" marL="457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●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○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■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7500" lvl="3" marL="18288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●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98450" lvl="4" marL="22860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8450" lvl="5" marL="2743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8450" lvl="6" marL="3200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8450" lvl="7" marL="3657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8450" lvl="8" marL="4114800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1620">
          <p15:clr>
            <a:srgbClr val="E46962"/>
          </p15:clr>
        </p15:guide>
        <p15:guide id="2" pos="2880">
          <p15:clr>
            <a:srgbClr val="E46962"/>
          </p15:clr>
        </p15:guide>
        <p15:guide id="3" pos="288">
          <p15:clr>
            <a:srgbClr val="E46962"/>
          </p15:clr>
        </p15:guide>
        <p15:guide id="4" pos="5472">
          <p15:clr>
            <a:srgbClr val="E46962"/>
          </p15:clr>
        </p15:guide>
        <p15:guide id="5" orient="horz" pos="288">
          <p15:clr>
            <a:srgbClr val="E46962"/>
          </p15:clr>
        </p15:guide>
        <p15:guide id="6" orient="horz" pos="2963">
          <p15:clr>
            <a:srgbClr val="E46962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3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3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3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3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3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3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3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3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3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2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0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5.png"/><Relationship Id="rId4" Type="http://schemas.openxmlformats.org/officeDocument/2006/relationships/image" Target="../media/image21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3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3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3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3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4.png"/><Relationship Id="rId4" Type="http://schemas.openxmlformats.org/officeDocument/2006/relationships/image" Target="../media/image19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3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18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13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13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13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13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13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13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16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1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4.png"/><Relationship Id="rId4" Type="http://schemas.openxmlformats.org/officeDocument/2006/relationships/image" Target="../media/image11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13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13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13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13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13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39.pn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22.pn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20.pn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2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4.png"/><Relationship Id="rId4" Type="http://schemas.openxmlformats.org/officeDocument/2006/relationships/image" Target="../media/image12.pn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20.pn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25.png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13.png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13.png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22.png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20.png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66.xml"/><Relationship Id="rId3" Type="http://schemas.openxmlformats.org/officeDocument/2006/relationships/image" Target="../media/image13.png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67.xml"/><Relationship Id="rId3" Type="http://schemas.openxmlformats.org/officeDocument/2006/relationships/image" Target="../media/image23.png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68.xml"/><Relationship Id="rId3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69.xml"/><Relationship Id="rId3" Type="http://schemas.openxmlformats.org/officeDocument/2006/relationships/image" Target="../media/image32.png"/><Relationship Id="rId4" Type="http://schemas.openxmlformats.org/officeDocument/2006/relationships/image" Target="../media/image2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4.png"/><Relationship Id="rId4" Type="http://schemas.openxmlformats.org/officeDocument/2006/relationships/image" Target="../media/image10.png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70.xml"/><Relationship Id="rId3" Type="http://schemas.openxmlformats.org/officeDocument/2006/relationships/comments" Target="../comments/comment1.xml"/><Relationship Id="rId4" Type="http://schemas.openxmlformats.org/officeDocument/2006/relationships/image" Target="../media/image33.png"/><Relationship Id="rId5" Type="http://schemas.openxmlformats.org/officeDocument/2006/relationships/image" Target="../media/image26.png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71.xml"/><Relationship Id="rId3" Type="http://schemas.openxmlformats.org/officeDocument/2006/relationships/image" Target="../media/image26.png"/><Relationship Id="rId4" Type="http://schemas.openxmlformats.org/officeDocument/2006/relationships/image" Target="../media/image37.jpg"/></Relationships>
</file>

<file path=ppt/slides/_rels/slide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72.xml"/><Relationship Id="rId3" Type="http://schemas.openxmlformats.org/officeDocument/2006/relationships/image" Target="../media/image26.png"/><Relationship Id="rId4" Type="http://schemas.openxmlformats.org/officeDocument/2006/relationships/image" Target="../media/image38.jpg"/></Relationships>
</file>

<file path=ppt/slides/_rels/slide7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73.xml"/><Relationship Id="rId3" Type="http://schemas.openxmlformats.org/officeDocument/2006/relationships/image" Target="../media/image26.png"/><Relationship Id="rId4" Type="http://schemas.openxmlformats.org/officeDocument/2006/relationships/image" Target="../media/image36.jpg"/></Relationships>
</file>

<file path=ppt/slides/_rels/slide7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74.xml"/><Relationship Id="rId3" Type="http://schemas.openxmlformats.org/officeDocument/2006/relationships/image" Target="../media/image26.png"/><Relationship Id="rId4" Type="http://schemas.openxmlformats.org/officeDocument/2006/relationships/image" Target="../media/image35.jpg"/></Relationships>
</file>

<file path=ppt/slides/_rels/slide7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75.xml"/><Relationship Id="rId3" Type="http://schemas.openxmlformats.org/officeDocument/2006/relationships/image" Target="../media/image40.png"/></Relationships>
</file>

<file path=ppt/slides/_rels/slide7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76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4.png"/><Relationship Id="rId4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" name="Google Shape;332;p4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99" r="99" t="0"/>
          <a:stretch/>
        </p:blipFill>
        <p:spPr>
          <a:xfrm>
            <a:off x="3486900" y="1176775"/>
            <a:ext cx="2170203" cy="3331203"/>
          </a:xfrm>
          <a:prstGeom prst="rect">
            <a:avLst/>
          </a:prstGeom>
        </p:spPr>
      </p:pic>
      <p:sp>
        <p:nvSpPr>
          <p:cNvPr id="333" name="Google Shape;333;p44"/>
          <p:cNvSpPr txBox="1"/>
          <p:nvPr>
            <p:ph type="ctrTitle"/>
          </p:nvPr>
        </p:nvSpPr>
        <p:spPr>
          <a:xfrm>
            <a:off x="311700" y="458700"/>
            <a:ext cx="8520600" cy="4617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Presentación de fonética</a:t>
            </a:r>
            <a:endParaRPr/>
          </a:p>
        </p:txBody>
      </p:sp>
      <p:sp>
        <p:nvSpPr>
          <p:cNvPr id="334" name="Google Shape;334;p44"/>
          <p:cNvSpPr txBox="1"/>
          <p:nvPr/>
        </p:nvSpPr>
        <p:spPr>
          <a:xfrm>
            <a:off x="8229600" y="1176775"/>
            <a:ext cx="914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33.1</a:t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7" name="Google Shape;387;p5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388" name="Google Shape;388;p53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z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3" name="Google Shape;393;p5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394" name="Google Shape;394;p54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" name="Google Shape;399;p5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00" name="Google Shape;400;p55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x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5" name="Google Shape;405;p5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06" name="Google Shape;406;p56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" name="Google Shape;411;p5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12" name="Google Shape;412;p57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7" name="Google Shape;417;p5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18" name="Google Shape;418;p58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3" name="Google Shape;423;p5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24" name="Google Shape;424;p59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9" name="Google Shape;429;p6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30" name="Google Shape;430;p60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ll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5" name="Google Shape;435;p6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36" name="Google Shape;436;p61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1" name="Google Shape;441;p6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42" name="Google Shape;442;p62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45"/>
          <p:cNvSpPr txBox="1"/>
          <p:nvPr/>
        </p:nvSpPr>
        <p:spPr>
          <a:xfrm>
            <a:off x="310900" y="1848450"/>
            <a:ext cx="83886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Día 1 </a:t>
            </a:r>
            <a:endParaRPr b="1" sz="6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7" name="Google Shape;447;p6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48" name="Google Shape;448;p63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3" name="Google Shape;453;p6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54" name="Google Shape;454;p64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9" name="Google Shape;459;p6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60" name="Google Shape;460;p65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5" name="Google Shape;465;p6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66" name="Google Shape;466;p66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" name="Google Shape;471;p6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72" name="Google Shape;472;p67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7" name="Google Shape;477;p6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78" name="Google Shape;478;p68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3" name="Google Shape;483;p6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84" name="Google Shape;484;p69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9" name="Google Shape;489;p7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90" name="Google Shape;490;p70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5" name="Google Shape;495;p7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96" name="Google Shape;496;p71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bl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" name="Google Shape;501;p7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02" name="Google Shape;502;p72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46"/>
          <p:cNvSpPr txBox="1"/>
          <p:nvPr>
            <p:ph type="ctrTitle"/>
          </p:nvPr>
        </p:nvSpPr>
        <p:spPr>
          <a:xfrm>
            <a:off x="457200" y="3439525"/>
            <a:ext cx="8229600" cy="5388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/>
              <a:t>1. Conciencia fonémica </a:t>
            </a:r>
            <a:endParaRPr sz="3500"/>
          </a:p>
        </p:txBody>
      </p:sp>
      <p:pic>
        <p:nvPicPr>
          <p:cNvPr id="345" name="Google Shape;345;p4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7" name="Google Shape;507;p7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08" name="Google Shape;508;p73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fl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" name="Google Shape;513;p7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14" name="Google Shape;514;p74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9" name="Google Shape;519;p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520" name="Google Shape;520;p75"/>
          <p:cNvSpPr txBox="1"/>
          <p:nvPr/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3. Dictado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5" name="Google Shape;525;p7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graphicFrame>
        <p:nvGraphicFramePr>
          <p:cNvPr id="526" name="Google Shape;526;p76"/>
          <p:cNvGraphicFramePr/>
          <p:nvPr/>
        </p:nvGraphicFramePr>
        <p:xfrm>
          <a:off x="3790125" y="18736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{F47E782C-DFDC-4899-A025-31F933B8F6AD}</a:tableStyleId>
              </a:tblPr>
              <a:tblGrid>
                <a:gridCol w="1563750"/>
              </a:tblGrid>
              <a:tr h="13961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1" name="Google Shape;531;p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479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532" name="Google Shape;532;p77"/>
          <p:cNvSpPr txBox="1"/>
          <p:nvPr/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4. Sílabas trabadas 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33" name="Google Shape;533;p7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101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78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bla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9" name="Google Shape;539;p78"/>
          <p:cNvSpPr/>
          <p:nvPr/>
        </p:nvSpPr>
        <p:spPr>
          <a:xfrm>
            <a:off x="3619500" y="3191525"/>
            <a:ext cx="19173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0E0E0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40" name="Google Shape;540;p7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79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6" name="Google Shape;546;p79"/>
          <p:cNvSpPr/>
          <p:nvPr/>
        </p:nvSpPr>
        <p:spPr>
          <a:xfrm>
            <a:off x="3657600" y="3191525"/>
            <a:ext cx="18687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0E0E0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47" name="Google Shape;547;p7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80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pli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3" name="Google Shape;553;p80"/>
          <p:cNvSpPr/>
          <p:nvPr/>
        </p:nvSpPr>
        <p:spPr>
          <a:xfrm>
            <a:off x="3818825" y="3191525"/>
            <a:ext cx="15885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0E0E0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54" name="Google Shape;554;p8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81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blu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0" name="Google Shape;560;p81"/>
          <p:cNvSpPr/>
          <p:nvPr/>
        </p:nvSpPr>
        <p:spPr>
          <a:xfrm>
            <a:off x="3552825" y="3191525"/>
            <a:ext cx="2133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0E0E0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61" name="Google Shape;561;p8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82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7" name="Google Shape;567;p82"/>
          <p:cNvSpPr/>
          <p:nvPr/>
        </p:nvSpPr>
        <p:spPr>
          <a:xfrm>
            <a:off x="3655700" y="3191525"/>
            <a:ext cx="1992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0E0E0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68" name="Google Shape;568;p8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0" name="Google Shape;350;p4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pic>
        <p:nvPicPr>
          <p:cNvPr id="351" name="Google Shape;351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67575" y="729775"/>
            <a:ext cx="4208826" cy="3683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2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83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flo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4" name="Google Shape;574;p83"/>
          <p:cNvSpPr/>
          <p:nvPr/>
        </p:nvSpPr>
        <p:spPr>
          <a:xfrm>
            <a:off x="3838575" y="3191525"/>
            <a:ext cx="15534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0E0E0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75" name="Google Shape;575;p8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84"/>
          <p:cNvSpPr txBox="1"/>
          <p:nvPr/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Palabras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2 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sílabas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81" name="Google Shape;581;p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6" name="Google Shape;586;p8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87" name="Google Shape;587;p85"/>
          <p:cNvSpPr txBox="1"/>
          <p:nvPr/>
        </p:nvSpPr>
        <p:spPr>
          <a:xfrm>
            <a:off x="2751550" y="1841650"/>
            <a:ext cx="2541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flo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8" name="Google Shape;588;p85"/>
          <p:cNvSpPr txBox="1"/>
          <p:nvPr/>
        </p:nvSpPr>
        <p:spPr>
          <a:xfrm>
            <a:off x="4614350" y="1841650"/>
            <a:ext cx="21618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res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9" name="Google Shape;589;p85"/>
          <p:cNvSpPr/>
          <p:nvPr/>
        </p:nvSpPr>
        <p:spPr>
          <a:xfrm>
            <a:off x="3295650" y="3267725"/>
            <a:ext cx="32658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0E0E0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4" name="Google Shape;594;p8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95" name="Google Shape;595;p86"/>
          <p:cNvSpPr txBox="1"/>
          <p:nvPr/>
        </p:nvSpPr>
        <p:spPr>
          <a:xfrm>
            <a:off x="2458700" y="1793875"/>
            <a:ext cx="3051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6" name="Google Shape;596;p86"/>
          <p:cNvSpPr txBox="1"/>
          <p:nvPr/>
        </p:nvSpPr>
        <p:spPr>
          <a:xfrm>
            <a:off x="4831500" y="1793875"/>
            <a:ext cx="2438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7" name="Google Shape;597;p86"/>
          <p:cNvSpPr/>
          <p:nvPr/>
        </p:nvSpPr>
        <p:spPr>
          <a:xfrm>
            <a:off x="3101450" y="3267725"/>
            <a:ext cx="3051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0E0E0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2" name="Google Shape;602;p8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03" name="Google Shape;603;p87"/>
          <p:cNvSpPr txBox="1"/>
          <p:nvPr/>
        </p:nvSpPr>
        <p:spPr>
          <a:xfrm>
            <a:off x="2816300" y="1870075"/>
            <a:ext cx="2541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4" name="Google Shape;604;p87"/>
          <p:cNvSpPr txBox="1"/>
          <p:nvPr/>
        </p:nvSpPr>
        <p:spPr>
          <a:xfrm>
            <a:off x="4374300" y="1870075"/>
            <a:ext cx="2040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fas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5" name="Google Shape;605;p87"/>
          <p:cNvSpPr/>
          <p:nvPr/>
        </p:nvSpPr>
        <p:spPr>
          <a:xfrm>
            <a:off x="2892150" y="3325000"/>
            <a:ext cx="33597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0E0E0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9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0" name="Google Shape;610;p8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11" name="Google Shape;611;p88"/>
          <p:cNvSpPr txBox="1"/>
          <p:nvPr/>
        </p:nvSpPr>
        <p:spPr>
          <a:xfrm>
            <a:off x="2458700" y="1793875"/>
            <a:ext cx="3051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2" name="Google Shape;612;p88"/>
          <p:cNvSpPr txBox="1"/>
          <p:nvPr/>
        </p:nvSpPr>
        <p:spPr>
          <a:xfrm>
            <a:off x="3917100" y="1793875"/>
            <a:ext cx="2438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jos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3" name="Google Shape;613;p88"/>
          <p:cNvSpPr/>
          <p:nvPr/>
        </p:nvSpPr>
        <p:spPr>
          <a:xfrm>
            <a:off x="3540525" y="3267725"/>
            <a:ext cx="25551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0E0E0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7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8" name="Google Shape;618;p8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19" name="Google Shape;619;p89"/>
          <p:cNvSpPr txBox="1"/>
          <p:nvPr/>
        </p:nvSpPr>
        <p:spPr>
          <a:xfrm>
            <a:off x="2446750" y="1841650"/>
            <a:ext cx="2541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car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20" name="Google Shape;620;p89"/>
          <p:cNvSpPr txBox="1"/>
          <p:nvPr/>
        </p:nvSpPr>
        <p:spPr>
          <a:xfrm>
            <a:off x="4614350" y="1841650"/>
            <a:ext cx="2762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tel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21" name="Google Shape;621;p89"/>
          <p:cNvSpPr/>
          <p:nvPr/>
        </p:nvSpPr>
        <p:spPr>
          <a:xfrm>
            <a:off x="2663025" y="3267725"/>
            <a:ext cx="35775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0E0E0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5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6" name="Google Shape;626;p9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27" name="Google Shape;627;p90"/>
          <p:cNvSpPr txBox="1"/>
          <p:nvPr/>
        </p:nvSpPr>
        <p:spPr>
          <a:xfrm>
            <a:off x="2234650" y="1793875"/>
            <a:ext cx="3198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glo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28" name="Google Shape;628;p90"/>
          <p:cNvSpPr txBox="1"/>
          <p:nvPr/>
        </p:nvSpPr>
        <p:spPr>
          <a:xfrm>
            <a:off x="3917100" y="1793875"/>
            <a:ext cx="31467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29" name="Google Shape;629;p90"/>
          <p:cNvSpPr/>
          <p:nvPr/>
        </p:nvSpPr>
        <p:spPr>
          <a:xfrm>
            <a:off x="2987700" y="3267725"/>
            <a:ext cx="33783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0E0E0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3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91"/>
          <p:cNvSpPr txBox="1"/>
          <p:nvPr/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6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Palabras con 3 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sílabas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35" name="Google Shape;635;p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9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0" name="Google Shape;640;p9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41" name="Google Shape;641;p92"/>
          <p:cNvSpPr txBox="1"/>
          <p:nvPr/>
        </p:nvSpPr>
        <p:spPr>
          <a:xfrm>
            <a:off x="1985525" y="1807325"/>
            <a:ext cx="1968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2" name="Google Shape;642;p92"/>
          <p:cNvSpPr txBox="1"/>
          <p:nvPr/>
        </p:nvSpPr>
        <p:spPr>
          <a:xfrm>
            <a:off x="3569075" y="1807325"/>
            <a:ext cx="2422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pli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3" name="Google Shape;643;p92"/>
          <p:cNvSpPr txBox="1"/>
          <p:nvPr/>
        </p:nvSpPr>
        <p:spPr>
          <a:xfrm>
            <a:off x="4483475" y="1807325"/>
            <a:ext cx="2590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</a:t>
            </a: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4" name="Google Shape;644;p92"/>
          <p:cNvSpPr/>
          <p:nvPr/>
        </p:nvSpPr>
        <p:spPr>
          <a:xfrm>
            <a:off x="2175600" y="3267725"/>
            <a:ext cx="45717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0E0E0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6" name="Google Shape;356;p4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pic>
        <p:nvPicPr>
          <p:cNvPr id="357" name="Google Shape;357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14625" y="1276350"/>
            <a:ext cx="3714750" cy="259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8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9" name="Google Shape;649;p9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50" name="Google Shape;650;p93"/>
          <p:cNvSpPr txBox="1"/>
          <p:nvPr/>
        </p:nvSpPr>
        <p:spPr>
          <a:xfrm>
            <a:off x="1985525" y="1807325"/>
            <a:ext cx="1968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51" name="Google Shape;651;p93"/>
          <p:cNvSpPr txBox="1"/>
          <p:nvPr/>
        </p:nvSpPr>
        <p:spPr>
          <a:xfrm>
            <a:off x="3569075" y="1807325"/>
            <a:ext cx="2422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52" name="Google Shape;652;p93"/>
          <p:cNvSpPr txBox="1"/>
          <p:nvPr/>
        </p:nvSpPr>
        <p:spPr>
          <a:xfrm>
            <a:off x="5016875" y="1807325"/>
            <a:ext cx="2590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rar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53" name="Google Shape;653;p93"/>
          <p:cNvSpPr/>
          <p:nvPr/>
        </p:nvSpPr>
        <p:spPr>
          <a:xfrm>
            <a:off x="2175600" y="3267725"/>
            <a:ext cx="52311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0E0E0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7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8" name="Google Shape;658;p9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59" name="Google Shape;659;p94"/>
          <p:cNvSpPr txBox="1"/>
          <p:nvPr/>
        </p:nvSpPr>
        <p:spPr>
          <a:xfrm>
            <a:off x="1597425" y="1807325"/>
            <a:ext cx="27897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0" name="Google Shape;660;p94"/>
          <p:cNvSpPr txBox="1"/>
          <p:nvPr/>
        </p:nvSpPr>
        <p:spPr>
          <a:xfrm>
            <a:off x="3111877" y="1807325"/>
            <a:ext cx="22803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1" name="Google Shape;661;p94"/>
          <p:cNvSpPr txBox="1"/>
          <p:nvPr/>
        </p:nvSpPr>
        <p:spPr>
          <a:xfrm>
            <a:off x="5093079" y="1807325"/>
            <a:ext cx="2723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2" name="Google Shape;662;p94"/>
          <p:cNvSpPr/>
          <p:nvPr/>
        </p:nvSpPr>
        <p:spPr>
          <a:xfrm>
            <a:off x="2625650" y="3267725"/>
            <a:ext cx="38754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0E0E0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6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7" name="Google Shape;667;p9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68" name="Google Shape;668;p95"/>
          <p:cNvSpPr txBox="1"/>
          <p:nvPr/>
        </p:nvSpPr>
        <p:spPr>
          <a:xfrm>
            <a:off x="1288075" y="1807325"/>
            <a:ext cx="31953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ob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9" name="Google Shape;669;p95"/>
          <p:cNvSpPr txBox="1"/>
          <p:nvPr/>
        </p:nvSpPr>
        <p:spPr>
          <a:xfrm>
            <a:off x="3569075" y="1807325"/>
            <a:ext cx="23697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ser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0" name="Google Shape;670;p95"/>
          <p:cNvSpPr txBox="1"/>
          <p:nvPr/>
        </p:nvSpPr>
        <p:spPr>
          <a:xfrm>
            <a:off x="4617875" y="1807325"/>
            <a:ext cx="29907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  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1" name="Google Shape;671;p95"/>
          <p:cNvSpPr/>
          <p:nvPr/>
        </p:nvSpPr>
        <p:spPr>
          <a:xfrm>
            <a:off x="2042125" y="3191525"/>
            <a:ext cx="49062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0E0E0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5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6" name="Google Shape;676;p9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77" name="Google Shape;677;p96"/>
          <p:cNvSpPr txBox="1"/>
          <p:nvPr/>
        </p:nvSpPr>
        <p:spPr>
          <a:xfrm>
            <a:off x="1850575" y="1807325"/>
            <a:ext cx="2865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8" name="Google Shape;678;p96"/>
          <p:cNvSpPr txBox="1"/>
          <p:nvPr/>
        </p:nvSpPr>
        <p:spPr>
          <a:xfrm>
            <a:off x="3950075" y="1807325"/>
            <a:ext cx="18723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rro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9" name="Google Shape;679;p96"/>
          <p:cNvSpPr txBox="1"/>
          <p:nvPr/>
        </p:nvSpPr>
        <p:spPr>
          <a:xfrm>
            <a:off x="4864475" y="1807325"/>
            <a:ext cx="2590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0" name="Google Shape;680;p96"/>
          <p:cNvSpPr/>
          <p:nvPr/>
        </p:nvSpPr>
        <p:spPr>
          <a:xfrm>
            <a:off x="2395775" y="3267725"/>
            <a:ext cx="45861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0E0E0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4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5" name="Google Shape;685;p9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86" name="Google Shape;686;p97"/>
          <p:cNvSpPr txBox="1"/>
          <p:nvPr/>
        </p:nvSpPr>
        <p:spPr>
          <a:xfrm>
            <a:off x="1645063" y="1807325"/>
            <a:ext cx="2537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7" name="Google Shape;687;p97"/>
          <p:cNvSpPr txBox="1"/>
          <p:nvPr/>
        </p:nvSpPr>
        <p:spPr>
          <a:xfrm>
            <a:off x="3569075" y="1807325"/>
            <a:ext cx="2706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8" name="Google Shape;688;p97"/>
          <p:cNvSpPr txBox="1"/>
          <p:nvPr/>
        </p:nvSpPr>
        <p:spPr>
          <a:xfrm>
            <a:off x="5397875" y="1807325"/>
            <a:ext cx="2427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9" name="Google Shape;689;p97"/>
          <p:cNvSpPr/>
          <p:nvPr/>
        </p:nvSpPr>
        <p:spPr>
          <a:xfrm>
            <a:off x="2118386" y="3267725"/>
            <a:ext cx="46821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0E0E0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3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p98"/>
          <p:cNvSpPr txBox="1"/>
          <p:nvPr>
            <p:ph idx="1" type="subTitle"/>
          </p:nvPr>
        </p:nvSpPr>
        <p:spPr>
          <a:xfrm>
            <a:off x="457200" y="2613550"/>
            <a:ext cx="4114800" cy="2772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0"/>
              </a:spcAft>
              <a:buNone/>
            </a:pPr>
            <a:r>
              <a:rPr lang="en"/>
              <a:t>¡Eres un excelente lector!</a:t>
            </a:r>
            <a:endParaRPr/>
          </a:p>
        </p:txBody>
      </p:sp>
      <p:sp>
        <p:nvSpPr>
          <p:cNvPr id="695" name="Google Shape;695;p98"/>
          <p:cNvSpPr txBox="1"/>
          <p:nvPr/>
        </p:nvSpPr>
        <p:spPr>
          <a:xfrm>
            <a:off x="511050" y="1690150"/>
            <a:ext cx="40071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¡Felicidades!</a:t>
            </a:r>
            <a:endParaRPr b="1" sz="4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96" name="Google Shape;696;p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4757600" y="699001"/>
            <a:ext cx="3322226" cy="40671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0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p99"/>
          <p:cNvSpPr txBox="1"/>
          <p:nvPr>
            <p:ph type="ctrTitle"/>
          </p:nvPr>
        </p:nvSpPr>
        <p:spPr>
          <a:xfrm>
            <a:off x="457213" y="2112264"/>
            <a:ext cx="8229600" cy="9234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</a:t>
            </a:r>
            <a:r>
              <a:rPr lang="en"/>
              <a:t>ía 2</a:t>
            </a:r>
            <a:endParaRPr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5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" name="Google Shape;706;p1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707" name="Google Shape;707;p100"/>
          <p:cNvSpPr txBox="1"/>
          <p:nvPr/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7. Dictado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2" name="Google Shape;712;p101"/>
          <p:cNvGraphicFramePr/>
          <p:nvPr/>
        </p:nvGraphicFramePr>
        <p:xfrm>
          <a:off x="876300" y="1583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{49C02239-7FCA-4860-8AF0-690B11B40316}</a:tableStyleId>
              </a:tblPr>
              <a:tblGrid>
                <a:gridCol w="1447800"/>
                <a:gridCol w="1447800"/>
                <a:gridCol w="1447800"/>
                <a:gridCol w="1447800"/>
                <a:gridCol w="1447800"/>
              </a:tblGrid>
              <a:tr h="171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713" name="Google Shape;713;p10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7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8" name="Google Shape;718;p102"/>
          <p:cNvGraphicFramePr/>
          <p:nvPr/>
        </p:nvGraphicFramePr>
        <p:xfrm>
          <a:off x="876300" y="1583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{49C02239-7FCA-4860-8AF0-690B11B40316}</a:tableStyleId>
              </a:tblPr>
              <a:tblGrid>
                <a:gridCol w="1447800"/>
                <a:gridCol w="1447800"/>
                <a:gridCol w="1447800"/>
                <a:gridCol w="1447800"/>
                <a:gridCol w="1447800"/>
              </a:tblGrid>
              <a:tr h="171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719" name="Google Shape;719;p10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2" name="Google Shape;362;p4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pic>
        <p:nvPicPr>
          <p:cNvPr id="363" name="Google Shape;363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15313" y="834988"/>
            <a:ext cx="4113374" cy="3473525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p49"/>
          <p:cNvSpPr txBox="1"/>
          <p:nvPr/>
        </p:nvSpPr>
        <p:spPr>
          <a:xfrm>
            <a:off x="3321625" y="2467668"/>
            <a:ext cx="2538900" cy="115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Oculista: doctor de ojos</a:t>
            </a:r>
            <a:endParaRPr sz="2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3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4" name="Google Shape;724;p103"/>
          <p:cNvGraphicFramePr/>
          <p:nvPr/>
        </p:nvGraphicFramePr>
        <p:xfrm>
          <a:off x="876300" y="15484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{49C02239-7FCA-4860-8AF0-690B11B40316}</a:tableStyleId>
              </a:tblPr>
              <a:tblGrid>
                <a:gridCol w="904875"/>
                <a:gridCol w="904875"/>
                <a:gridCol w="904875"/>
                <a:gridCol w="904875"/>
                <a:gridCol w="904875"/>
                <a:gridCol w="904875"/>
                <a:gridCol w="904875"/>
                <a:gridCol w="904875"/>
              </a:tblGrid>
              <a:tr h="1364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725" name="Google Shape;725;p10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9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0" name="Google Shape;730;p10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731" name="Google Shape;731;p104"/>
          <p:cNvSpPr txBox="1"/>
          <p:nvPr/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8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Oraciones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5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6" name="Google Shape;736;p10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37" name="Google Shape;737;p105"/>
          <p:cNvSpPr txBox="1"/>
          <p:nvPr/>
        </p:nvSpPr>
        <p:spPr>
          <a:xfrm>
            <a:off x="921300" y="1101325"/>
            <a:ext cx="85206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4500">
                <a:latin typeface="Century Gothic"/>
                <a:ea typeface="Century Gothic"/>
                <a:cs typeface="Century Gothic"/>
                <a:sym typeface="Century Gothic"/>
              </a:rPr>
              <a:t>¡Mira las flores, Nicolás!</a:t>
            </a:r>
            <a:endParaRPr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2" name="Google Shape;742;p10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43" name="Google Shape;743;p106"/>
          <p:cNvSpPr txBox="1"/>
          <p:nvPr/>
        </p:nvSpPr>
        <p:spPr>
          <a:xfrm>
            <a:off x="311700" y="771775"/>
            <a:ext cx="85206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latin typeface="Century Gothic"/>
                <a:ea typeface="Century Gothic"/>
                <a:cs typeface="Century Gothic"/>
                <a:sym typeface="Century Gothic"/>
              </a:rPr>
              <a:t>Nicolás ve un globo flotando en lo alto.</a:t>
            </a:r>
            <a:endParaRPr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7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8" name="Google Shape;748;p10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749" name="Google Shape;749;p107"/>
          <p:cNvSpPr txBox="1"/>
          <p:nvPr/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9. Dictado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3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4" name="Google Shape;754;p10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55" name="Google Shape;755;p108"/>
          <p:cNvSpPr txBox="1"/>
          <p:nvPr/>
        </p:nvSpPr>
        <p:spPr>
          <a:xfrm>
            <a:off x="311700" y="948925"/>
            <a:ext cx="85206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4500">
                <a:latin typeface="Century Gothic"/>
                <a:ea typeface="Century Gothic"/>
                <a:cs typeface="Century Gothic"/>
                <a:sym typeface="Century Gothic"/>
              </a:rPr>
              <a:t>¡</a:t>
            </a:r>
            <a:r>
              <a:rPr lang="en" sz="4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  ______  ______, ______!</a:t>
            </a:r>
            <a:endParaRPr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9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0" name="Google Shape;760;p10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61" name="Google Shape;761;p109"/>
          <p:cNvSpPr txBox="1"/>
          <p:nvPr/>
        </p:nvSpPr>
        <p:spPr>
          <a:xfrm>
            <a:off x="1226100" y="1101325"/>
            <a:ext cx="6978600" cy="169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" sz="4500">
                <a:latin typeface="Century Gothic"/>
                <a:ea typeface="Century Gothic"/>
                <a:cs typeface="Century Gothic"/>
                <a:sym typeface="Century Gothic"/>
              </a:rPr>
              <a:t>¡Mira las flores, Nicolás!</a:t>
            </a:r>
            <a:endParaRPr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t/>
            </a:r>
            <a:endParaRPr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5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p110"/>
          <p:cNvSpPr txBox="1"/>
          <p:nvPr/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10. Lectura compartida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67" name="Google Shape;767;p1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23175" y="1256700"/>
            <a:ext cx="2082150" cy="2082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2" name="Google Shape;772;p111" title="Screenshot 2025-03-11 at 3.37.56 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2025" y="1399381"/>
            <a:ext cx="6806399" cy="2369325"/>
          </a:xfrm>
          <a:prstGeom prst="rect">
            <a:avLst/>
          </a:prstGeom>
          <a:noFill/>
          <a:ln>
            <a:noFill/>
          </a:ln>
        </p:spPr>
      </p:pic>
      <p:sp>
        <p:nvSpPr>
          <p:cNvPr id="773" name="Google Shape;773;p111"/>
          <p:cNvSpPr/>
          <p:nvPr/>
        </p:nvSpPr>
        <p:spPr>
          <a:xfrm>
            <a:off x="2185532" y="2958762"/>
            <a:ext cx="320100" cy="3189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74" name="Google Shape;774;p111"/>
          <p:cNvSpPr/>
          <p:nvPr/>
        </p:nvSpPr>
        <p:spPr>
          <a:xfrm>
            <a:off x="3035428" y="2968596"/>
            <a:ext cx="320100" cy="3189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75" name="Google Shape;775;p111"/>
          <p:cNvSpPr/>
          <p:nvPr/>
        </p:nvSpPr>
        <p:spPr>
          <a:xfrm>
            <a:off x="3939912" y="2958752"/>
            <a:ext cx="320100" cy="3189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76" name="Google Shape;776;p111"/>
          <p:cNvSpPr/>
          <p:nvPr/>
        </p:nvSpPr>
        <p:spPr>
          <a:xfrm>
            <a:off x="4844384" y="2958751"/>
            <a:ext cx="320100" cy="3189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77" name="Google Shape;777;p111"/>
          <p:cNvSpPr/>
          <p:nvPr/>
        </p:nvSpPr>
        <p:spPr>
          <a:xfrm>
            <a:off x="5694271" y="2958760"/>
            <a:ext cx="320100" cy="3189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78" name="Google Shape;778;p111"/>
          <p:cNvSpPr/>
          <p:nvPr/>
        </p:nvSpPr>
        <p:spPr>
          <a:xfrm>
            <a:off x="6499507" y="2968603"/>
            <a:ext cx="320100" cy="3189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79" name="Google Shape;779;p1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404" y="4146787"/>
            <a:ext cx="885600" cy="88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3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4" name="Google Shape;784;p112" title="Screenshot 2025-03-11 at 3.40.13 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1200" y="1213875"/>
            <a:ext cx="4808625" cy="2411325"/>
          </a:xfrm>
          <a:prstGeom prst="rect">
            <a:avLst/>
          </a:prstGeom>
          <a:noFill/>
          <a:ln>
            <a:noFill/>
          </a:ln>
        </p:spPr>
      </p:pic>
      <p:sp>
        <p:nvSpPr>
          <p:cNvPr id="785" name="Google Shape;785;p112"/>
          <p:cNvSpPr/>
          <p:nvPr/>
        </p:nvSpPr>
        <p:spPr>
          <a:xfrm>
            <a:off x="2518041" y="2427097"/>
            <a:ext cx="320100" cy="3189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86" name="Google Shape;786;p112"/>
          <p:cNvSpPr/>
          <p:nvPr/>
        </p:nvSpPr>
        <p:spPr>
          <a:xfrm>
            <a:off x="2519986" y="3361207"/>
            <a:ext cx="320100" cy="3189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87" name="Google Shape;787;p112"/>
          <p:cNvSpPr/>
          <p:nvPr/>
        </p:nvSpPr>
        <p:spPr>
          <a:xfrm>
            <a:off x="3490931" y="2436951"/>
            <a:ext cx="320100" cy="3189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88" name="Google Shape;788;p112"/>
          <p:cNvSpPr/>
          <p:nvPr/>
        </p:nvSpPr>
        <p:spPr>
          <a:xfrm>
            <a:off x="3526036" y="3361205"/>
            <a:ext cx="320100" cy="3189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89" name="Google Shape;789;p112"/>
          <p:cNvSpPr/>
          <p:nvPr/>
        </p:nvSpPr>
        <p:spPr>
          <a:xfrm>
            <a:off x="4433402" y="2436954"/>
            <a:ext cx="320100" cy="3189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90" name="Google Shape;790;p112"/>
          <p:cNvSpPr/>
          <p:nvPr/>
        </p:nvSpPr>
        <p:spPr>
          <a:xfrm>
            <a:off x="4432068" y="3361197"/>
            <a:ext cx="320100" cy="3189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91" name="Google Shape;791;p112"/>
          <p:cNvSpPr/>
          <p:nvPr/>
        </p:nvSpPr>
        <p:spPr>
          <a:xfrm>
            <a:off x="5347973" y="2427576"/>
            <a:ext cx="320100" cy="3189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92" name="Google Shape;792;p112"/>
          <p:cNvSpPr/>
          <p:nvPr/>
        </p:nvSpPr>
        <p:spPr>
          <a:xfrm>
            <a:off x="5345246" y="3361209"/>
            <a:ext cx="320100" cy="3189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93" name="Google Shape;793;p112"/>
          <p:cNvSpPr/>
          <p:nvPr/>
        </p:nvSpPr>
        <p:spPr>
          <a:xfrm>
            <a:off x="6262543" y="2427576"/>
            <a:ext cx="320100" cy="3189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94" name="Google Shape;794;p112"/>
          <p:cNvSpPr/>
          <p:nvPr/>
        </p:nvSpPr>
        <p:spPr>
          <a:xfrm>
            <a:off x="6258419" y="3361194"/>
            <a:ext cx="320100" cy="3189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95" name="Google Shape;795;p1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404" y="4146787"/>
            <a:ext cx="885600" cy="88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9" name="Google Shape;369;p5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pic>
        <p:nvPicPr>
          <p:cNvPr id="370" name="Google Shape;370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98650" y="879150"/>
            <a:ext cx="1946700" cy="338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9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0" name="Google Shape;800;p113" title="Screenshot 2025-03-11 at 3.42.10 P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14750" y="1255174"/>
            <a:ext cx="6406900" cy="2696900"/>
          </a:xfrm>
          <a:prstGeom prst="rect">
            <a:avLst/>
          </a:prstGeom>
          <a:noFill/>
          <a:ln>
            <a:noFill/>
          </a:ln>
        </p:spPr>
      </p:pic>
      <p:sp>
        <p:nvSpPr>
          <p:cNvPr id="801" name="Google Shape;801;p113"/>
          <p:cNvSpPr/>
          <p:nvPr/>
        </p:nvSpPr>
        <p:spPr>
          <a:xfrm>
            <a:off x="1955390" y="1992752"/>
            <a:ext cx="240600" cy="2268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02" name="Google Shape;802;p113"/>
          <p:cNvSpPr/>
          <p:nvPr/>
        </p:nvSpPr>
        <p:spPr>
          <a:xfrm>
            <a:off x="2740791" y="2002582"/>
            <a:ext cx="240600" cy="2268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03" name="Google Shape;803;p113"/>
          <p:cNvSpPr/>
          <p:nvPr/>
        </p:nvSpPr>
        <p:spPr>
          <a:xfrm>
            <a:off x="1678025" y="2273900"/>
            <a:ext cx="2309400" cy="226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04" name="Google Shape;804;p113"/>
          <p:cNvSpPr/>
          <p:nvPr/>
        </p:nvSpPr>
        <p:spPr>
          <a:xfrm>
            <a:off x="3535087" y="2002576"/>
            <a:ext cx="240600" cy="2268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05" name="Google Shape;805;p113"/>
          <p:cNvSpPr/>
          <p:nvPr/>
        </p:nvSpPr>
        <p:spPr>
          <a:xfrm>
            <a:off x="4555760" y="2002572"/>
            <a:ext cx="240600" cy="2268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06" name="Google Shape;806;p113"/>
          <p:cNvSpPr/>
          <p:nvPr/>
        </p:nvSpPr>
        <p:spPr>
          <a:xfrm>
            <a:off x="5402968" y="2002567"/>
            <a:ext cx="240600" cy="2268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07" name="Google Shape;807;p113"/>
          <p:cNvSpPr/>
          <p:nvPr/>
        </p:nvSpPr>
        <p:spPr>
          <a:xfrm>
            <a:off x="6174572" y="2002567"/>
            <a:ext cx="240600" cy="2268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08" name="Google Shape;808;p113"/>
          <p:cNvSpPr/>
          <p:nvPr/>
        </p:nvSpPr>
        <p:spPr>
          <a:xfrm>
            <a:off x="4342500" y="2273900"/>
            <a:ext cx="3112500" cy="226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09" name="Google Shape;809;p113"/>
          <p:cNvSpPr/>
          <p:nvPr/>
        </p:nvSpPr>
        <p:spPr>
          <a:xfrm>
            <a:off x="1928318" y="3420662"/>
            <a:ext cx="240600" cy="2268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10" name="Google Shape;810;p113"/>
          <p:cNvSpPr/>
          <p:nvPr/>
        </p:nvSpPr>
        <p:spPr>
          <a:xfrm>
            <a:off x="2703113" y="3428509"/>
            <a:ext cx="240600" cy="2268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11" name="Google Shape;811;p113"/>
          <p:cNvSpPr/>
          <p:nvPr/>
        </p:nvSpPr>
        <p:spPr>
          <a:xfrm>
            <a:off x="1703306" y="3677847"/>
            <a:ext cx="2309400" cy="226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12" name="Google Shape;812;p113"/>
          <p:cNvSpPr/>
          <p:nvPr/>
        </p:nvSpPr>
        <p:spPr>
          <a:xfrm>
            <a:off x="4926549" y="3428494"/>
            <a:ext cx="240600" cy="2268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13" name="Google Shape;813;p113"/>
          <p:cNvSpPr/>
          <p:nvPr/>
        </p:nvSpPr>
        <p:spPr>
          <a:xfrm>
            <a:off x="5701575" y="3420638"/>
            <a:ext cx="240600" cy="2268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14" name="Google Shape;814;p113"/>
          <p:cNvSpPr/>
          <p:nvPr/>
        </p:nvSpPr>
        <p:spPr>
          <a:xfrm>
            <a:off x="6476600" y="3428488"/>
            <a:ext cx="240600" cy="2268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15" name="Google Shape;815;p113"/>
          <p:cNvSpPr/>
          <p:nvPr/>
        </p:nvSpPr>
        <p:spPr>
          <a:xfrm>
            <a:off x="4627500" y="3668925"/>
            <a:ext cx="2340300" cy="226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816" name="Google Shape;816;p1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404" y="4146787"/>
            <a:ext cx="885600" cy="885600"/>
          </a:xfrm>
          <a:prstGeom prst="rect">
            <a:avLst/>
          </a:prstGeom>
          <a:noFill/>
          <a:ln>
            <a:noFill/>
          </a:ln>
        </p:spPr>
      </p:pic>
      <p:sp>
        <p:nvSpPr>
          <p:cNvPr id="817" name="Google Shape;817;p113"/>
          <p:cNvSpPr/>
          <p:nvPr/>
        </p:nvSpPr>
        <p:spPr>
          <a:xfrm>
            <a:off x="6946172" y="2047092"/>
            <a:ext cx="240600" cy="2268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18" name="Google Shape;818;p113"/>
          <p:cNvSpPr/>
          <p:nvPr/>
        </p:nvSpPr>
        <p:spPr>
          <a:xfrm>
            <a:off x="3535063" y="3420659"/>
            <a:ext cx="240600" cy="2268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2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Google Shape;823;p114"/>
          <p:cNvSpPr txBox="1"/>
          <p:nvPr/>
        </p:nvSpPr>
        <p:spPr>
          <a:xfrm>
            <a:off x="398300" y="1317190"/>
            <a:ext cx="3745500" cy="21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Nicolás y Calisto están en el jardín jugando.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—¡Mira las flores, Nicolás! —dice Calisto.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Nicolás intenta ver, pero todo está borroso.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—Me parece que necesito gafas —dice Nicolás.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24" name="Google Shape;824;p114"/>
          <p:cNvSpPr txBox="1"/>
          <p:nvPr/>
        </p:nvSpPr>
        <p:spPr>
          <a:xfrm>
            <a:off x="900473" y="3202900"/>
            <a:ext cx="31470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—¡Mamá! Nicolás exclama no ver claro —dice Calisto.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—Vamos al doctor para revisar sus ojos —responde mamá.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825" name="Google Shape;825;p1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3058" y="3289649"/>
            <a:ext cx="557400" cy="557400"/>
          </a:xfrm>
          <a:prstGeom prst="rect">
            <a:avLst/>
          </a:prstGeom>
          <a:noFill/>
          <a:ln>
            <a:noFill/>
          </a:ln>
        </p:spPr>
      </p:pic>
      <p:sp>
        <p:nvSpPr>
          <p:cNvPr id="826" name="Google Shape;826;p114"/>
          <p:cNvSpPr txBox="1"/>
          <p:nvPr/>
        </p:nvSpPr>
        <p:spPr>
          <a:xfrm>
            <a:off x="1502100" y="239500"/>
            <a:ext cx="6300000" cy="5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Nicolás necesita gafas</a:t>
            </a:r>
            <a:endParaRPr b="1"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827" name="Google Shape;827;p114" title="K_Red Set_Series 3_#3_Nicola_s necesita gafas_01b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03775" y="1373750"/>
            <a:ext cx="4512727" cy="2329076"/>
          </a:xfrm>
          <a:prstGeom prst="rect">
            <a:avLst/>
          </a:prstGeom>
          <a:noFill/>
          <a:ln>
            <a:noFill/>
          </a:ln>
        </p:spPr>
      </p:pic>
      <p:sp>
        <p:nvSpPr>
          <p:cNvPr id="828" name="Google Shape;828;p114"/>
          <p:cNvSpPr txBox="1"/>
          <p:nvPr/>
        </p:nvSpPr>
        <p:spPr>
          <a:xfrm>
            <a:off x="5074050" y="1450300"/>
            <a:ext cx="732000" cy="4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 parece que necesito gafas</a:t>
            </a:r>
            <a:endParaRPr b="1" sz="6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2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" name="Google Shape;833;p115"/>
          <p:cNvSpPr txBox="1"/>
          <p:nvPr/>
        </p:nvSpPr>
        <p:spPr>
          <a:xfrm>
            <a:off x="398300" y="938575"/>
            <a:ext cx="3957000" cy="18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entury Gothic"/>
                <a:ea typeface="Century Gothic"/>
                <a:cs typeface="Century Gothic"/>
                <a:sym typeface="Century Gothic"/>
              </a:rPr>
              <a:t>Al llegar, ven un cartel.</a:t>
            </a:r>
            <a:endParaRPr sz="16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entury Gothic"/>
                <a:ea typeface="Century Gothic"/>
                <a:cs typeface="Century Gothic"/>
                <a:sym typeface="Century Gothic"/>
              </a:rPr>
              <a:t>El cartel dice: “Oculista: doctor de ojos”.</a:t>
            </a:r>
            <a:endParaRPr sz="16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entury Gothic"/>
                <a:ea typeface="Century Gothic"/>
                <a:cs typeface="Century Gothic"/>
                <a:sym typeface="Century Gothic"/>
              </a:rPr>
              <a:t>—¡Aquí esta! —dice mamá.</a:t>
            </a:r>
            <a:endParaRPr sz="16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34" name="Google Shape;834;p115"/>
          <p:cNvSpPr txBox="1"/>
          <p:nvPr/>
        </p:nvSpPr>
        <p:spPr>
          <a:xfrm>
            <a:off x="962025" y="2268075"/>
            <a:ext cx="3180000" cy="24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doctor usa una lámpara intensa.</a:t>
            </a:r>
            <a:endParaRPr b="1"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lámpara ilumina las marcas en la pared.</a:t>
            </a:r>
            <a:endParaRPr b="1"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—¿Miras las marcas, Nicolás? —indaga el doctor.</a:t>
            </a:r>
            <a:endParaRPr b="1"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—No, están borrosas —dice Nicolás.</a:t>
            </a:r>
            <a:endParaRPr b="1"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835" name="Google Shape;835;p1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8311" y="2356730"/>
            <a:ext cx="564425" cy="56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6" name="Google Shape;836;p115" title="K_Red Set_Series 3_#3_Nicola_s necesita gafas_02b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97700" y="1202450"/>
            <a:ext cx="4474650" cy="2309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0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Google Shape;841;p116"/>
          <p:cNvSpPr txBox="1"/>
          <p:nvPr/>
        </p:nvSpPr>
        <p:spPr>
          <a:xfrm>
            <a:off x="398300" y="328975"/>
            <a:ext cx="3957000" cy="20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Century Gothic"/>
                <a:ea typeface="Century Gothic"/>
                <a:cs typeface="Century Gothic"/>
                <a:sym typeface="Century Gothic"/>
              </a:rPr>
              <a:t>El doctor intenta diferentes gafas en Nicolás.</a:t>
            </a:r>
            <a:endParaRPr sz="15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Century Gothic"/>
                <a:ea typeface="Century Gothic"/>
                <a:cs typeface="Century Gothic"/>
                <a:sym typeface="Century Gothic"/>
              </a:rPr>
              <a:t>—¿Qué tal estas gafas azules? —declara Calisto.</a:t>
            </a:r>
            <a:endParaRPr sz="15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Century Gothic"/>
                <a:ea typeface="Century Gothic"/>
                <a:cs typeface="Century Gothic"/>
                <a:sym typeface="Century Gothic"/>
              </a:rPr>
              <a:t>—¡Me gustan! —aclara Nicolás.</a:t>
            </a:r>
            <a:endParaRPr sz="15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42" name="Google Shape;842;p116"/>
          <p:cNvSpPr txBox="1"/>
          <p:nvPr/>
        </p:nvSpPr>
        <p:spPr>
          <a:xfrm>
            <a:off x="4972575" y="289945"/>
            <a:ext cx="3853200" cy="18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doctor le da unas gafas distintas a Nicolás y le explica cómo usarlas.</a:t>
            </a:r>
            <a:endParaRPr b="1"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Nicolás se las pone y se admira.</a:t>
            </a:r>
            <a:endParaRPr b="1"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—¡Ahora si veo las marcas! —exclama Nicolás.</a:t>
            </a:r>
            <a:endParaRPr b="1"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843" name="Google Shape;843;p1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08861" y="345105"/>
            <a:ext cx="564425" cy="56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4" name="Google Shape;844;p116" title="K_Red Set_Series 3_#3_Nicola_s necesita gafas_03b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81200" y="1956775"/>
            <a:ext cx="5047900" cy="2698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8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Google Shape;849;p117"/>
          <p:cNvSpPr txBox="1"/>
          <p:nvPr/>
        </p:nvSpPr>
        <p:spPr>
          <a:xfrm>
            <a:off x="398300" y="328975"/>
            <a:ext cx="39570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Century Gothic"/>
                <a:ea typeface="Century Gothic"/>
                <a:cs typeface="Century Gothic"/>
                <a:sym typeface="Century Gothic"/>
              </a:rPr>
              <a:t>De camino al jardín, Nicolás ve un globo azul flotando en lo alto.</a:t>
            </a:r>
            <a:endParaRPr sz="15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Century Gothic"/>
                <a:ea typeface="Century Gothic"/>
                <a:cs typeface="Century Gothic"/>
                <a:sym typeface="Century Gothic"/>
              </a:rPr>
              <a:t>—¡Es tan claro y bonito! —dice Nicolás.</a:t>
            </a:r>
            <a:endParaRPr sz="15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Century Gothic"/>
                <a:ea typeface="Century Gothic"/>
                <a:cs typeface="Century Gothic"/>
                <a:sym typeface="Century Gothic"/>
              </a:rPr>
              <a:t>—Las gafas son perfectas —dice Calisto.</a:t>
            </a:r>
            <a:endParaRPr sz="15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50" name="Google Shape;850;p117"/>
          <p:cNvSpPr txBox="1"/>
          <p:nvPr/>
        </p:nvSpPr>
        <p:spPr>
          <a:xfrm>
            <a:off x="4972575" y="256450"/>
            <a:ext cx="3853200" cy="21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—¡Mira las flores! —dice Nicolás.</a:t>
            </a:r>
            <a:endParaRPr b="1"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—¡Vamos a explorar! —exclama Calisto.</a:t>
            </a:r>
            <a:endParaRPr b="1"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—Eres la mejor, mamá, por llevarme al doctor —dice Nicolás.</a:t>
            </a:r>
            <a:endParaRPr b="1"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851" name="Google Shape;851;p1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08861" y="345105"/>
            <a:ext cx="564425" cy="56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2" name="Google Shape;852;p117" title="K_Red Set_Series 3_#3_Nicola_s necesita gafas_04b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75700" y="1913900"/>
            <a:ext cx="5405261" cy="2789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856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p118"/>
          <p:cNvSpPr txBox="1"/>
          <p:nvPr>
            <p:ph type="ctrTitle"/>
          </p:nvPr>
        </p:nvSpPr>
        <p:spPr>
          <a:xfrm>
            <a:off x="457200" y="1835075"/>
            <a:ext cx="4114800" cy="738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¡Felicidades!</a:t>
            </a:r>
            <a:endParaRPr sz="4800"/>
          </a:p>
        </p:txBody>
      </p:sp>
      <p:sp>
        <p:nvSpPr>
          <p:cNvPr id="858" name="Google Shape;858;p118"/>
          <p:cNvSpPr txBox="1"/>
          <p:nvPr>
            <p:ph idx="1" type="subTitle"/>
          </p:nvPr>
        </p:nvSpPr>
        <p:spPr>
          <a:xfrm>
            <a:off x="457200" y="2613550"/>
            <a:ext cx="4114800" cy="6774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El día está completo, </a:t>
            </a:r>
            <a:endParaRPr b="1"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¡excelente trabajo!  </a:t>
            </a:r>
            <a:endParaRPr sz="2200"/>
          </a:p>
        </p:txBody>
      </p:sp>
      <p:sp>
        <p:nvSpPr>
          <p:cNvPr id="859" name="Google Shape;859;p118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rgbClr val="FCB4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60" name="Google Shape;860;p118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rgbClr val="FCB4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61" name="Google Shape;861;p118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rgbClr val="FCB4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62" name="Google Shape;862;p118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63" name="Google Shape;863;p118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64" name="Google Shape;864;p118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865" name="Google Shape;865;p1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4495800" y="193075"/>
            <a:ext cx="4267200" cy="46697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9" name="Shape 8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5" name="Google Shape;375;p5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pic>
        <p:nvPicPr>
          <p:cNvPr id="376" name="Google Shape;376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11650" y="1005375"/>
            <a:ext cx="3120700" cy="3132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52"/>
          <p:cNvSpPr txBox="1"/>
          <p:nvPr/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2. Sonidos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82" name="Google Shape;382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EFFAF9"/>
      </a:dk1>
      <a:lt1>
        <a:srgbClr val="FFFFFF"/>
      </a:lt1>
      <a:dk2>
        <a:srgbClr val="F6F2F7"/>
      </a:dk2>
      <a:lt2>
        <a:srgbClr val="FFE2D6"/>
      </a:lt2>
      <a:accent1>
        <a:srgbClr val="9ADCB4"/>
      </a:accent1>
      <a:accent2>
        <a:srgbClr val="DAC2E0"/>
      </a:accent2>
      <a:accent3>
        <a:srgbClr val="FCB497"/>
      </a:accent3>
      <a:accent4>
        <a:srgbClr val="96DFF0"/>
      </a:accent4>
      <a:accent5>
        <a:srgbClr val="FFC91F"/>
      </a:accent5>
      <a:accent6>
        <a:srgbClr val="FDF0B1"/>
      </a:accent6>
      <a:hlink>
        <a:srgbClr val="177F9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