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6"/>
    <p:sldMasterId id="214748370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</p:sldIdLst>
  <p:sldSz cy="5143500" cx="9144000"/>
  <p:notesSz cx="6858000" cy="9144000"/>
  <p:embeddedFontLst>
    <p:embeddedFont>
      <p:font typeface="Century Gothic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26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1" name="Cara Whittaker"/>
  <p:cmAuthor clrIdx="2" id="2" initials="" lastIdx="1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5763A4-36EC-43D6-8EDE-A80C3E575305}">
  <a:tblStyle styleId="{335763A4-36EC-43D6-8EDE-A80C3E5753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2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73" Type="http://schemas.openxmlformats.org/officeDocument/2006/relationships/font" Target="fonts/CenturyGothic-boldItalic.fntdata"/><Relationship Id="rId72" Type="http://schemas.openxmlformats.org/officeDocument/2006/relationships/font" Target="fonts/CenturyGothic-italic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CenturyGothic-bold.fntdata"/><Relationship Id="rId70" Type="http://schemas.openxmlformats.org/officeDocument/2006/relationships/font" Target="fonts/CenturyGothic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1T18:33:10.792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03T02:08:47.996">
    <p:pos x="2740" y="849"/>
    <p:text>not sure which is correct or I can find others</p:text>
  </p:cm>
  <p:cm authorId="2" idx="1" dt="2025-12-03T02:08:47.996">
    <p:pos x="2740" y="849"/>
    <p:text>I like the cell, but if we could find an image of a typed passage that would fit better in terms of academic language. If not, no worries.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existe.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las palabras con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escriben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que van seguidas de las sílabas trabadas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pla, ple, pli, plo, pre, pri</a:t>
            </a:r>
            <a:r>
              <a:rPr i="1"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</a:t>
            </a:r>
            <a:r>
              <a:rPr i="1"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explora, exprime, extraño.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También se escriben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con el grupo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excelente.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escriben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que empiezan con </a:t>
            </a:r>
            <a:r>
              <a:rPr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exa-, exe-, exi-, exo-, exu.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éxito.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aprender la regla de ortografía de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escriben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algunas las palabras que terminan con 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lección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dirección.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las vocales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acceder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accidente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repase las reglas en las diapositivas 16-17.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e_plica.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que van seguidas de las sílabas trabadas </a:t>
            </a:r>
            <a:r>
              <a:rPr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pla, ple, pli, plo, pre, pri</a:t>
            </a:r>
            <a:r>
              <a:rPr i="1"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pli - ca, explica.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trabada incluye esta palabra?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a__eso.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 - ce - so, acceso.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letras escribimos 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dígrafo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éxito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deseo mucho éxito en tu examen.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éxito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- xi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/o/. Éxito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/e/, /ks/, /i/, /t/,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cc.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Mañana tenemos examen de matemáticas.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xa - men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/e/, /n/. Examen, /e/, /ks/, /a/, /m/, /e/, /n/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acceso a la playa está cerrado.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 - ce - 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/k/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/o/. Acceso, /a/, /ks/, /e/, /s/,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entonces.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decir.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veces.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 sonido se oye cuando sus alas están en acción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 (1), sonido (2), se (3), oye (4), cuando (5), sus (6), alas (7), están (8), en (9), acción (10).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diez palabras!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Presta atención al sonido /ks/ que escuches.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x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taxista.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xis.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diccionario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extintor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oxígeno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extenso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excelente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Escucho el sonido /ks/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acción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accidente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experimento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colección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dígrafo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para cada una de esas palabras. Todos van a repetir la palabra y escribirla en su pizarra. Recuerden usar lo que aprendimos sobre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extenso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libro es muy extenso y tiene muchas páginas.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extenso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ten - so.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/ks/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 Extenso, /e/, /ks/, /t/, /e/, /n/, /s/,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accidente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niño tuvo un pequeño accidente en su bicicleta.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accidente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 - ci - den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/k/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Accidente, /a/, /k/, /s/, /i/, /d/, /e/, /n/, /t/,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experimento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Hicimos un experimento interesante en la clase de ciencias.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experimento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pe - ri - men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/ks/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Experimento, /e/, /ks/, /p/, /e/, /r/, /i/, /m/, /e/, /n/, /t/,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usar un diccionario o un glosario. Si no conocemos una palabra, buscamos esa palabra en un diccionario para aprender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si no sé qué significa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busco en un diccionario. El diccionario está organizado en orden alfabético. Nos fijamos en la primera letra de la palabra: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Repasamos el alfabeto.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antes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Entonces, voy a encontrar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parte de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taxi.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8c4ae9ee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8c4ae9ee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colección.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colección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a2881d9ba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a2881d9ba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oxígeno.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oxígeno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a2881d9b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a2881d9b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saxofón.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saxofón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a2881d9b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a2881d9b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ficción.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ficción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a2881d9ba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a2881d9ba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lección.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lección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leer un texto informativo, usamos nuestra voz para darle expresión al contenido. Esto significa leer como si fuéramos expertos: mostrando un tono claro, seguro y haciendo énfasis en los datos importantes.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lograrlo, es importante pensar en cuál es la idea principal que se comunica y en cómo podemos expresarla para entender la información.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¡Se mueven más de 600 veces por segundo!</a:t>
            </a:r>
            <a:endParaRPr b="1"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examen.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boxeo.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éxito.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{335763A4-36EC-43D6-8EDE-A80C3E575305}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5" Type="http://schemas.openxmlformats.org/officeDocument/2006/relationships/image" Target="../media/image2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50.png"/><Relationship Id="rId7" Type="http://schemas.openxmlformats.org/officeDocument/2006/relationships/image" Target="../media/image4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Relationship Id="rId4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7"/>
          <p:cNvSpPr txBox="1"/>
          <p:nvPr/>
        </p:nvSpPr>
        <p:spPr>
          <a:xfrm>
            <a:off x="4658600" y="2630350"/>
            <a:ext cx="1031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existe</a:t>
            </a:r>
            <a:endParaRPr sz="9600"/>
          </a:p>
        </p:txBody>
      </p:sp>
      <p:pic>
        <p:nvPicPr>
          <p:cNvPr id="470" name="Google Shape;470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1" name="Google Shape;471;p66"/>
          <p:cNvSpPr/>
          <p:nvPr/>
        </p:nvSpPr>
        <p:spPr>
          <a:xfrm>
            <a:off x="3032450" y="3289125"/>
            <a:ext cx="327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7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r>
              <a:rPr lang="en" sz="9600"/>
              <a:t>ección</a:t>
            </a:r>
            <a:endParaRPr sz="9600"/>
          </a:p>
        </p:txBody>
      </p:sp>
      <p:pic>
        <p:nvPicPr>
          <p:cNvPr id="477" name="Google Shape;47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8" name="Google Shape;478;p67"/>
          <p:cNvSpPr/>
          <p:nvPr/>
        </p:nvSpPr>
        <p:spPr>
          <a:xfrm>
            <a:off x="2284050" y="3289125"/>
            <a:ext cx="467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acceso</a:t>
            </a:r>
            <a:endParaRPr sz="9600"/>
          </a:p>
        </p:txBody>
      </p:sp>
      <p:pic>
        <p:nvPicPr>
          <p:cNvPr id="484" name="Google Shape;484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5" name="Google Shape;485;p68"/>
          <p:cNvSpPr/>
          <p:nvPr/>
        </p:nvSpPr>
        <p:spPr>
          <a:xfrm>
            <a:off x="2422225" y="3289125"/>
            <a:ext cx="436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91" name="Google Shape;491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7" name="Google Shape;497;p70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70"/>
          <p:cNvSpPr txBox="1"/>
          <p:nvPr/>
        </p:nvSpPr>
        <p:spPr>
          <a:xfrm>
            <a:off x="441600" y="1920240"/>
            <a:ext cx="8260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que van seguidas de las sílabas trabadas </a:t>
            </a:r>
            <a:r>
              <a:rPr i="1" lang="en" sz="1800">
                <a:solidFill>
                  <a:srgbClr val="0A0A0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pla, ple, pli, plo, pre, pri </a:t>
            </a:r>
            <a:r>
              <a:rPr lang="en" sz="1800">
                <a:solidFill>
                  <a:srgbClr val="0A0A0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solidFill>
                  <a:srgbClr val="0A0A0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pro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explora, exprime, extraño</a:t>
            </a:r>
            <a:endParaRPr i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con el grupo</a:t>
            </a:r>
            <a:r>
              <a:rPr i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xc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excelente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que empiezan con</a:t>
            </a:r>
            <a:r>
              <a:rPr i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800">
                <a:solidFill>
                  <a:srgbClr val="0A0A0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exa-, exe-, exi-, exo-, exu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examen, éxito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4" name="Google Shape;504;p7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1"/>
          <p:cNvSpPr txBox="1"/>
          <p:nvPr/>
        </p:nvSpPr>
        <p:spPr>
          <a:xfrm>
            <a:off x="441600" y="1920240"/>
            <a:ext cx="8260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lgunas las palabras que terminan con el sufijo </a:t>
            </a:r>
            <a:r>
              <a:rPr i="1"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    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lección, dirección</a:t>
            </a:r>
            <a:endParaRPr i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las vocales</a:t>
            </a:r>
            <a:r>
              <a:rPr i="1"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e, i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acceder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accidente</a:t>
            </a:r>
            <a:endParaRPr i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72"/>
          <p:cNvSpPr txBox="1"/>
          <p:nvPr/>
        </p:nvSpPr>
        <p:spPr>
          <a:xfrm>
            <a:off x="2031900" y="2338400"/>
            <a:ext cx="5080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plica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2"/>
          <p:cNvSpPr txBox="1"/>
          <p:nvPr/>
        </p:nvSpPr>
        <p:spPr>
          <a:xfrm>
            <a:off x="2977225" y="3405200"/>
            <a:ext cx="33411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plica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2"/>
          <p:cNvSpPr txBox="1"/>
          <p:nvPr/>
        </p:nvSpPr>
        <p:spPr>
          <a:xfrm>
            <a:off x="295240" y="457575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72"/>
          <p:cNvSpPr txBox="1"/>
          <p:nvPr/>
        </p:nvSpPr>
        <p:spPr>
          <a:xfrm>
            <a:off x="2578600" y="457575"/>
            <a:ext cx="6004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que van seguidas de las sílabas trabadas </a:t>
            </a:r>
            <a:r>
              <a:rPr i="1" lang="en" sz="1600">
                <a:solidFill>
                  <a:srgbClr val="0A0A0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pla, ple, pli, plo, pre, pri </a:t>
            </a:r>
            <a:r>
              <a:rPr lang="en" sz="1600">
                <a:solidFill>
                  <a:srgbClr val="0A0A0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600">
                <a:solidFill>
                  <a:srgbClr val="0A0A0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pro</a:t>
            </a: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explora, exprime, extraño </a:t>
            </a:r>
            <a:endParaRPr i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con el grupo</a:t>
            </a:r>
            <a:r>
              <a:rPr i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xc</a:t>
            </a: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→ excelente</a:t>
            </a:r>
            <a:endParaRPr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que empiezan con</a:t>
            </a:r>
            <a:r>
              <a:rPr i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600">
                <a:solidFill>
                  <a:srgbClr val="0A0A0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exa-, exe-, exi-, exo-, exu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examen, éxito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7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0" name="Google Shape;530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1" name="Google Shape;531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 txBox="1"/>
          <p:nvPr/>
        </p:nvSpPr>
        <p:spPr>
          <a:xfrm>
            <a:off x="295240" y="457575"/>
            <a:ext cx="167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endParaRPr b="1" sz="7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3"/>
          <p:cNvSpPr txBox="1"/>
          <p:nvPr/>
        </p:nvSpPr>
        <p:spPr>
          <a:xfrm>
            <a:off x="2578700" y="489875"/>
            <a:ext cx="5952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A</a:t>
            </a: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lgunas las palabras que terminan con el sufijo </a:t>
            </a:r>
            <a:r>
              <a:rPr i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lección, dirección</a:t>
            </a:r>
            <a:endParaRPr i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las vocales</a:t>
            </a:r>
            <a:r>
              <a:rPr i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e, i</a:t>
            </a: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acceder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accidente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47" name="Google Shape;547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ito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3" name="Google Shape;553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9" name="Google Shape;559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65" name="Google Shape;565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entonces</a:t>
            </a:r>
            <a:endParaRPr sz="9600"/>
          </a:p>
        </p:txBody>
      </p:sp>
      <p:pic>
        <p:nvPicPr>
          <p:cNvPr id="571" name="Google Shape;571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decir</a:t>
            </a:r>
            <a:endParaRPr sz="9600"/>
          </a:p>
        </p:txBody>
      </p:sp>
      <p:pic>
        <p:nvPicPr>
          <p:cNvPr id="577" name="Google Shape;57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veces</a:t>
            </a:r>
            <a:endParaRPr sz="9600"/>
          </a:p>
        </p:txBody>
      </p:sp>
      <p:pic>
        <p:nvPicPr>
          <p:cNvPr id="583" name="Google Shape;583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3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Ese sonido se oye cuando sus alas están en acción.</a:t>
            </a:r>
            <a:endParaRPr sz="5200"/>
          </a:p>
        </p:txBody>
      </p:sp>
      <p:pic>
        <p:nvPicPr>
          <p:cNvPr id="595" name="Google Shape;59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4"/>
          <p:cNvSpPr txBox="1"/>
          <p:nvPr>
            <p:ph idx="4294967295" type="body"/>
          </p:nvPr>
        </p:nvSpPr>
        <p:spPr>
          <a:xfrm>
            <a:off x="441600" y="439800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También pueden seguir el dióxido de carbono que exhalamos al respirar. 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601" name="Google Shape;60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07" name="Google Shape;60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2" name="Google Shape;41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13" name="Google Shape;613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5" name="Google Shape;615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7"/>
          <p:cNvSpPr txBox="1"/>
          <p:nvPr>
            <p:ph idx="4294967295" type="body"/>
          </p:nvPr>
        </p:nvSpPr>
        <p:spPr>
          <a:xfrm>
            <a:off x="441600" y="439808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Ese sonido se oye cuando sus alas están en acción.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621" name="Google Shape;62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27" name="Google Shape;627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628" name="Google Shape;628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39" name="Google Shape;639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91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00" y="-2747875"/>
            <a:ext cx="2026199" cy="20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91"/>
          <p:cNvSpPr txBox="1"/>
          <p:nvPr/>
        </p:nvSpPr>
        <p:spPr>
          <a:xfrm>
            <a:off x="1988825" y="-2324075"/>
            <a:ext cx="3516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5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6" name="Google Shape;646;p91" title="Screenshot 2025-08-19 at 4.28.5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350" y="-2596200"/>
            <a:ext cx="2306625" cy="156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9" name="Google Shape;649;p91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1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91"/>
          <p:cNvSpPr txBox="1"/>
          <p:nvPr/>
        </p:nvSpPr>
        <p:spPr>
          <a:xfrm>
            <a:off x="4349825" y="134810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ista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91"/>
          <p:cNvSpPr txBox="1"/>
          <p:nvPr/>
        </p:nvSpPr>
        <p:spPr>
          <a:xfrm>
            <a:off x="4349825" y="3129950"/>
            <a:ext cx="445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ionario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1"/>
          <p:cNvSpPr/>
          <p:nvPr/>
        </p:nvSpPr>
        <p:spPr>
          <a:xfrm rot="-667202">
            <a:off x="362442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1"/>
          <p:cNvSpPr/>
          <p:nvPr/>
        </p:nvSpPr>
        <p:spPr>
          <a:xfrm rot="1319193">
            <a:off x="362450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5" name="Google Shape;655;p91" title="62.jpg"/>
          <p:cNvPicPr preferRelativeResize="0"/>
          <p:nvPr/>
        </p:nvPicPr>
        <p:blipFill rotWithShape="1">
          <a:blip r:embed="rId6">
            <a:alphaModFix/>
          </a:blip>
          <a:srcRect b="32524" l="0" r="6498" t="16673"/>
          <a:stretch/>
        </p:blipFill>
        <p:spPr>
          <a:xfrm>
            <a:off x="6890450" y="1296775"/>
            <a:ext cx="1699649" cy="105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1" title="6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7597" y="3141202"/>
            <a:ext cx="828455" cy="94680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91"/>
          <p:cNvSpPr/>
          <p:nvPr/>
        </p:nvSpPr>
        <p:spPr>
          <a:xfrm>
            <a:off x="1024412" y="216357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91"/>
          <p:cNvSpPr/>
          <p:nvPr/>
        </p:nvSpPr>
        <p:spPr>
          <a:xfrm>
            <a:off x="2210993" y="21635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extintor</a:t>
            </a:r>
            <a:endParaRPr sz="9600"/>
          </a:p>
        </p:txBody>
      </p:sp>
      <p:pic>
        <p:nvPicPr>
          <p:cNvPr id="664" name="Google Shape;664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5" name="Google Shape;665;p92"/>
          <p:cNvSpPr/>
          <p:nvPr/>
        </p:nvSpPr>
        <p:spPr>
          <a:xfrm>
            <a:off x="2517325" y="3291850"/>
            <a:ext cx="432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oxígeno</a:t>
            </a:r>
            <a:endParaRPr sz="9600"/>
          </a:p>
        </p:txBody>
      </p:sp>
      <p:pic>
        <p:nvPicPr>
          <p:cNvPr id="671" name="Google Shape;671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2" name="Google Shape;672;p93"/>
          <p:cNvSpPr/>
          <p:nvPr/>
        </p:nvSpPr>
        <p:spPr>
          <a:xfrm>
            <a:off x="2274325" y="3291850"/>
            <a:ext cx="468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extenso</a:t>
            </a:r>
            <a:endParaRPr sz="9600"/>
          </a:p>
        </p:txBody>
      </p:sp>
      <p:pic>
        <p:nvPicPr>
          <p:cNvPr id="678" name="Google Shape;678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9" name="Google Shape;679;p94"/>
          <p:cNvSpPr/>
          <p:nvPr/>
        </p:nvSpPr>
        <p:spPr>
          <a:xfrm>
            <a:off x="2361800" y="3291850"/>
            <a:ext cx="450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excelente</a:t>
            </a:r>
            <a:endParaRPr sz="9600"/>
          </a:p>
        </p:txBody>
      </p:sp>
      <p:pic>
        <p:nvPicPr>
          <p:cNvPr id="685" name="Google Shape;685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6" name="Google Shape;686;p95"/>
          <p:cNvSpPr/>
          <p:nvPr/>
        </p:nvSpPr>
        <p:spPr>
          <a:xfrm>
            <a:off x="1708325" y="3291850"/>
            <a:ext cx="594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0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9" name="Google Shape;419;p6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20" name="Google Shape;420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0"/>
          <p:cNvSpPr txBox="1"/>
          <p:nvPr/>
        </p:nvSpPr>
        <p:spPr>
          <a:xfrm>
            <a:off x="4349825" y="134810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0"/>
          <p:cNvSpPr txBox="1"/>
          <p:nvPr/>
        </p:nvSpPr>
        <p:spPr>
          <a:xfrm>
            <a:off x="4349825" y="3129950"/>
            <a:ext cx="3964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ión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0"/>
          <p:cNvSpPr/>
          <p:nvPr/>
        </p:nvSpPr>
        <p:spPr>
          <a:xfrm rot="-667202">
            <a:off x="362442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0"/>
          <p:cNvSpPr/>
          <p:nvPr/>
        </p:nvSpPr>
        <p:spPr>
          <a:xfrm rot="1319193">
            <a:off x="362450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5" name="Google Shape;425;p60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0" title="5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2175" y="793150"/>
            <a:ext cx="1617925" cy="184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0" title="61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2600" y="2907588"/>
            <a:ext cx="1451726" cy="1659126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60"/>
          <p:cNvSpPr/>
          <p:nvPr/>
        </p:nvSpPr>
        <p:spPr>
          <a:xfrm>
            <a:off x="1024412" y="216357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0"/>
          <p:cNvSpPr/>
          <p:nvPr/>
        </p:nvSpPr>
        <p:spPr>
          <a:xfrm>
            <a:off x="2210993" y="21635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accidente</a:t>
            </a:r>
            <a:endParaRPr sz="9600"/>
          </a:p>
        </p:txBody>
      </p:sp>
      <p:pic>
        <p:nvPicPr>
          <p:cNvPr id="692" name="Google Shape;692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3" name="Google Shape;693;p96"/>
          <p:cNvSpPr/>
          <p:nvPr/>
        </p:nvSpPr>
        <p:spPr>
          <a:xfrm>
            <a:off x="1546475" y="3291850"/>
            <a:ext cx="623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dirección</a:t>
            </a:r>
            <a:endParaRPr sz="9600"/>
          </a:p>
        </p:txBody>
      </p:sp>
      <p:pic>
        <p:nvPicPr>
          <p:cNvPr id="699" name="Google Shape;699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0" name="Google Shape;700;p97"/>
          <p:cNvSpPr/>
          <p:nvPr/>
        </p:nvSpPr>
        <p:spPr>
          <a:xfrm>
            <a:off x="1843175" y="3291850"/>
            <a:ext cx="557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experimento</a:t>
            </a:r>
            <a:endParaRPr sz="9600"/>
          </a:p>
        </p:txBody>
      </p:sp>
      <p:pic>
        <p:nvPicPr>
          <p:cNvPr id="706" name="Google Shape;706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7" name="Google Shape;707;p98"/>
          <p:cNvSpPr/>
          <p:nvPr/>
        </p:nvSpPr>
        <p:spPr>
          <a:xfrm>
            <a:off x="936175" y="3291850"/>
            <a:ext cx="741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colección</a:t>
            </a:r>
            <a:endParaRPr sz="9600"/>
          </a:p>
        </p:txBody>
      </p:sp>
      <p:pic>
        <p:nvPicPr>
          <p:cNvPr id="713" name="Google Shape;713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4" name="Google Shape;714;p99"/>
          <p:cNvSpPr/>
          <p:nvPr/>
        </p:nvSpPr>
        <p:spPr>
          <a:xfrm>
            <a:off x="1691175" y="3289125"/>
            <a:ext cx="596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26" name="Google Shape;726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tenso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2" name="Google Shape;732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idente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8" name="Google Shape;738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perimento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10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05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axi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0" name="Google Shape;750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1" name="Google Shape;751;p105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2" name="Google Shape;752;p105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dictionary entry" id="753" name="Google Shape;753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3625" y="3294250"/>
            <a:ext cx="1525500" cy="1525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4" name="Google Shape;754;p105"/>
          <p:cNvSpPr/>
          <p:nvPr/>
        </p:nvSpPr>
        <p:spPr>
          <a:xfrm>
            <a:off x="265650" y="498200"/>
            <a:ext cx="8613600" cy="6003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 C D E F G H I J K L M N Ñ O P Q R S T U V W X Y Z 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taxi</a:t>
            </a:r>
            <a:endParaRPr sz="9600"/>
          </a:p>
        </p:txBody>
      </p:sp>
      <p:pic>
        <p:nvPicPr>
          <p:cNvPr id="435" name="Google Shape;43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36" name="Google Shape;436;p61"/>
          <p:cNvSpPr/>
          <p:nvPr/>
        </p:nvSpPr>
        <p:spPr>
          <a:xfrm>
            <a:off x="3596175" y="3291850"/>
            <a:ext cx="219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06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olección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0" name="Google Shape;760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1" name="Google Shape;761;p106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Google Shape;762;p106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07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xígeno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8" name="Google Shape;768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9" name="Google Shape;769;p107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107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08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axofón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6" name="Google Shape;776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7" name="Google Shape;777;p108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8" name="Google Shape;778;p108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9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icción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4" name="Google Shape;784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5" name="Google Shape;785;p109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109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10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ección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2" name="Google Shape;792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93" name="Google Shape;793;p110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0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800" name="Google Shape;800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12"/>
          <p:cNvSpPr txBox="1"/>
          <p:nvPr>
            <p:ph idx="4294967295" type="body"/>
          </p:nvPr>
        </p:nvSpPr>
        <p:spPr>
          <a:xfrm>
            <a:off x="441600" y="439798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¡Se mueven más de 600 veces por segundo!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06" name="Google Shape;806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13"/>
          <p:cNvSpPr txBox="1"/>
          <p:nvPr>
            <p:ph idx="4294967295" type="body"/>
          </p:nvPr>
        </p:nvSpPr>
        <p:spPr>
          <a:xfrm>
            <a:off x="441589" y="439809"/>
            <a:ext cx="8260800" cy="31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400">
                <a:solidFill>
                  <a:srgbClr val="444746"/>
                </a:solidFill>
              </a:rPr>
              <a:t>Como son tan ligeros, el aire vibra con cada movimiento de sus alas, lo que produce el sonido que escuchamos.</a:t>
            </a:r>
            <a:endParaRPr b="1" sz="4400" u="sng">
              <a:solidFill>
                <a:srgbClr val="000000"/>
              </a:solidFill>
            </a:endParaRPr>
          </a:p>
        </p:txBody>
      </p:sp>
      <p:pic>
        <p:nvPicPr>
          <p:cNvPr id="812" name="Google Shape;812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14"/>
          <p:cNvSpPr txBox="1"/>
          <p:nvPr>
            <p:ph idx="4294967295" type="body"/>
          </p:nvPr>
        </p:nvSpPr>
        <p:spPr>
          <a:xfrm>
            <a:off x="441600" y="439800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444746"/>
                </a:solidFill>
              </a:rPr>
              <a:t>También pueden seguir el dióxido de carbono que exhalamos al respirar.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18" name="Google Shape;818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15"/>
          <p:cNvSpPr txBox="1"/>
          <p:nvPr>
            <p:ph idx="4294967295" type="body"/>
          </p:nvPr>
        </p:nvSpPr>
        <p:spPr>
          <a:xfrm>
            <a:off x="441600" y="439800"/>
            <a:ext cx="8260800" cy="34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1F1F1F"/>
                </a:solidFill>
              </a:rPr>
              <a:t>Por eso, cuando estamos quietos o dormidos, suelen acercarse y su zumbido se escucha más fuerte.</a:t>
            </a:r>
            <a:endParaRPr b="1" sz="4800" u="sng">
              <a:solidFill>
                <a:srgbClr val="000000"/>
              </a:solidFill>
            </a:endParaRPr>
          </a:p>
        </p:txBody>
      </p:sp>
      <p:pic>
        <p:nvPicPr>
          <p:cNvPr id="824" name="Google Shape;824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examen</a:t>
            </a:r>
            <a:endParaRPr sz="9600"/>
          </a:p>
        </p:txBody>
      </p:sp>
      <p:pic>
        <p:nvPicPr>
          <p:cNvPr id="442" name="Google Shape;442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3" name="Google Shape;443;p62"/>
          <p:cNvSpPr/>
          <p:nvPr/>
        </p:nvSpPr>
        <p:spPr>
          <a:xfrm>
            <a:off x="2235450" y="3289125"/>
            <a:ext cx="483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30" name="Google Shape;830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831" name="Google Shape;831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boxeo</a:t>
            </a:r>
            <a:endParaRPr sz="9600"/>
          </a:p>
        </p:txBody>
      </p:sp>
      <p:pic>
        <p:nvPicPr>
          <p:cNvPr id="449" name="Google Shape;449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0" name="Google Shape;450;p63"/>
          <p:cNvSpPr/>
          <p:nvPr/>
        </p:nvSpPr>
        <p:spPr>
          <a:xfrm>
            <a:off x="2732748" y="3291850"/>
            <a:ext cx="388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éxito</a:t>
            </a:r>
            <a:endParaRPr sz="9600"/>
          </a:p>
        </p:txBody>
      </p:sp>
      <p:pic>
        <p:nvPicPr>
          <p:cNvPr id="456" name="Google Shape;45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7" name="Google Shape;457;p64"/>
          <p:cNvSpPr/>
          <p:nvPr/>
        </p:nvSpPr>
        <p:spPr>
          <a:xfrm>
            <a:off x="3256000" y="3291850"/>
            <a:ext cx="273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lección</a:t>
            </a:r>
            <a:endParaRPr sz="9600"/>
          </a:p>
        </p:txBody>
      </p:sp>
      <p:pic>
        <p:nvPicPr>
          <p:cNvPr id="463" name="Google Shape;46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4" name="Google Shape;464;p65"/>
          <p:cNvSpPr/>
          <p:nvPr/>
        </p:nvSpPr>
        <p:spPr>
          <a:xfrm>
            <a:off x="2412600" y="3291850"/>
            <a:ext cx="446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