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comments+xml" PartName="/ppt/comments/comment2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4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  <p:sldId id="315" r:id="rId66"/>
    <p:sldId id="316" r:id="rId67"/>
  </p:sldIdLst>
  <p:sldSz cy="5143500" cx="9144000"/>
  <p:notesSz cx="6858000" cy="9144000"/>
  <p:embeddedFontLst>
    <p:embeddedFont>
      <p:font typeface="Century Gothic"/>
      <p:regular r:id="rId68"/>
      <p:bold r:id="rId69"/>
      <p:italic r:id="rId70"/>
      <p:boldItalic r:id="rId7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901">
          <p15:clr>
            <a:srgbClr val="747775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2" name="Gabrielle Wagner"/>
  <p:cmAuthor clrIdx="1" id="1" initials="" lastIdx="1" name="Cara Whittaker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901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commentAuthors" Target="commentAuthors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71" Type="http://schemas.openxmlformats.org/officeDocument/2006/relationships/font" Target="fonts/CenturyGothic-boldItalic.fntdata"/><Relationship Id="rId70" Type="http://schemas.openxmlformats.org/officeDocument/2006/relationships/font" Target="fonts/CenturyGothic-italic.fntdata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62" Type="http://schemas.openxmlformats.org/officeDocument/2006/relationships/slide" Target="slides/slide56.xml"/><Relationship Id="rId61" Type="http://schemas.openxmlformats.org/officeDocument/2006/relationships/slide" Target="slides/slide55.xml"/><Relationship Id="rId20" Type="http://schemas.openxmlformats.org/officeDocument/2006/relationships/slide" Target="slides/slide14.xml"/><Relationship Id="rId64" Type="http://schemas.openxmlformats.org/officeDocument/2006/relationships/slide" Target="slides/slide58.xml"/><Relationship Id="rId63" Type="http://schemas.openxmlformats.org/officeDocument/2006/relationships/slide" Target="slides/slide57.xml"/><Relationship Id="rId22" Type="http://schemas.openxmlformats.org/officeDocument/2006/relationships/slide" Target="slides/slide16.xml"/><Relationship Id="rId66" Type="http://schemas.openxmlformats.org/officeDocument/2006/relationships/slide" Target="slides/slide60.xml"/><Relationship Id="rId21" Type="http://schemas.openxmlformats.org/officeDocument/2006/relationships/slide" Target="slides/slide15.xml"/><Relationship Id="rId65" Type="http://schemas.openxmlformats.org/officeDocument/2006/relationships/slide" Target="slides/slide59.xml"/><Relationship Id="rId24" Type="http://schemas.openxmlformats.org/officeDocument/2006/relationships/slide" Target="slides/slide18.xml"/><Relationship Id="rId68" Type="http://schemas.openxmlformats.org/officeDocument/2006/relationships/font" Target="fonts/CenturyGothic-regular.fntdata"/><Relationship Id="rId23" Type="http://schemas.openxmlformats.org/officeDocument/2006/relationships/slide" Target="slides/slide17.xml"/><Relationship Id="rId67" Type="http://schemas.openxmlformats.org/officeDocument/2006/relationships/slide" Target="slides/slide61.xml"/><Relationship Id="rId60" Type="http://schemas.openxmlformats.org/officeDocument/2006/relationships/slide" Target="slides/slide54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69" Type="http://schemas.openxmlformats.org/officeDocument/2006/relationships/font" Target="fonts/CenturyGothic-bold.fntdata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11" Type="http://schemas.openxmlformats.org/officeDocument/2006/relationships/slide" Target="slides/slide5.xml"/><Relationship Id="rId55" Type="http://schemas.openxmlformats.org/officeDocument/2006/relationships/slide" Target="slides/slide49.xml"/><Relationship Id="rId10" Type="http://schemas.openxmlformats.org/officeDocument/2006/relationships/slide" Target="slides/slide4.xml"/><Relationship Id="rId54" Type="http://schemas.openxmlformats.org/officeDocument/2006/relationships/slide" Target="slides/slide48.xml"/><Relationship Id="rId13" Type="http://schemas.openxmlformats.org/officeDocument/2006/relationships/slide" Target="slides/slide7.xml"/><Relationship Id="rId57" Type="http://schemas.openxmlformats.org/officeDocument/2006/relationships/slide" Target="slides/slide51.xml"/><Relationship Id="rId12" Type="http://schemas.openxmlformats.org/officeDocument/2006/relationships/slide" Target="slides/slide6.xml"/><Relationship Id="rId56" Type="http://schemas.openxmlformats.org/officeDocument/2006/relationships/slide" Target="slides/slide50.xml"/><Relationship Id="rId15" Type="http://schemas.openxmlformats.org/officeDocument/2006/relationships/slide" Target="slides/slide9.xml"/><Relationship Id="rId59" Type="http://schemas.openxmlformats.org/officeDocument/2006/relationships/slide" Target="slides/slide53.xml"/><Relationship Id="rId14" Type="http://schemas.openxmlformats.org/officeDocument/2006/relationships/slide" Target="slides/slide8.xml"/><Relationship Id="rId58" Type="http://schemas.openxmlformats.org/officeDocument/2006/relationships/slide" Target="slides/slide5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6-03-09T16:29:55.520">
    <p:pos x="6000" y="0"/>
    <p:text>formatted ✅</p:text>
  </p:cm>
</p:cmLst>
</file>

<file path=ppt/comments/comment2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1" idx="1" dt="2026-03-09T16:30:09.578">
    <p:pos x="2445" y="1065"/>
    <p:text>if this idea works -we can revise the image - showing perfect shot vs impect</p:text>
  </p:cm>
  <p:cm authorId="0" idx="2" dt="2026-03-09T16:30:09.578">
    <p:pos x="2445" y="1065"/>
    <p:text>I like it!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3330ceb880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3330ceb880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376770bb983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Google Shape;371;g376770bb983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imparcial.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376770bb983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g376770bb983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desdicha.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376770bb983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Google Shape;385;g376770bb983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despegar.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376770bb983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376770bb983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Comience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 la diapositiva número 14.</a:t>
            </a:r>
            <a:endParaRPr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376770bb983_0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" name="Google Shape;398;g376770bb983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Hoy vamos a aprender la regla de ortografía de las palabras con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los prefijos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im-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des-.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regla y lea en voz alta. 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Recordemos que un prefijo es una parte pequeña que va al inicio de una palabra para darle un nuevo significado. Según la regla, los prefijos se escriben unidos a la palabra, sin espacio y sin guion.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lea en voz alta la palabra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imposible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 agregar el prefijo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im-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 inicio de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posible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se forma la palabra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imposible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escribimos como una sola palabra.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9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39b7461679a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4" name="Google Shape;414;g39b7461679a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lea en voz alta la palabra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deshacer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 agregar el prefijo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des-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 inicio de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hacer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se forma la palabra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deshacer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escribimos como una sola palabra.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9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385e7862f2f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Google Shape;430;g385e7862f2f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practicar. Recuerden la regla que aprendimos.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Repase la regla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① Muestre: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impedir.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acuerdo con la regla,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prefijos se escriben unidos a la palabra, sin espacio y sin guion.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Leamos juntos: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 - pedir, impedir.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¿Qué prefijo se agrega 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pedir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para formar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impedir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(Pausa)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¡Muy bien, el prefijo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im-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!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385e7862f2f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6" name="Google Shape;446;g385e7862f2f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② </a:t>
            </a: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despegar.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acuerdo con la regla,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prefijos se escriben unidos a la palabra, sin espacio y sin guion.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Leamos juntos: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 - pegar, despegar.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¿Qué prefijo se agrega 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pegar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para formar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despegar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(Pausa)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¡Muy bien, el prefijo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des-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!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335b81eedab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" name="Google Shape;462;g335b81eedab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g376770bb983_0_1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8" name="Google Shape;468;g376770bb983_0_1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voy a decir una palabra con los prefijos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im-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des-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luego una oración con esa palabra. Todos van a repetir la palabra y escribirla en su pizarra. Recuerden usar lo que aprendimos sobre las palabras con los prefijos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im-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des-.</a:t>
            </a:r>
            <a:endParaRPr i="1"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imposible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Aunque parezca imposible, podemos lograrlo si trabajamos juntos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imposible.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(4)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im - po - si - ble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/i/, /m/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/p/, /o/.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/s/, /i/.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cuarta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ble,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/b/, /l/, /e/. Imposible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/i/, /m/, /p/, /o/, /s/, /i/, /b/, /l/, /e/.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3330ceb8806_0_3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3330ceb8806_0_3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2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¡Hola, lectores! Hoy vamos a leer y escribir palabras y leer oraciones con los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prefijos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im-, des-.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¿Listos?</a:t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g335b81eedab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4" name="Google Shape;474;g335b81eedab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desorden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Mis hermanos y yo tenemos que recoger el desorden que hicimos.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desorden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(3)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- sor - den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/d/, /e/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sor,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(3)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/s/, /o/, /r/.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den,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(3)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/d/, /e/, /n/.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Desorden, /d/, /e/, /s/, /o/, /r/, /d/, /e/, /n/.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g376770bb983_0_1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0" name="Google Shape;480;g376770bb983_0_1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deshacer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Hay que deshacer el rompecabezas para guardarlo en su caja.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deshacer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(3)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 - ha - cer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/d/, /e/, /s/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(1)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/a/.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cer,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(3)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/s/, /e/, /r/. Deshacer, /d/, /e/, /s/, /a/, /s/, /e/, /r/.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307b75975fb_2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6" name="Google Shape;486;g307b75975fb_2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palabras que vemos todo el tiempo y podemos leer rápidamente. Vamos a leer estas palabras juntos.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23-25 una a la vez y lea cada palabra junto con ellos.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3a59cc42d4a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2" name="Google Shape;492;g3a59cc42d4a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palabra junto con los estudiantes. 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servicio.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g3a59cc42d4a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8" name="Google Shape;498;g3a59cc42d4a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palabra junto con los estudiantes. 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hablar.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3a59cc42d4a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3a59cc42d4a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palabra junto con los estudiantes. 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dio.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g356ac25f17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0" name="Google Shape;510;g356ac25f17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oraciones. Asegúrate de prestar atención a la puntuación y a la entonación de tu voz. Primero las vamos a leer despacio y luego con más fluidez.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g376770bb983_0_2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6" name="Google Shape;516;g376770bb983_0_2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leer juntos esta oración.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primera palabra,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y lea la oración apuntando a cada palabra. Primero despacio y la segunda vez con fluidez.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Haga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clic para indicar la palabra.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g302b7b9b47b_0_2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2" name="Google Shape;522;g302b7b9b47b_0_2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leer juntos esta oración.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primera palabra,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Pablo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y lea la oración apuntando a cada palabra. Primero despacio y la segunda vez con fluidez.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Haga clic para indicar la palabra.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g3149ed81189_1_10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8" name="Google Shape;528;g3149ed81189_1_10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322be15a44c_0_2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322be15a44c_0_2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diapositiva 4.</a:t>
            </a:r>
            <a:endParaRPr sz="120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g3149ed81189_1_10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4" name="Google Shape;534;g3149ed81189_1_10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escribir una oración. Primero, quiero que me ayuden a contar cuántas palabras tiene. Escuchen atentamente.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 mamá le pide que arregle el desorden antes de irse.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palabras escucharon? Vamos a repetirla juntos mientras contamos cada palabra.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 (1), mamá (2), le (3), pide (4), que (5), arregle (6), el (7), desorden (8), antes (9), de (10), irse (11).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¡Tiene once palabras!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que escriban todas las palabras de la oración.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Puedes dividir cada palabra en sílabas y luego en sonidos para asegurarte de escribir todos los sonidos que escuchas correctamente.</a:t>
            </a:r>
            <a:endParaRPr>
              <a:solidFill>
                <a:srgbClr val="363535"/>
              </a:solidFill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para verificar su respuesta. 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g3149ed81189_1_10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2" name="Google Shape;542;g3149ed81189_1_10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lean la oración en voz alta y comparen su oración con la oración que muestra la diapositiva.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a autocorregir su escritura.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g3330ceb8806_0_17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8" name="Google Shape;548;g3330ceb8806_0_17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g38538ea7ed9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5" name="Google Shape;555;g38538ea7ed9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¡Hola, lectores! Hoy vamos a leer y escribir palabras y leer oraciones con los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prefijos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im-, des-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¿Listos?</a:t>
            </a:r>
            <a:endParaRPr i="1" sz="13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g38538ea7ed9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0" name="Google Shape;560;g38538ea7ed9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sz="120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g38538ea7ed9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6" name="Google Shape;566;g38538ea7ed9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2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Hoy vamos a repasar las palabras con los prefijos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im-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des-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Un prefijo es una parte de una palabra que va al principio para darle un nuevo significado.</a:t>
            </a:r>
            <a:endParaRPr i="1"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Escuchen con atención: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imperfecto.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Escucho el prefijo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im-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en la primera sílaba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Repita con los estudiantes con la palabra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despeinar.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varias palabras con los prefijos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im-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des-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diapositiva 36.</a:t>
            </a:r>
            <a:endParaRPr b="1" sz="12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g38538ea7ed9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4" name="Google Shape;584;g38538ea7ed9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</a:t>
            </a: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desbordar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g38538ea7ed9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1" name="Google Shape;591;g38538ea7ed9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impermeable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6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g38538ea7ed9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8" name="Google Shape;598;g38538ea7ed9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desorganizado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g38538ea7ed9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5" name="Google Shape;605;g38538ea7ed9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desagradable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322be15a44c_0_3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322be15a44c_0_3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Hoy vamos a repasar las palabras con los prefijos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im-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des-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Un prefijo es una parte pequeña que va al inicio de una palabra para darle un nuevo significado. 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Escuchen con atención: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imposible.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Escucho el prefijo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im-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en la primera sílaba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Repita con los estudiantes con la palabra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desorden.</a:t>
            </a:r>
            <a:endParaRPr sz="13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varias palabras con los prefijos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im-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des-.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diapositiva 5.</a:t>
            </a:r>
            <a:endParaRPr i="1"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0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g38538ea7ed9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2" name="Google Shape;612;g38538ea7ed9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impensable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7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g38538ea7ed9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9" name="Google Shape;619;g38538ea7ed9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desafortunado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4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g38538ea7ed9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6" name="Google Shape;626;g38538ea7ed9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impaciente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g38538ea7ed9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3" name="Google Shape;633;g38538ea7ed9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desvestir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8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g38538ea7ed9_0_1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0" name="Google Shape;640;g38538ea7ed9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4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g38538ea7ed9_0_1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6" name="Google Shape;646;g38538ea7ed9_0_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voy a decir una palabra con los prefijos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im-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des-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luego una oración con esa palabra. Todos van a repetir la palabra y escribirla en su pizarra. Recuerden usar lo que aprendimos sobre las palabras con los prefijos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im-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des-.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impermeable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Pablo se puso su chaqueta impermeable porque estaba lloviendo.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impermeable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(5)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 - per - me - a - ble.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/i/, /m/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per,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/p/, /e/, /r/.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/m/, /e/.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cuarta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(1)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/a/.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quinta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ble,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(3)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/b/, /l/, /e/. Impermeable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/i/, /m/, /p/, /e/, /r/, /m/, /e/, /a/, /b/, /l/, /e/.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0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g38538ea7ed9_0_1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2" name="Google Shape;652;g38538ea7ed9_0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desorganizado.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cuarto de Pablo estaba muy desorganizado.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desorganizado.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(5)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- sor - ga - ni - za - do.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/d/, /e/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sor,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/s/, /o/, /r/.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ga,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/g/, /a/.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cuarta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ni,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/n/, /i.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quinta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za,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/s/, /a/.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quinta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/d/, /o/. Desorganizado, /d/, /e/, /s/, /o/, /r/, /g/, /a/, /n/, /i/, /s/, /a/, /d/, /o/.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6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g38538ea7ed9_0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8" name="Google Shape;658;g38538ea7ed9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impaciente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Pablo esperaba impaciente a su abuelo para ir de paseo.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impaciente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(4)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im - pa - cien - te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/i/, /m/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/p/, /a/.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cien,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(4)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/s/, /i/, /e/, /n/.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cuarta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/t/, /e/. Impaciente, /i/, /m/, /p/, /a/, /s/, /i/, /e/, /n/, /t/, /e/.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2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g38538ea7ed9_0_1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4" name="Google Shape;664;g38538ea7ed9_0_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Hoy vamos a aprender sobre los prefijos y su significado. Un prefijo es una parte de una palabra que va al principio para darle un nuevo significado.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8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g38538ea7ed9_0_1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0" name="Google Shape;670;g38538ea7ed9_0_1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lea en voz alta el prefijo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im-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la palabra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posible.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El prefijo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im-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puede significar “no” o “lo contrario”.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posible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significa “que puede ser o suceder”. Al agregar el prefijo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im-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al inicio de la palabra, el significado cambia.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Imposible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significa “que no puede ser o suceder”.</a:t>
            </a:r>
            <a:endParaRPr b="1"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376770bb983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376770bb983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impuntual. 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6-12 una a la vez y diga cada palabra en voz alta junto con ellos.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8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g3b7bea9a04f_1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0" name="Google Shape;680;g3b7bea9a04f_1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lea en voz alta prefijo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des-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la palabra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dicha.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prefijo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des-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puede significar “lo contrario de algo” o “quitar”.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dicha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significa “felicidad”. Al agregar el prefijo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des-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al inicio de la palabra, el significado cambia.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Desdicha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significa “no tener felicidad o estar triste”. </a:t>
            </a:r>
            <a:endParaRPr b="1"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aprender más palabras con prefijos y a determinar su significado.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8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g3b7bea9a04f_1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0" name="Google Shape;690;g3b7bea9a04f_1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lea en voz alta la palabra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impermeable.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prefijo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im-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puede significar “no” o “lo contrario”. La palabra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permeable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significa “que deja pasar agua”. Al agregar el prefijo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im-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al inicio de la palabra, el significado cambia.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Impermeable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significa “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que no deja pasar agua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”.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8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g3b7bea9a04f_1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0" name="Google Shape;700;g3b7bea9a04f_1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lea en voz alta prefijo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des-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la palabra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agradable.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prefijo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des-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puede significar “lo contrario de algo” o “quitar”.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agradable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significa “que se siente bien”. Al agregar el prefijo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des-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al inicio de la palabra, el significado cambia.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Desagradable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significa “que no se siente bien”.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8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g3b7bea9a04f_1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0" name="Google Shape;710;g3b7bea9a04f_1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lea en voz alta la palabra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impaciente.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prefijo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im-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puede significar “no” o “lo contrario”. La palabra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paciente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significa “que espera”. Al agregar el prefijo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im-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al inicio de la palabra, el significado cambia.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Impaciente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significa “que no quiere esperar”.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8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g3b7bea9a04f_1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0" name="Google Shape;720;g3b7bea9a04f_1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lea en voz alta prefijo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des-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la palabra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afortunado.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prefijo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des-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puede significar “lo contrario de algo” o “quitar”.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afortunado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significa “que tiene suerte”. Al agregar el prefijo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des-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al inicio de la palabra, el significado cambia.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Desafortunado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significa “que no tiene suerte”.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8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g38538ea7ed9_0_1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0" name="Google Shape;730;g38538ea7ed9_0_1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4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g38538ea7ed9_0_1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6" name="Google Shape;736;g38538ea7ed9_0_1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oración: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Pablo se prepara para el viaje bianual de su familia a la playa.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cómo leer con entonación y señale la pausa en los signos de puntuación.</a:t>
            </a:r>
            <a:endParaRPr i="1" sz="13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57-59 una a la vez y lea cada oración en voz alta junto con ellos modelando cómo leer con entonación haciendo las pausas apropiadas.</a:t>
            </a:r>
            <a:endParaRPr sz="14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0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g38538ea7ed9_0_2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2" name="Google Shape;742;g38538ea7ed9_0_2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oración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lectura oral de las palabras por parte de los estudiantes y, si es necesario, pídales que lean más despacio.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6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g38538ea7ed9_0_2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8" name="Google Shape;748;g38538ea7ed9_0_2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oración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lectura oral de las palabras por parte de los estudiantes y, si es necesario, pídales que lean más despacio.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2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g38538ea7ed9_0_1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4" name="Google Shape;754;g38538ea7ed9_0_1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oración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lectura oral de las palabras por parte de los estudiantes y, si es necesario, pídales que lean más despacio.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376770bb983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Google Shape;343;g376770bb983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deshacer.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8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g368b0e1221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0" name="Google Shape;760;g368b0e1221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5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g3330ceb8806_0_14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7" name="Google Shape;767;g3330ceb8806_0_14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376770bb983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g376770bb983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impar.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376770bb983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376770bb983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deshora.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376770bb983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376770bb983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impedir.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Relationship Id="rId3" Type="http://schemas.openxmlformats.org/officeDocument/2006/relationships/image" Target="../media/image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Relationship Id="rId3" Type="http://schemas.openxmlformats.org/officeDocument/2006/relationships/image" Target="../media/image3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3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Relationship Id="rId3" Type="http://schemas.openxmlformats.org/officeDocument/2006/relationships/image" Target="../media/image3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Relationship Id="rId3" Type="http://schemas.openxmlformats.org/officeDocument/2006/relationships/image" Target="../media/image3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Relationship Id="rId3" Type="http://schemas.openxmlformats.org/officeDocument/2006/relationships/image" Target="../media/image3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Relationship Id="rId3" Type="http://schemas.openxmlformats.org/officeDocument/2006/relationships/image" Target="../media/image3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3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Relationship Id="rId3" Type="http://schemas.openxmlformats.org/officeDocument/2006/relationships/image" Target="../media/image3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Relationship Id="rId3" Type="http://schemas.openxmlformats.org/officeDocument/2006/relationships/image" Target="../media/image3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Relationship Id="rId3" Type="http://schemas.openxmlformats.org/officeDocument/2006/relationships/image" Target="../media/image3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3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Relationship Id="rId3" Type="http://schemas.openxmlformats.org/officeDocument/2006/relationships/image" Target="../media/image3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Relationship Id="rId3" Type="http://schemas.openxmlformats.org/officeDocument/2006/relationships/image" Target="../media/image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Relationship Id="rId3" Type="http://schemas.openxmlformats.org/officeDocument/2006/relationships/image" Target="../media/image3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Chart 1">
  <p:cSld name="MAIN_POINT_1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Día">
  <p:cSld name="TITLE_4_1_3_1_1_4">
    <p:bg>
      <p:bgPr>
        <a:solidFill>
          <a:srgbClr val="C8F0FA"/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11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1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2" name="Google Shape;122;p11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3" name="Google Shape;123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Día">
  <p:cSld name="TITLE_4_1_3_1_1_5">
    <p:bg>
      <p:bgPr>
        <a:solidFill>
          <a:schemeClr val="lt2"/>
        </a:solid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12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2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7" name="Google Shape;127;p12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8" name="Google Shape;128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Section Title">
  <p:cSld name="TITLE_4_1_3_1_1_1">
    <p:bg>
      <p:bgPr>
        <a:solidFill>
          <a:srgbClr val="E3F5EA"/>
        </a:solid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3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32" name="Google Shape;132;p13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3" name="Google Shape;133;p1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34" name="Google Shape;13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Section Title">
  <p:cSld name="TITLE_4_1_3_1_1_1_2">
    <p:bg>
      <p:bgPr>
        <a:solidFill>
          <a:schemeClr val="accent6"/>
        </a:solid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14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4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38" name="Google Shape;138;p14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9" name="Google Shape;139;p1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0" name="Google Shape;14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Section Title">
  <p:cSld name="TITLE_4_1_3_1_1_1_3">
    <p:bg>
      <p:bgPr>
        <a:solidFill>
          <a:schemeClr val="dk2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15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5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44" name="Google Shape;144;p15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15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6" name="Google Shape;14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Section Title">
  <p:cSld name="TITLE_4_1_3_1_1_1_4">
    <p:bg>
      <p:bgPr>
        <a:solidFill>
          <a:srgbClr val="C8F0FA"/>
        </a:solid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16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6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50" name="Google Shape;150;p16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1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52" name="Google Shape;15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Section Title">
  <p:cSld name="TITLE_4_1_3_1_1_1_5">
    <p:bg>
      <p:bgPr>
        <a:solidFill>
          <a:schemeClr val="lt2"/>
        </a:solid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17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17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56" name="Google Shape;156;p17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7" name="Google Shape;157;p17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58" name="Google Shape;15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Generic">
  <p:cSld name="TITLE_4_1_3_1_1_1_1">
    <p:bg>
      <p:bgPr>
        <a:solidFill>
          <a:schemeClr val="lt1"/>
        </a:solid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18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62" name="Google Shape;16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Generic">
  <p:cSld name="TITLE_4_1_3_1_1_1_1_2">
    <p:bg>
      <p:bgPr>
        <a:solidFill>
          <a:schemeClr val="lt1"/>
        </a:solid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19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19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66" name="Google Shape;16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Generic">
  <p:cSld name="TITLE_4_1_3_1_1_1_1_3">
    <p:bg>
      <p:bgPr>
        <a:solidFill>
          <a:schemeClr val="lt1"/>
        </a:solidFill>
      </p:bgPr>
    </p:bg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20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0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0" name="Google Shape;17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Cover">
  <p:cSld name="TITLE_4_1_3">
    <p:bg>
      <p:bgPr>
        <a:noFill/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3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" name="Google Shape;12;p3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" name="Google Shape;13;p3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" name="Google Shape;14;p3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" name="Google Shape;15;p3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" name="Google Shape;16;p3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" name="Google Shape;17;p3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" name="Google Shape;18;p3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" name="Google Shape;19;p3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" name="Google Shape;20;p3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" name="Google Shape;21;p3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2" name="Google Shape;22;p3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23" name="Google Shape;23;p3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24" name="Google Shape;24;p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5" name="Google Shape;25;p3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" name="Google Shape;26;p3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7" name="Google Shape;27;p3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Generic">
  <p:cSld name="TITLE_4_1_3_1_1_1_1_4">
    <p:bg>
      <p:bgPr>
        <a:solidFill>
          <a:schemeClr val="lt1"/>
        </a:solid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21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1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4" name="Google Shape;17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Generic">
  <p:cSld name="TITLE_4_1_3_1_1_1_1_5">
    <p:bg>
      <p:bgPr>
        <a:solidFill>
          <a:schemeClr val="lt1"/>
        </a:solid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22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2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8" name="Google Shape;17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Generic+CornerIcon">
  <p:cSld name="TITLE_4_1_3_1_1_1_1_1">
    <p:bg>
      <p:bgPr>
        <a:solidFill>
          <a:schemeClr val="lt1"/>
        </a:solidFill>
      </p:bgPr>
    </p:bg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3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2" name="Google Shape;182;p23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3" name="Google Shape;183;p23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E3F5EA"/>
          </a:solidFill>
          <a:ln cap="flat" cmpd="sng" w="38100">
            <a:solidFill>
              <a:srgbClr val="99DBB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4" name="Google Shape;184;p2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85" name="Google Shape;18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3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87" name="Google Shape;187;p23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orient="horz" pos="277">
          <p15:clr>
            <a:srgbClr val="E46962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Generic+CornerIcon">
  <p:cSld name="TITLE_4_1_3_1_1_1_1_1_1">
    <p:bg>
      <p:bgPr>
        <a:solidFill>
          <a:schemeClr val="lt1"/>
        </a:solidFill>
      </p:bgPr>
    </p:bg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24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4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1" name="Google Shape;191;p24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2" name="Google Shape;192;p24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chemeClr val="accent6"/>
          </a:solidFill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3" name="Google Shape;193;p2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94" name="Google Shape;19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4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96" name="Google Shape;196;p24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orient="horz" pos="277">
          <p15:clr>
            <a:srgbClr val="E46962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Generic+CornerIcon">
  <p:cSld name="TITLE_4_1_3_1_1_1_1_1_2">
    <p:bg>
      <p:bgPr>
        <a:solidFill>
          <a:schemeClr val="lt1"/>
        </a:solidFill>
      </p:bgPr>
    </p:bg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25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5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0" name="Google Shape;200;p25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1" name="Google Shape;201;p25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F6F2F7"/>
          </a:solidFill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2" name="Google Shape;202;p25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03" name="Google Shape;20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25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05" name="Google Shape;205;p25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orient="horz" pos="277">
          <p15:clr>
            <a:srgbClr val="E46962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Generic+CornerIcon">
  <p:cSld name="TITLE_4_1_3_1_1_1_1_1_3">
    <p:bg>
      <p:bgPr>
        <a:solidFill>
          <a:schemeClr val="lt1"/>
        </a:solidFill>
      </p:bgPr>
    </p:bg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26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6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9" name="Google Shape;209;p26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0" name="Google Shape;210;p26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C8F0FA"/>
          </a:solidFill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1" name="Google Shape;211;p2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12" name="Google Shape;21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26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14" name="Google Shape;214;p26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orient="horz" pos="277">
          <p15:clr>
            <a:srgbClr val="E46962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Generic+CornerIcon">
  <p:cSld name="TITLE_4_1_3_1_1_1_1_1_4">
    <p:bg>
      <p:bgPr>
        <a:solidFill>
          <a:schemeClr val="lt1"/>
        </a:solidFill>
      </p:bgPr>
    </p:bg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27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27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8" name="Google Shape;218;p27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9" name="Google Shape;219;p27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chemeClr val="lt2"/>
          </a:solidFill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0" name="Google Shape;220;p27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21" name="Google Shape;22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27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23" name="Google Shape;223;p27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orient="horz" pos="277">
          <p15:clr>
            <a:srgbClr val="E46962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End">
  <p:cSld name="TITLE_4_1_2">
    <p:bg>
      <p:bgPr>
        <a:solidFill>
          <a:srgbClr val="E3F5EA"/>
        </a:solidFill>
      </p:bgPr>
    </p:bg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End 1">
  <p:cSld name="TITLE_4_1_2_1">
    <p:bg>
      <p:bgPr>
        <a:solidFill>
          <a:schemeClr val="accent6"/>
        </a:solidFill>
      </p:bgPr>
    </p:bg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End">
  <p:cSld name="TITLE_4_1_2_2">
    <p:bg>
      <p:bgPr>
        <a:solidFill>
          <a:srgbClr val="F6F2F7"/>
        </a:solidFill>
      </p:bgPr>
    </p:bg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Google Shape;229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a-Cover">
  <p:cSld name="TITLE_4_1_3_1_3">
    <p:bg>
      <p:bgPr>
        <a:noFill/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4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4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" name="Google Shape;31;p4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" name="Google Shape;32;p4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" name="Google Shape;33;p4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" name="Google Shape;34;p4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" name="Google Shape;35;p4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" name="Google Shape;36;p4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" name="Google Shape;37;p4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" name="Google Shape;38;p4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" name="Google Shape;39;p4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" name="Google Shape;40;p4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41" name="Google Shape;41;p4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42" name="Google Shape;42;p4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43" name="Google Shape;43;p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4" name="Google Shape;44;p4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" name="Google Shape;45;p4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6" name="Google Shape;46;p4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End">
  <p:cSld name="TITLE_4_1_2_3">
    <p:bg>
      <p:bgPr>
        <a:solidFill>
          <a:srgbClr val="C8F0FA"/>
        </a:solidFill>
      </p:bgPr>
    </p:bg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Google Shape;231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End">
  <p:cSld name="TITLE_4_1_2_4">
    <p:bg>
      <p:bgPr>
        <a:solidFill>
          <a:schemeClr val="lt2"/>
        </a:solidFill>
      </p:bgPr>
    </p:bg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Google Shape;233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celebration">
  <p:cSld name="TITLE_4_1_3_1_2">
    <p:bg>
      <p:bgPr>
        <a:solidFill>
          <a:srgbClr val="E3F5EA"/>
        </a:solidFill>
      </p:bgPr>
    </p:bg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33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37" name="Google Shape;237;p33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38" name="Google Shape;238;p3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39" name="Google Shape;239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33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1" name="Google Shape;241;p33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2" name="Google Shape;242;p33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3" name="Google Shape;243;p33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4" name="Google Shape;244;p33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5" name="Google Shape;245;p33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celebration">
  <p:cSld name="TITLE_4_1_3_1_2_1">
    <p:bg>
      <p:bgPr>
        <a:solidFill>
          <a:schemeClr val="accent6"/>
        </a:solidFill>
      </p:bgPr>
    </p:bg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oogle Shape;247;p34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34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49" name="Google Shape;249;p34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50" name="Google Shape;250;p3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51" name="Google Shape;251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34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3" name="Google Shape;253;p34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4" name="Google Shape;254;p34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5" name="Google Shape;255;p34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6" name="Google Shape;256;p34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7" name="Google Shape;257;p34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celebration">
  <p:cSld name="TITLE_4_1_3_1_2_2">
    <p:bg>
      <p:bgPr>
        <a:solidFill>
          <a:srgbClr val="F6F2F7"/>
        </a:solidFill>
      </p:bgPr>
    </p:bg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35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35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61" name="Google Shape;261;p35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62" name="Google Shape;262;p35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63" name="Google Shape;263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35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5" name="Google Shape;265;p35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6" name="Google Shape;266;p35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7" name="Google Shape;267;p35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8" name="Google Shape;268;p35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9" name="Google Shape;269;p35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celebration">
  <p:cSld name="TITLE_4_1_3_1_2_3">
    <p:bg>
      <p:bgPr>
        <a:solidFill>
          <a:srgbClr val="C8F0FA"/>
        </a:solidFill>
      </p:bgPr>
    </p:bg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Google Shape;271;p36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36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73" name="Google Shape;273;p36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74" name="Google Shape;274;p3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75" name="Google Shape;275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36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7" name="Google Shape;277;p36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8" name="Google Shape;278;p36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9" name="Google Shape;279;p36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0" name="Google Shape;280;p36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1" name="Google Shape;281;p36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celebration">
  <p:cSld name="TITLE_4_1_3_1_2_4">
    <p:bg>
      <p:bgPr>
        <a:solidFill>
          <a:schemeClr val="lt2"/>
        </a:solidFill>
      </p:bgPr>
    </p:bg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Google Shape;283;p37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37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85" name="Google Shape;285;p37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86" name="Google Shape;286;p37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87" name="Google Shape;287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37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9" name="Google Shape;289;p37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0" name="Google Shape;290;p37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1" name="Google Shape;291;p37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2" name="Google Shape;292;p37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3" name="Google Shape;293;p37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Cover">
  <p:cSld name="TITLE_4_1_3_2">
    <p:bg>
      <p:bgPr>
        <a:noFill/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5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5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0" name="Google Shape;50;p5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" name="Google Shape;51;p5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" name="Google Shape;52;p5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" name="Google Shape;53;p5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" name="Google Shape;54;p5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" name="Google Shape;55;p5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" name="Google Shape;56;p5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" name="Google Shape;57;p5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" name="Google Shape;58;p5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" name="Google Shape;59;p5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60" name="Google Shape;60;p5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61" name="Google Shape;61;p5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62" name="Google Shape;62;p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3" name="Google Shape;63;p5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F6F2F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" name="Google Shape;64;p5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5" name="Google Shape;65;p5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Cover">
  <p:cSld name="TITLE_4_1_3_3">
    <p:bg>
      <p:bgPr>
        <a:noFill/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6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6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" name="Google Shape;69;p6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" name="Google Shape;70;p6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" name="Google Shape;71;p6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2" name="Google Shape;72;p6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3" name="Google Shape;73;p6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4" name="Google Shape;74;p6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5" name="Google Shape;75;p6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6" name="Google Shape;76;p6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7" name="Google Shape;77;p6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8" name="Google Shape;78;p6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79" name="Google Shape;79;p6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80" name="Google Shape;80;p6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2026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81" name="Google Shape;81;p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2" name="Google Shape;82;p6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C8F0F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3" name="Google Shape;83;p6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4" name="Google Shape;84;p6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Cover">
  <p:cSld name="TITLE_4_1_3_4">
    <p:bg>
      <p:bgPr>
        <a:noFill/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7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7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8" name="Google Shape;88;p7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9" name="Google Shape;89;p7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0" name="Google Shape;90;p7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1" name="Google Shape;91;p7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2" name="Google Shape;92;p7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3" name="Google Shape;93;p7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4" name="Google Shape;94;p7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5" name="Google Shape;95;p7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6" name="Google Shape;96;p7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7" name="Google Shape;97;p7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98" name="Google Shape;98;p7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99" name="Google Shape;99;p7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100" name="Google Shape;100;p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1" name="Google Shape;101;p7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2" name="Google Shape;102;p7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3" name="Google Shape;103;p7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Día">
  <p:cSld name="TITLE_4_1_3_1_1">
    <p:bg>
      <p:bgPr>
        <a:solidFill>
          <a:srgbClr val="E3F5EA"/>
        </a:soli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8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7" name="Google Shape;107;p8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08" name="Google Shape;108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Día">
  <p:cSld name="TITLE_4_1_3_1_1_2">
    <p:bg>
      <p:bgPr>
        <a:solidFill>
          <a:schemeClr val="accent6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9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9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2" name="Google Shape;112;p9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3" name="Google Shape;113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Día">
  <p:cSld name="TITLE_4_1_3_1_1_3">
    <p:bg>
      <p:bgPr>
        <a:solidFill>
          <a:schemeClr val="dk2"/>
        </a:soli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0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0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7" name="Google Shape;117;p10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8" name="Google Shape;118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35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12.xml"/><Relationship Id="rId3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15.xml"/><Relationship Id="rId37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36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2400"/>
              <a:buFont typeface="Century Gothic"/>
              <a:buNone/>
              <a:defRPr b="1" sz="24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●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○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■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7500" lvl="3" marL="18288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●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98450" lvl="4" marL="22860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8450" lvl="5" marL="2743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8450" lvl="6" marL="3200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8450" lvl="7" marL="3657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8450" lvl="8" marL="4114800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783">
          <p15:clr>
            <a:srgbClr val="E46962"/>
          </p15:clr>
        </p15:guide>
        <p15:guide id="2" pos="2880">
          <p15:clr>
            <a:srgbClr val="E46962"/>
          </p15:clr>
        </p15:guide>
        <p15:guide id="3" pos="1624">
          <p15:clr>
            <a:srgbClr val="E46962"/>
          </p15:clr>
        </p15:guide>
        <p15:guide id="4" pos="5374">
          <p15:clr>
            <a:srgbClr val="E46962"/>
          </p15:clr>
        </p15:guide>
        <p15:guide id="5" orient="horz" pos="755">
          <p15:clr>
            <a:srgbClr val="E46962"/>
          </p15:clr>
        </p15:guide>
        <p15:guide id="6" orient="horz" pos="1970">
          <p15:clr>
            <a:srgbClr val="E46962"/>
          </p15:clr>
        </p15:guide>
        <p15:guide id="7" orient="horz" pos="357">
          <p15:clr>
            <a:srgbClr val="E46962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Relationship Id="rId3" Type="http://schemas.openxmlformats.org/officeDocument/2006/relationships/comments" Target="../comments/comment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9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9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8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0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0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0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9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0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0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0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9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0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43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0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5.xml"/><Relationship Id="rId3" Type="http://schemas.openxmlformats.org/officeDocument/2006/relationships/comments" Target="../comments/comment2.xml"/><Relationship Id="rId4" Type="http://schemas.openxmlformats.org/officeDocument/2006/relationships/image" Target="../media/image24.png"/><Relationship Id="rId5" Type="http://schemas.openxmlformats.org/officeDocument/2006/relationships/image" Target="../media/image30.png"/><Relationship Id="rId6" Type="http://schemas.openxmlformats.org/officeDocument/2006/relationships/image" Target="../media/image45.png"/><Relationship Id="rId7" Type="http://schemas.openxmlformats.org/officeDocument/2006/relationships/image" Target="../media/image44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0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0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30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3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0.png"/><Relationship Id="rId4" Type="http://schemas.openxmlformats.org/officeDocument/2006/relationships/image" Target="../media/image24.png"/><Relationship Id="rId5" Type="http://schemas.openxmlformats.org/officeDocument/2006/relationships/image" Target="../media/image42.png"/><Relationship Id="rId6" Type="http://schemas.openxmlformats.org/officeDocument/2006/relationships/image" Target="../media/image41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30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30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30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30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28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29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29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29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37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3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0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30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30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30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30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30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40.pn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30.pn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30.pn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30.pn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3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0.pn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43.pn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61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8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Presentación de fonética</a:t>
            </a:r>
            <a:endParaRPr/>
          </a:p>
        </p:txBody>
      </p:sp>
      <p:sp>
        <p:nvSpPr>
          <p:cNvPr id="299" name="Google Shape;299;p38"/>
          <p:cNvSpPr/>
          <p:nvPr/>
        </p:nvSpPr>
        <p:spPr>
          <a:xfrm>
            <a:off x="2836800" y="1152900"/>
            <a:ext cx="3470400" cy="3470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0" name="Google Shape;300;p38"/>
          <p:cNvSpPr txBox="1"/>
          <p:nvPr/>
        </p:nvSpPr>
        <p:spPr>
          <a:xfrm>
            <a:off x="2021550" y="1825764"/>
            <a:ext cx="51009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latin typeface="Century Gothic"/>
                <a:ea typeface="Century Gothic"/>
                <a:cs typeface="Century Gothic"/>
                <a:sym typeface="Century Gothic"/>
              </a:rPr>
              <a:t>Palabras con</a:t>
            </a:r>
            <a:endParaRPr b="1" sz="3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1" name="Google Shape;301;p38"/>
          <p:cNvSpPr/>
          <p:nvPr/>
        </p:nvSpPr>
        <p:spPr>
          <a:xfrm>
            <a:off x="3188475" y="2497450"/>
            <a:ext cx="1276500" cy="1276500"/>
          </a:xfrm>
          <a:prstGeom prst="ellipse">
            <a:avLst/>
          </a:prstGeom>
          <a:noFill/>
          <a:ln cap="flat" cmpd="sng" w="11800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13125" lIns="113125" spcFirstLastPara="1" rIns="113125" wrap="square" tIns="1131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32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2" name="Google Shape;302;p38"/>
          <p:cNvSpPr txBox="1"/>
          <p:nvPr/>
        </p:nvSpPr>
        <p:spPr>
          <a:xfrm>
            <a:off x="3233774" y="2772744"/>
            <a:ext cx="12765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500">
                <a:latin typeface="Century Gothic"/>
                <a:ea typeface="Century Gothic"/>
                <a:cs typeface="Century Gothic"/>
                <a:sym typeface="Century Gothic"/>
              </a:rPr>
              <a:t>im-</a:t>
            </a:r>
            <a:endParaRPr b="1"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3" name="Google Shape;303;p38"/>
          <p:cNvSpPr/>
          <p:nvPr/>
        </p:nvSpPr>
        <p:spPr>
          <a:xfrm>
            <a:off x="4679022" y="2497450"/>
            <a:ext cx="1276500" cy="1276500"/>
          </a:xfrm>
          <a:prstGeom prst="ellipse">
            <a:avLst/>
          </a:prstGeom>
          <a:noFill/>
          <a:ln cap="flat" cmpd="sng" w="11800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13125" lIns="113125" spcFirstLastPara="1" rIns="113125" wrap="square" tIns="1131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32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4" name="Google Shape;304;p38"/>
          <p:cNvSpPr txBox="1"/>
          <p:nvPr/>
        </p:nvSpPr>
        <p:spPr>
          <a:xfrm>
            <a:off x="4679022" y="2772744"/>
            <a:ext cx="12765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500">
                <a:latin typeface="Century Gothic"/>
                <a:ea typeface="Century Gothic"/>
                <a:cs typeface="Century Gothic"/>
                <a:sym typeface="Century Gothic"/>
              </a:rPr>
              <a:t>des</a:t>
            </a:r>
            <a:r>
              <a:rPr b="1" lang="en" sz="4500">
                <a:latin typeface="Century Gothic"/>
                <a:ea typeface="Century Gothic"/>
                <a:cs typeface="Century Gothic"/>
                <a:sym typeface="Century Gothic"/>
              </a:rPr>
              <a:t>-</a:t>
            </a:r>
            <a:endParaRPr b="1"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5" name="Google Shape;305;p38"/>
          <p:cNvSpPr txBox="1"/>
          <p:nvPr/>
        </p:nvSpPr>
        <p:spPr>
          <a:xfrm>
            <a:off x="8242325" y="1176775"/>
            <a:ext cx="914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17.1</a:t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47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imparcial</a:t>
            </a:r>
            <a:endParaRPr sz="9600"/>
          </a:p>
        </p:txBody>
      </p:sp>
      <p:pic>
        <p:nvPicPr>
          <p:cNvPr id="374" name="Google Shape;374;p4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375" name="Google Shape;375;p47"/>
          <p:cNvSpPr/>
          <p:nvPr/>
        </p:nvSpPr>
        <p:spPr>
          <a:xfrm>
            <a:off x="1829400" y="3291850"/>
            <a:ext cx="56289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48"/>
          <p:cNvSpPr txBox="1"/>
          <p:nvPr>
            <p:ph idx="4294967295" type="body"/>
          </p:nvPr>
        </p:nvSpPr>
        <p:spPr>
          <a:xfrm>
            <a:off x="0" y="1627632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desdicha</a:t>
            </a:r>
            <a:endParaRPr sz="9600"/>
          </a:p>
        </p:txBody>
      </p:sp>
      <p:pic>
        <p:nvPicPr>
          <p:cNvPr id="381" name="Google Shape;381;p4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382" name="Google Shape;382;p48"/>
          <p:cNvSpPr/>
          <p:nvPr/>
        </p:nvSpPr>
        <p:spPr>
          <a:xfrm>
            <a:off x="1867200" y="3291850"/>
            <a:ext cx="55353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49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despegar</a:t>
            </a:r>
            <a:endParaRPr sz="9600"/>
          </a:p>
        </p:txBody>
      </p:sp>
      <p:pic>
        <p:nvPicPr>
          <p:cNvPr id="388" name="Google Shape;388;p4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389" name="Google Shape;389;p49"/>
          <p:cNvSpPr/>
          <p:nvPr/>
        </p:nvSpPr>
        <p:spPr>
          <a:xfrm>
            <a:off x="1799175" y="3291850"/>
            <a:ext cx="5649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50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2. ¡Aprendamos juntos!</a:t>
            </a:r>
            <a:endParaRPr/>
          </a:p>
        </p:txBody>
      </p:sp>
      <p:pic>
        <p:nvPicPr>
          <p:cNvPr id="395" name="Google Shape;395;p50" title="icons_final_Phonics_BW_Learn-Ide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0" name="Google Shape;400;p51" title="icons_final_Phonics_BW_Learn-Ide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01" name="Google Shape;401;p51"/>
          <p:cNvSpPr/>
          <p:nvPr/>
        </p:nvSpPr>
        <p:spPr>
          <a:xfrm>
            <a:off x="4502566" y="2113512"/>
            <a:ext cx="2442300" cy="964800"/>
          </a:xfrm>
          <a:prstGeom prst="roundRect">
            <a:avLst>
              <a:gd fmla="val 8676" name="adj"/>
            </a:avLst>
          </a:prstGeom>
          <a:noFill/>
          <a:ln cap="flat" cmpd="sng" w="247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9375" lIns="59375" spcFirstLastPara="1" rIns="59375" wrap="square" tIns="593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677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posible</a:t>
            </a:r>
            <a:endParaRPr sz="909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2" name="Google Shape;402;p51"/>
          <p:cNvSpPr/>
          <p:nvPr/>
        </p:nvSpPr>
        <p:spPr>
          <a:xfrm>
            <a:off x="2199132" y="2113512"/>
            <a:ext cx="1103400" cy="964800"/>
          </a:xfrm>
          <a:prstGeom prst="roundRect">
            <a:avLst>
              <a:gd fmla="val 8676" name="adj"/>
            </a:avLst>
          </a:prstGeom>
          <a:noFill/>
          <a:ln cap="flat" cmpd="sng" w="247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9375" lIns="59375" spcFirstLastPara="1" rIns="59375" wrap="square" tIns="593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677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</a:t>
            </a:r>
            <a:endParaRPr sz="909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3" name="Google Shape;403;p51"/>
          <p:cNvSpPr/>
          <p:nvPr/>
        </p:nvSpPr>
        <p:spPr>
          <a:xfrm>
            <a:off x="3149140" y="3770787"/>
            <a:ext cx="3024000" cy="837600"/>
          </a:xfrm>
          <a:prstGeom prst="roundRect">
            <a:avLst>
              <a:gd fmla="val 8676" name="adj"/>
            </a:avLst>
          </a:prstGeom>
          <a:solidFill>
            <a:srgbClr val="C8F0FA"/>
          </a:solidFill>
          <a:ln>
            <a:noFill/>
          </a:ln>
        </p:spPr>
        <p:txBody>
          <a:bodyPr anchorCtr="0" anchor="ctr" bIns="59375" lIns="59375" spcFirstLastPara="1" rIns="59375" wrap="square" tIns="593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677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imposible</a:t>
            </a:r>
            <a:endParaRPr sz="909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4" name="Google Shape;404;p51"/>
          <p:cNvSpPr txBox="1"/>
          <p:nvPr/>
        </p:nvSpPr>
        <p:spPr>
          <a:xfrm>
            <a:off x="3457028" y="2175970"/>
            <a:ext cx="880800" cy="8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59375" lIns="59375" spcFirstLastPara="1" rIns="59375" wrap="square" tIns="593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677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+</a:t>
            </a:r>
            <a:endParaRPr sz="2923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5" name="Google Shape;405;p51"/>
          <p:cNvSpPr/>
          <p:nvPr/>
        </p:nvSpPr>
        <p:spPr>
          <a:xfrm rot="5400000">
            <a:off x="4360954" y="3277127"/>
            <a:ext cx="422100" cy="4530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620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9375" lIns="59375" spcFirstLastPara="1" rIns="59375" wrap="square" tIns="593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9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6" name="Google Shape;406;p51"/>
          <p:cNvSpPr/>
          <p:nvPr/>
        </p:nvSpPr>
        <p:spPr>
          <a:xfrm>
            <a:off x="441600" y="439800"/>
            <a:ext cx="1392600" cy="11082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7" name="Google Shape;407;p51"/>
          <p:cNvSpPr/>
          <p:nvPr/>
        </p:nvSpPr>
        <p:spPr>
          <a:xfrm>
            <a:off x="2407850" y="439800"/>
            <a:ext cx="6294600" cy="11517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8" name="Google Shape;408;p51"/>
          <p:cNvSpPr/>
          <p:nvPr/>
        </p:nvSpPr>
        <p:spPr>
          <a:xfrm>
            <a:off x="1902475" y="645150"/>
            <a:ext cx="427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9" name="Google Shape;409;p51"/>
          <p:cNvSpPr/>
          <p:nvPr/>
        </p:nvSpPr>
        <p:spPr>
          <a:xfrm rot="5400000">
            <a:off x="4331250" y="1404975"/>
            <a:ext cx="481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0" name="Google Shape;410;p51"/>
          <p:cNvSpPr txBox="1"/>
          <p:nvPr/>
        </p:nvSpPr>
        <p:spPr>
          <a:xfrm>
            <a:off x="2578600" y="643775"/>
            <a:ext cx="59526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Los prefijos se escriben unidos a la palabra, sin espacio y sin guion</a:t>
            </a:r>
            <a:r>
              <a:rPr i="1" lang="en" sz="2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→ </a:t>
            </a:r>
            <a:r>
              <a:rPr i="1" lang="en" sz="2000">
                <a:latin typeface="Century Gothic"/>
                <a:ea typeface="Century Gothic"/>
                <a:cs typeface="Century Gothic"/>
                <a:sym typeface="Century Gothic"/>
              </a:rPr>
              <a:t>imposible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1" name="Google Shape;411;p51"/>
          <p:cNvSpPr txBox="1"/>
          <p:nvPr/>
        </p:nvSpPr>
        <p:spPr>
          <a:xfrm>
            <a:off x="373650" y="439800"/>
            <a:ext cx="15285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im-</a:t>
            </a:r>
            <a:endParaRPr b="1" sz="6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6" name="Google Shape;416;p52" title="icons_final_Phonics_BW_Learn-Ide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17" name="Google Shape;417;p52"/>
          <p:cNvSpPr/>
          <p:nvPr/>
        </p:nvSpPr>
        <p:spPr>
          <a:xfrm>
            <a:off x="4689816" y="2113512"/>
            <a:ext cx="2442300" cy="964800"/>
          </a:xfrm>
          <a:prstGeom prst="roundRect">
            <a:avLst>
              <a:gd fmla="val 8676" name="adj"/>
            </a:avLst>
          </a:prstGeom>
          <a:noFill/>
          <a:ln cap="flat" cmpd="sng" w="247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9375" lIns="59375" spcFirstLastPara="1" rIns="59375" wrap="square" tIns="593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677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hacer</a:t>
            </a:r>
            <a:endParaRPr sz="909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8" name="Google Shape;418;p52"/>
          <p:cNvSpPr/>
          <p:nvPr/>
        </p:nvSpPr>
        <p:spPr>
          <a:xfrm>
            <a:off x="2190174" y="2113500"/>
            <a:ext cx="1299600" cy="964800"/>
          </a:xfrm>
          <a:prstGeom prst="roundRect">
            <a:avLst>
              <a:gd fmla="val 8676" name="adj"/>
            </a:avLst>
          </a:prstGeom>
          <a:noFill/>
          <a:ln cap="flat" cmpd="sng" w="247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9375" lIns="59375" spcFirstLastPara="1" rIns="59375" wrap="square" tIns="593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677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</a:t>
            </a:r>
            <a:endParaRPr sz="909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9" name="Google Shape;419;p52"/>
          <p:cNvSpPr/>
          <p:nvPr/>
        </p:nvSpPr>
        <p:spPr>
          <a:xfrm>
            <a:off x="3149140" y="3770787"/>
            <a:ext cx="3024000" cy="837600"/>
          </a:xfrm>
          <a:prstGeom prst="roundRect">
            <a:avLst>
              <a:gd fmla="val 8676" name="adj"/>
            </a:avLst>
          </a:prstGeom>
          <a:solidFill>
            <a:srgbClr val="C8F0FA"/>
          </a:solidFill>
          <a:ln>
            <a:noFill/>
          </a:ln>
        </p:spPr>
        <p:txBody>
          <a:bodyPr anchorCtr="0" anchor="ctr" bIns="59375" lIns="59375" spcFirstLastPara="1" rIns="59375" wrap="square" tIns="593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677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deshacer</a:t>
            </a:r>
            <a:endParaRPr sz="909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0" name="Google Shape;420;p52"/>
          <p:cNvSpPr txBox="1"/>
          <p:nvPr/>
        </p:nvSpPr>
        <p:spPr>
          <a:xfrm>
            <a:off x="3644278" y="2175970"/>
            <a:ext cx="880800" cy="8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59375" lIns="59375" spcFirstLastPara="1" rIns="59375" wrap="square" tIns="593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677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+</a:t>
            </a:r>
            <a:endParaRPr sz="2923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1" name="Google Shape;421;p52"/>
          <p:cNvSpPr/>
          <p:nvPr/>
        </p:nvSpPr>
        <p:spPr>
          <a:xfrm rot="5400000">
            <a:off x="4360954" y="3277127"/>
            <a:ext cx="422100" cy="4530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620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9375" lIns="59375" spcFirstLastPara="1" rIns="59375" wrap="square" tIns="593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9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2" name="Google Shape;422;p52"/>
          <p:cNvSpPr/>
          <p:nvPr/>
        </p:nvSpPr>
        <p:spPr>
          <a:xfrm>
            <a:off x="441600" y="439800"/>
            <a:ext cx="1392600" cy="11082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3" name="Google Shape;423;p52"/>
          <p:cNvSpPr/>
          <p:nvPr/>
        </p:nvSpPr>
        <p:spPr>
          <a:xfrm>
            <a:off x="2407850" y="439800"/>
            <a:ext cx="6294600" cy="11517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4" name="Google Shape;424;p52"/>
          <p:cNvSpPr/>
          <p:nvPr/>
        </p:nvSpPr>
        <p:spPr>
          <a:xfrm>
            <a:off x="1902475" y="645150"/>
            <a:ext cx="427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5" name="Google Shape;425;p52"/>
          <p:cNvSpPr/>
          <p:nvPr/>
        </p:nvSpPr>
        <p:spPr>
          <a:xfrm rot="5400000">
            <a:off x="4331250" y="1404975"/>
            <a:ext cx="481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6" name="Google Shape;426;p52"/>
          <p:cNvSpPr txBox="1"/>
          <p:nvPr/>
        </p:nvSpPr>
        <p:spPr>
          <a:xfrm>
            <a:off x="2578600" y="643775"/>
            <a:ext cx="59526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Los prefijos se escriben unidos a la palabra, sin espacio y sin guion</a:t>
            </a:r>
            <a:r>
              <a:rPr i="1" lang="en" sz="2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→ </a:t>
            </a:r>
            <a:r>
              <a:rPr i="1" lang="en" sz="2000">
                <a:latin typeface="Century Gothic"/>
                <a:ea typeface="Century Gothic"/>
                <a:cs typeface="Century Gothic"/>
                <a:sym typeface="Century Gothic"/>
              </a:rPr>
              <a:t>deshacer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7" name="Google Shape;427;p52"/>
          <p:cNvSpPr txBox="1"/>
          <p:nvPr/>
        </p:nvSpPr>
        <p:spPr>
          <a:xfrm>
            <a:off x="373650" y="532200"/>
            <a:ext cx="15285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</a:t>
            </a:r>
            <a:r>
              <a:rPr b="1" lang="en" sz="4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</a:t>
            </a:r>
            <a:endParaRPr b="1" sz="4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2" name="Google Shape;432;p53" title="icons_final_Phonics_BW_Learn-Ide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33" name="Google Shape;433;p53"/>
          <p:cNvSpPr/>
          <p:nvPr/>
        </p:nvSpPr>
        <p:spPr>
          <a:xfrm>
            <a:off x="4502566" y="2113512"/>
            <a:ext cx="2442300" cy="964800"/>
          </a:xfrm>
          <a:prstGeom prst="roundRect">
            <a:avLst>
              <a:gd fmla="val 8676" name="adj"/>
            </a:avLst>
          </a:prstGeom>
          <a:noFill/>
          <a:ln cap="flat" cmpd="sng" w="247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9375" lIns="59375" spcFirstLastPara="1" rIns="59375" wrap="square" tIns="593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677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pedir</a:t>
            </a:r>
            <a:endParaRPr sz="909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4" name="Google Shape;434;p53"/>
          <p:cNvSpPr/>
          <p:nvPr/>
        </p:nvSpPr>
        <p:spPr>
          <a:xfrm>
            <a:off x="2199132" y="2113512"/>
            <a:ext cx="1103400" cy="964800"/>
          </a:xfrm>
          <a:prstGeom prst="roundRect">
            <a:avLst>
              <a:gd fmla="val 8676" name="adj"/>
            </a:avLst>
          </a:prstGeom>
          <a:noFill/>
          <a:ln cap="flat" cmpd="sng" w="247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9375" lIns="59375" spcFirstLastPara="1" rIns="59375" wrap="square" tIns="593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677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</a:t>
            </a:r>
            <a:endParaRPr sz="909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5" name="Google Shape;435;p53"/>
          <p:cNvSpPr/>
          <p:nvPr/>
        </p:nvSpPr>
        <p:spPr>
          <a:xfrm>
            <a:off x="3149140" y="3770787"/>
            <a:ext cx="3024000" cy="837600"/>
          </a:xfrm>
          <a:prstGeom prst="roundRect">
            <a:avLst>
              <a:gd fmla="val 8676" name="adj"/>
            </a:avLst>
          </a:prstGeom>
          <a:solidFill>
            <a:srgbClr val="C8F0FA"/>
          </a:solidFill>
          <a:ln>
            <a:noFill/>
          </a:ln>
        </p:spPr>
        <p:txBody>
          <a:bodyPr anchorCtr="0" anchor="ctr" bIns="59375" lIns="59375" spcFirstLastPara="1" rIns="59375" wrap="square" tIns="593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677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impedir</a:t>
            </a:r>
            <a:endParaRPr sz="909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6" name="Google Shape;436;p53"/>
          <p:cNvSpPr txBox="1"/>
          <p:nvPr/>
        </p:nvSpPr>
        <p:spPr>
          <a:xfrm>
            <a:off x="3457028" y="2175970"/>
            <a:ext cx="880800" cy="8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59375" lIns="59375" spcFirstLastPara="1" rIns="59375" wrap="square" tIns="593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677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+</a:t>
            </a:r>
            <a:endParaRPr sz="2923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7" name="Google Shape;437;p53"/>
          <p:cNvSpPr/>
          <p:nvPr/>
        </p:nvSpPr>
        <p:spPr>
          <a:xfrm rot="5400000">
            <a:off x="4360954" y="3277127"/>
            <a:ext cx="422100" cy="4530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620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9375" lIns="59375" spcFirstLastPara="1" rIns="59375" wrap="square" tIns="593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9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8" name="Google Shape;438;p53"/>
          <p:cNvSpPr/>
          <p:nvPr/>
        </p:nvSpPr>
        <p:spPr>
          <a:xfrm>
            <a:off x="441600" y="439800"/>
            <a:ext cx="1392600" cy="11082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9" name="Google Shape;439;p53"/>
          <p:cNvSpPr/>
          <p:nvPr/>
        </p:nvSpPr>
        <p:spPr>
          <a:xfrm>
            <a:off x="2407850" y="439800"/>
            <a:ext cx="6294600" cy="11517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0" name="Google Shape;440;p53"/>
          <p:cNvSpPr/>
          <p:nvPr/>
        </p:nvSpPr>
        <p:spPr>
          <a:xfrm>
            <a:off x="1902475" y="645150"/>
            <a:ext cx="427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1" name="Google Shape;441;p53"/>
          <p:cNvSpPr/>
          <p:nvPr/>
        </p:nvSpPr>
        <p:spPr>
          <a:xfrm rot="5400000">
            <a:off x="4331250" y="1404975"/>
            <a:ext cx="481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2" name="Google Shape;442;p53"/>
          <p:cNvSpPr txBox="1"/>
          <p:nvPr/>
        </p:nvSpPr>
        <p:spPr>
          <a:xfrm>
            <a:off x="2578600" y="643775"/>
            <a:ext cx="59526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Los prefijos se escriben unidos a la palabra, sin espacio y sin guion.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3" name="Google Shape;443;p53"/>
          <p:cNvSpPr txBox="1"/>
          <p:nvPr/>
        </p:nvSpPr>
        <p:spPr>
          <a:xfrm>
            <a:off x="373650" y="439800"/>
            <a:ext cx="15285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im-</a:t>
            </a:r>
            <a:endParaRPr b="1" sz="6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8" name="Google Shape;448;p54" title="icons_final_Phonics_BW_Learn-Ide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49" name="Google Shape;449;p54"/>
          <p:cNvSpPr/>
          <p:nvPr/>
        </p:nvSpPr>
        <p:spPr>
          <a:xfrm>
            <a:off x="4689816" y="2113512"/>
            <a:ext cx="2442300" cy="964800"/>
          </a:xfrm>
          <a:prstGeom prst="roundRect">
            <a:avLst>
              <a:gd fmla="val 8676" name="adj"/>
            </a:avLst>
          </a:prstGeom>
          <a:noFill/>
          <a:ln cap="flat" cmpd="sng" w="247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9375" lIns="59375" spcFirstLastPara="1" rIns="59375" wrap="square" tIns="593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677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pegar</a:t>
            </a:r>
            <a:endParaRPr sz="909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0" name="Google Shape;450;p54"/>
          <p:cNvSpPr/>
          <p:nvPr/>
        </p:nvSpPr>
        <p:spPr>
          <a:xfrm>
            <a:off x="2190174" y="2113500"/>
            <a:ext cx="1299600" cy="964800"/>
          </a:xfrm>
          <a:prstGeom prst="roundRect">
            <a:avLst>
              <a:gd fmla="val 8676" name="adj"/>
            </a:avLst>
          </a:prstGeom>
          <a:noFill/>
          <a:ln cap="flat" cmpd="sng" w="247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9375" lIns="59375" spcFirstLastPara="1" rIns="59375" wrap="square" tIns="593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677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</a:t>
            </a:r>
            <a:endParaRPr sz="909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1" name="Google Shape;451;p54"/>
          <p:cNvSpPr/>
          <p:nvPr/>
        </p:nvSpPr>
        <p:spPr>
          <a:xfrm>
            <a:off x="3149140" y="3770787"/>
            <a:ext cx="3024000" cy="837600"/>
          </a:xfrm>
          <a:prstGeom prst="roundRect">
            <a:avLst>
              <a:gd fmla="val 8676" name="adj"/>
            </a:avLst>
          </a:prstGeom>
          <a:solidFill>
            <a:srgbClr val="C8F0FA"/>
          </a:solidFill>
          <a:ln>
            <a:noFill/>
          </a:ln>
        </p:spPr>
        <p:txBody>
          <a:bodyPr anchorCtr="0" anchor="ctr" bIns="59375" lIns="59375" spcFirstLastPara="1" rIns="59375" wrap="square" tIns="593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677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despegar</a:t>
            </a:r>
            <a:endParaRPr sz="909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2" name="Google Shape;452;p54"/>
          <p:cNvSpPr txBox="1"/>
          <p:nvPr/>
        </p:nvSpPr>
        <p:spPr>
          <a:xfrm>
            <a:off x="3644278" y="2175970"/>
            <a:ext cx="880800" cy="8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59375" lIns="59375" spcFirstLastPara="1" rIns="59375" wrap="square" tIns="593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677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+</a:t>
            </a:r>
            <a:endParaRPr sz="2923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3" name="Google Shape;453;p54"/>
          <p:cNvSpPr/>
          <p:nvPr/>
        </p:nvSpPr>
        <p:spPr>
          <a:xfrm rot="5400000">
            <a:off x="4360954" y="3277127"/>
            <a:ext cx="422100" cy="4530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620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9375" lIns="59375" spcFirstLastPara="1" rIns="59375" wrap="square" tIns="593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9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4" name="Google Shape;454;p54"/>
          <p:cNvSpPr/>
          <p:nvPr/>
        </p:nvSpPr>
        <p:spPr>
          <a:xfrm>
            <a:off x="441600" y="439800"/>
            <a:ext cx="1392600" cy="11082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5" name="Google Shape;455;p54"/>
          <p:cNvSpPr/>
          <p:nvPr/>
        </p:nvSpPr>
        <p:spPr>
          <a:xfrm>
            <a:off x="2407850" y="439800"/>
            <a:ext cx="6294600" cy="11517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6" name="Google Shape;456;p54"/>
          <p:cNvSpPr/>
          <p:nvPr/>
        </p:nvSpPr>
        <p:spPr>
          <a:xfrm>
            <a:off x="1902475" y="645150"/>
            <a:ext cx="427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7" name="Google Shape;457;p54"/>
          <p:cNvSpPr/>
          <p:nvPr/>
        </p:nvSpPr>
        <p:spPr>
          <a:xfrm rot="5400000">
            <a:off x="4331250" y="1404975"/>
            <a:ext cx="481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8" name="Google Shape;458;p54"/>
          <p:cNvSpPr txBox="1"/>
          <p:nvPr/>
        </p:nvSpPr>
        <p:spPr>
          <a:xfrm>
            <a:off x="2578600" y="643775"/>
            <a:ext cx="59526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Los prefijos se escriben unidos a la palabra, sin espacio y sin guion. 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9" name="Google Shape;459;p54"/>
          <p:cNvSpPr txBox="1"/>
          <p:nvPr/>
        </p:nvSpPr>
        <p:spPr>
          <a:xfrm>
            <a:off x="373650" y="532200"/>
            <a:ext cx="15285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des-</a:t>
            </a:r>
            <a:endParaRPr b="1" sz="4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4" name="Google Shape;464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465" name="Google Shape;465;p55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 </a:t>
            </a:r>
            <a:r>
              <a:rPr lang="en"/>
              <a:t>3</a:t>
            </a:r>
            <a:r>
              <a:rPr lang="en" sz="3500"/>
              <a:t>. </a:t>
            </a:r>
            <a:r>
              <a:rPr lang="en"/>
              <a:t>Ortografía </a:t>
            </a:r>
            <a:endParaRPr sz="35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0" name="Google Shape;470;p5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471" name="Google Shape;471;p56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highlight>
                  <a:schemeClr val="accent4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im</a:t>
            </a: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posible</a:t>
            </a:r>
            <a:endParaRPr sz="9600">
              <a:solidFill>
                <a:srgbClr val="363535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39"/>
          <p:cNvSpPr txBox="1"/>
          <p:nvPr>
            <p:ph type="ctrTitle"/>
          </p:nvPr>
        </p:nvSpPr>
        <p:spPr>
          <a:xfrm>
            <a:off x="457213" y="2265289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Día 1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6" name="Google Shape;476;p5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477" name="Google Shape;477;p57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highlight>
                  <a:schemeClr val="accent4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des</a:t>
            </a: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orden</a:t>
            </a:r>
            <a:endParaRPr sz="9600">
              <a:solidFill>
                <a:srgbClr val="363535"/>
              </a:solidFill>
              <a:highlight>
                <a:schemeClr val="accent4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2" name="Google Shape;482;p5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483" name="Google Shape;483;p58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highlight>
                  <a:schemeClr val="accent4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des</a:t>
            </a: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hacer</a:t>
            </a:r>
            <a:endParaRPr sz="9600">
              <a:solidFill>
                <a:srgbClr val="363535"/>
              </a:solidFill>
              <a:highlight>
                <a:schemeClr val="accent4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59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</a:t>
            </a:r>
            <a:r>
              <a:rPr lang="en" sz="3500"/>
              <a:t>. </a:t>
            </a:r>
            <a:r>
              <a:rPr lang="en"/>
              <a:t>Palabras de alta frecuencia</a:t>
            </a:r>
            <a:endParaRPr sz="3500"/>
          </a:p>
        </p:txBody>
      </p:sp>
      <p:pic>
        <p:nvPicPr>
          <p:cNvPr id="489" name="Google Shape;489;p59" title="icons_final_Phonics_BW_Palabras de alta frecuenci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60"/>
          <p:cNvSpPr txBox="1"/>
          <p:nvPr>
            <p:ph idx="4294967295" type="body"/>
          </p:nvPr>
        </p:nvSpPr>
        <p:spPr>
          <a:xfrm>
            <a:off x="0" y="1627632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servicio</a:t>
            </a:r>
            <a:endParaRPr sz="9600"/>
          </a:p>
        </p:txBody>
      </p:sp>
      <p:pic>
        <p:nvPicPr>
          <p:cNvPr id="495" name="Google Shape;495;p6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0" name="Google Shape;500;p6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01" name="Google Shape;501;p61"/>
          <p:cNvSpPr txBox="1"/>
          <p:nvPr>
            <p:ph idx="4294967295" type="body"/>
          </p:nvPr>
        </p:nvSpPr>
        <p:spPr>
          <a:xfrm>
            <a:off x="0" y="1627632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hablar</a:t>
            </a:r>
            <a:endParaRPr sz="96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6" name="Google Shape;506;p6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07" name="Google Shape;507;p62"/>
          <p:cNvSpPr txBox="1"/>
          <p:nvPr>
            <p:ph idx="4294967295" type="body"/>
          </p:nvPr>
        </p:nvSpPr>
        <p:spPr>
          <a:xfrm>
            <a:off x="0" y="1627632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dio</a:t>
            </a:r>
            <a:endParaRPr sz="96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" name="Google Shape;512;p63" title="icons_final_Phonics_BW_Sentences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513" name="Google Shape;513;p63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</a:t>
            </a:r>
            <a:r>
              <a:rPr lang="en" sz="3500"/>
              <a:t>. Oraciones</a:t>
            </a:r>
            <a:endParaRPr sz="35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8" name="Google Shape;518;p6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19" name="Google Shape;519;p64"/>
          <p:cNvSpPr txBox="1"/>
          <p:nvPr/>
        </p:nvSpPr>
        <p:spPr>
          <a:xfrm>
            <a:off x="441600" y="439800"/>
            <a:ext cx="8260800" cy="28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latin typeface="Century Gothic"/>
                <a:ea typeface="Century Gothic"/>
                <a:cs typeface="Century Gothic"/>
                <a:sym typeface="Century Gothic"/>
              </a:rPr>
              <a:t>Su mamá le pide que arregle el desorden antes de irse.</a:t>
            </a:r>
            <a:endParaRPr sz="5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4" name="Google Shape;524;p6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25" name="Google Shape;525;p65"/>
          <p:cNvSpPr txBox="1"/>
          <p:nvPr/>
        </p:nvSpPr>
        <p:spPr>
          <a:xfrm>
            <a:off x="441600" y="439800"/>
            <a:ext cx="8260800" cy="37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latin typeface="Century Gothic"/>
                <a:ea typeface="Century Gothic"/>
                <a:cs typeface="Century Gothic"/>
                <a:sym typeface="Century Gothic"/>
              </a:rPr>
              <a:t>Pablo está impaciente porque ya quiere salir, pero su cuarto está hecho un desorden.</a:t>
            </a:r>
            <a:endParaRPr sz="5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66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</a:t>
            </a:r>
            <a:r>
              <a:rPr lang="en" sz="3500"/>
              <a:t>. Dictado</a:t>
            </a:r>
            <a:endParaRPr sz="3500"/>
          </a:p>
        </p:txBody>
      </p:sp>
      <p:pic>
        <p:nvPicPr>
          <p:cNvPr id="531" name="Google Shape;531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" name="Google Shape;315;p4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ellipse">
            <a:avLst/>
          </a:prstGeom>
          <a:noFill/>
        </p:spPr>
      </p:pic>
      <p:sp>
        <p:nvSpPr>
          <p:cNvPr id="316" name="Google Shape;316;p40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 Leer palabras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6" name="Google Shape;536;p6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cxnSp>
        <p:nvCxnSpPr>
          <p:cNvPr id="537" name="Google Shape;537;p67"/>
          <p:cNvCxnSpPr/>
          <p:nvPr/>
        </p:nvCxnSpPr>
        <p:spPr>
          <a:xfrm>
            <a:off x="765000" y="1216675"/>
            <a:ext cx="7614000" cy="0"/>
          </a:xfrm>
          <a:prstGeom prst="straightConnector1">
            <a:avLst/>
          </a:prstGeom>
          <a:noFill/>
          <a:ln cap="flat" cmpd="sng" w="2857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38" name="Google Shape;538;p67"/>
          <p:cNvCxnSpPr/>
          <p:nvPr/>
        </p:nvCxnSpPr>
        <p:spPr>
          <a:xfrm>
            <a:off x="765000" y="2435875"/>
            <a:ext cx="7614000" cy="0"/>
          </a:xfrm>
          <a:prstGeom prst="straightConnector1">
            <a:avLst/>
          </a:prstGeom>
          <a:noFill/>
          <a:ln cap="flat" cmpd="sng" w="2857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39" name="Google Shape;539;p67"/>
          <p:cNvCxnSpPr/>
          <p:nvPr/>
        </p:nvCxnSpPr>
        <p:spPr>
          <a:xfrm>
            <a:off x="765000" y="3578875"/>
            <a:ext cx="7614000" cy="0"/>
          </a:xfrm>
          <a:prstGeom prst="straightConnector1">
            <a:avLst/>
          </a:prstGeom>
          <a:noFill/>
          <a:ln cap="flat" cmpd="sng" w="2857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4" name="Google Shape;544;p6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45" name="Google Shape;545;p68"/>
          <p:cNvSpPr txBox="1"/>
          <p:nvPr/>
        </p:nvSpPr>
        <p:spPr>
          <a:xfrm>
            <a:off x="441600" y="439800"/>
            <a:ext cx="8260800" cy="28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latin typeface="Century Gothic"/>
                <a:ea typeface="Century Gothic"/>
                <a:cs typeface="Century Gothic"/>
                <a:sym typeface="Century Gothic"/>
              </a:rPr>
              <a:t>Su mamá le pide que arregle el desorden antes de irse.</a:t>
            </a:r>
            <a:endParaRPr sz="5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69"/>
          <p:cNvSpPr txBox="1"/>
          <p:nvPr>
            <p:ph type="ctrTitle"/>
          </p:nvPr>
        </p:nvSpPr>
        <p:spPr>
          <a:xfrm>
            <a:off x="457200" y="1835075"/>
            <a:ext cx="4114800" cy="92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¡Felicidades!</a:t>
            </a:r>
            <a:endParaRPr sz="4800"/>
          </a:p>
        </p:txBody>
      </p:sp>
      <p:sp>
        <p:nvSpPr>
          <p:cNvPr id="551" name="Google Shape;551;p69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El día está completo, </a:t>
            </a:r>
            <a:endParaRPr b="1"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¡excelente trabajo!</a:t>
            </a:r>
            <a:endParaRPr sz="2200"/>
          </a:p>
        </p:txBody>
      </p:sp>
      <p:pic>
        <p:nvPicPr>
          <p:cNvPr id="552" name="Google Shape;552;p69" title="Las flores de mama_Ilus1B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609601"/>
            <a:ext cx="3861148" cy="409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70"/>
          <p:cNvSpPr txBox="1"/>
          <p:nvPr>
            <p:ph type="ctrTitle"/>
          </p:nvPr>
        </p:nvSpPr>
        <p:spPr>
          <a:xfrm>
            <a:off x="457213" y="2265289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Día 2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2" name="Google Shape;562;p7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ellipse">
            <a:avLst/>
          </a:prstGeom>
          <a:noFill/>
        </p:spPr>
      </p:pic>
      <p:sp>
        <p:nvSpPr>
          <p:cNvPr id="563" name="Google Shape;563;p71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 Leer palabras multisilábicas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7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72"/>
          <p:cNvSpPr/>
          <p:nvPr/>
        </p:nvSpPr>
        <p:spPr>
          <a:xfrm>
            <a:off x="441600" y="479700"/>
            <a:ext cx="2973300" cy="606600"/>
          </a:xfrm>
          <a:prstGeom prst="roundRect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9" name="Google Shape;569;p72"/>
          <p:cNvSpPr txBox="1"/>
          <p:nvPr/>
        </p:nvSpPr>
        <p:spPr>
          <a:xfrm>
            <a:off x="980050" y="439800"/>
            <a:ext cx="2475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¡</a:t>
            </a: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Recuerda</a:t>
            </a: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!</a:t>
            </a:r>
            <a:endParaRPr sz="3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70" name="Google Shape;570;p72" title="icons_final_Phonics_BW_Remember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2850" y="554400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1" name="Google Shape;571;p72"/>
          <p:cNvPicPr preferRelativeResize="0"/>
          <p:nvPr>
            <p:ph idx="2" type="pic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pic>
        <p:nvPicPr>
          <p:cNvPr id="572" name="Google Shape;572;p72"/>
          <p:cNvPicPr preferRelativeResize="0"/>
          <p:nvPr>
            <p:ph idx="2" type="pic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pic>
        <p:nvPicPr>
          <p:cNvPr id="573" name="Google Shape;573;p72" title="278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675371" y="2722963"/>
            <a:ext cx="1135449" cy="1297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74" name="Google Shape;574;p72" title="279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625600" y="1554550"/>
            <a:ext cx="1376101" cy="1572701"/>
          </a:xfrm>
          <a:prstGeom prst="rect">
            <a:avLst/>
          </a:prstGeom>
          <a:noFill/>
          <a:ln>
            <a:noFill/>
          </a:ln>
        </p:spPr>
      </p:pic>
      <p:sp>
        <p:nvSpPr>
          <p:cNvPr id="575" name="Google Shape;575;p72"/>
          <p:cNvSpPr txBox="1"/>
          <p:nvPr/>
        </p:nvSpPr>
        <p:spPr>
          <a:xfrm>
            <a:off x="3881458" y="1691575"/>
            <a:ext cx="4403700" cy="10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</a:t>
            </a:r>
            <a:r>
              <a:rPr lang="en" sz="5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perfecto</a:t>
            </a:r>
            <a:endParaRPr sz="5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6" name="Google Shape;576;p72"/>
          <p:cNvSpPr txBox="1"/>
          <p:nvPr/>
        </p:nvSpPr>
        <p:spPr>
          <a:xfrm>
            <a:off x="3881450" y="2903824"/>
            <a:ext cx="44037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</a:t>
            </a:r>
            <a:r>
              <a:rPr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peinar</a:t>
            </a:r>
            <a:endParaRPr sz="6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7" name="Google Shape;577;p72"/>
          <p:cNvSpPr/>
          <p:nvPr/>
        </p:nvSpPr>
        <p:spPr>
          <a:xfrm>
            <a:off x="441589" y="1474625"/>
            <a:ext cx="2475900" cy="2475900"/>
          </a:xfrm>
          <a:prstGeom prst="ellipse">
            <a:avLst/>
          </a:prstGeom>
          <a:noFill/>
          <a:ln cap="flat" cmpd="sng" w="2857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8" name="Google Shape;578;p72"/>
          <p:cNvSpPr/>
          <p:nvPr/>
        </p:nvSpPr>
        <p:spPr>
          <a:xfrm>
            <a:off x="579775" y="2175725"/>
            <a:ext cx="1023300" cy="1023300"/>
          </a:xfrm>
          <a:prstGeom prst="ellipse">
            <a:avLst/>
          </a:prstGeom>
          <a:noFill/>
          <a:ln cap="flat" cmpd="sng" w="10100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6925" lIns="0" spcFirstLastPara="1" rIns="0" wrap="square" tIns="969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482">
                <a:latin typeface="Century Gothic"/>
                <a:ea typeface="Century Gothic"/>
                <a:cs typeface="Century Gothic"/>
                <a:sym typeface="Century Gothic"/>
              </a:rPr>
              <a:t>im-</a:t>
            </a:r>
            <a:endParaRPr b="1" sz="3482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9" name="Google Shape;579;p72"/>
          <p:cNvSpPr/>
          <p:nvPr/>
        </p:nvSpPr>
        <p:spPr>
          <a:xfrm>
            <a:off x="1766355" y="2198986"/>
            <a:ext cx="1023300" cy="1023300"/>
          </a:xfrm>
          <a:prstGeom prst="ellipse">
            <a:avLst/>
          </a:prstGeom>
          <a:noFill/>
          <a:ln cap="flat" cmpd="sng" w="10100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6925" lIns="0" spcFirstLastPara="1" rIns="0" wrap="square" tIns="969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3">
                <a:latin typeface="Century Gothic"/>
                <a:ea typeface="Century Gothic"/>
                <a:cs typeface="Century Gothic"/>
                <a:sym typeface="Century Gothic"/>
              </a:rPr>
              <a:t>des-</a:t>
            </a:r>
            <a:endParaRPr b="1" sz="2603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0" name="Google Shape;580;p72"/>
          <p:cNvSpPr/>
          <p:nvPr/>
        </p:nvSpPr>
        <p:spPr>
          <a:xfrm rot="-667202">
            <a:off x="3150937" y="2152523"/>
            <a:ext cx="603531" cy="301766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1" name="Google Shape;581;p72"/>
          <p:cNvSpPr/>
          <p:nvPr/>
        </p:nvSpPr>
        <p:spPr>
          <a:xfrm rot="1319193">
            <a:off x="3151018" y="3092005"/>
            <a:ext cx="603383" cy="301887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73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desbordar</a:t>
            </a:r>
            <a:endParaRPr sz="9600"/>
          </a:p>
        </p:txBody>
      </p:sp>
      <p:pic>
        <p:nvPicPr>
          <p:cNvPr id="587" name="Google Shape;587;p7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588" name="Google Shape;588;p73"/>
          <p:cNvSpPr/>
          <p:nvPr/>
        </p:nvSpPr>
        <p:spPr>
          <a:xfrm>
            <a:off x="1601450" y="3291850"/>
            <a:ext cx="60603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2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74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impermeable</a:t>
            </a:r>
            <a:endParaRPr sz="9600"/>
          </a:p>
        </p:txBody>
      </p:sp>
      <p:pic>
        <p:nvPicPr>
          <p:cNvPr id="594" name="Google Shape;594;p7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595" name="Google Shape;595;p74"/>
          <p:cNvSpPr/>
          <p:nvPr/>
        </p:nvSpPr>
        <p:spPr>
          <a:xfrm>
            <a:off x="596625" y="3291850"/>
            <a:ext cx="79347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9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75"/>
          <p:cNvSpPr txBox="1"/>
          <p:nvPr>
            <p:ph idx="4294967295" type="body"/>
          </p:nvPr>
        </p:nvSpPr>
        <p:spPr>
          <a:xfrm>
            <a:off x="0" y="1626825"/>
            <a:ext cx="9144000" cy="156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000"/>
              <a:t>desorganizado</a:t>
            </a:r>
            <a:endParaRPr sz="9000"/>
          </a:p>
        </p:txBody>
      </p:sp>
      <p:pic>
        <p:nvPicPr>
          <p:cNvPr id="601" name="Google Shape;601;p7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02" name="Google Shape;602;p75"/>
          <p:cNvSpPr/>
          <p:nvPr/>
        </p:nvSpPr>
        <p:spPr>
          <a:xfrm>
            <a:off x="441600" y="3291850"/>
            <a:ext cx="82608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76"/>
          <p:cNvSpPr txBox="1"/>
          <p:nvPr>
            <p:ph idx="4294967295" type="body"/>
          </p:nvPr>
        </p:nvSpPr>
        <p:spPr>
          <a:xfrm>
            <a:off x="0" y="1626825"/>
            <a:ext cx="9144000" cy="16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200"/>
              <a:t>desagradable</a:t>
            </a:r>
            <a:endParaRPr sz="9200"/>
          </a:p>
        </p:txBody>
      </p:sp>
      <p:pic>
        <p:nvPicPr>
          <p:cNvPr id="608" name="Google Shape;608;p7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09" name="Google Shape;609;p76"/>
          <p:cNvSpPr/>
          <p:nvPr/>
        </p:nvSpPr>
        <p:spPr>
          <a:xfrm>
            <a:off x="616325" y="3291850"/>
            <a:ext cx="80862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41"/>
          <p:cNvSpPr/>
          <p:nvPr/>
        </p:nvSpPr>
        <p:spPr>
          <a:xfrm>
            <a:off x="441600" y="479700"/>
            <a:ext cx="2973300" cy="606600"/>
          </a:xfrm>
          <a:prstGeom prst="roundRect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22" name="Google Shape;322;p4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323" name="Google Shape;323;p41"/>
          <p:cNvSpPr txBox="1"/>
          <p:nvPr/>
        </p:nvSpPr>
        <p:spPr>
          <a:xfrm>
            <a:off x="980050" y="439800"/>
            <a:ext cx="2475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¡</a:t>
            </a: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Recuerda</a:t>
            </a: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!</a:t>
            </a:r>
            <a:endParaRPr sz="3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24" name="Google Shape;324;p41" title="icons_final_Phonics_BW_Remember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2850" y="554400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p41"/>
          <p:cNvSpPr txBox="1"/>
          <p:nvPr/>
        </p:nvSpPr>
        <p:spPr>
          <a:xfrm>
            <a:off x="3881451" y="1691575"/>
            <a:ext cx="41013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</a:t>
            </a:r>
            <a:r>
              <a:rPr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posible</a:t>
            </a:r>
            <a:endParaRPr sz="6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6" name="Google Shape;326;p41"/>
          <p:cNvSpPr txBox="1"/>
          <p:nvPr/>
        </p:nvSpPr>
        <p:spPr>
          <a:xfrm>
            <a:off x="3881444" y="2903822"/>
            <a:ext cx="41013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</a:t>
            </a:r>
            <a:r>
              <a:rPr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orden</a:t>
            </a:r>
            <a:endParaRPr sz="6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27" name="Google Shape;327;p41" title="274.png"/>
          <p:cNvPicPr preferRelativeResize="0"/>
          <p:nvPr/>
        </p:nvPicPr>
        <p:blipFill rotWithShape="1">
          <a:blip r:embed="rId5">
            <a:alphaModFix/>
          </a:blip>
          <a:srcRect b="24976" l="0" r="0" t="26187"/>
          <a:stretch/>
        </p:blipFill>
        <p:spPr>
          <a:xfrm>
            <a:off x="7451525" y="1853988"/>
            <a:ext cx="1403573" cy="78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41" title="276.png"/>
          <p:cNvPicPr preferRelativeResize="0"/>
          <p:nvPr/>
        </p:nvPicPr>
        <p:blipFill rotWithShape="1">
          <a:blip r:embed="rId6">
            <a:alphaModFix/>
          </a:blip>
          <a:srcRect b="23845" l="8183" r="7364" t="24865"/>
          <a:stretch/>
        </p:blipFill>
        <p:spPr>
          <a:xfrm>
            <a:off x="7582800" y="2986218"/>
            <a:ext cx="1272300" cy="882900"/>
          </a:xfrm>
          <a:prstGeom prst="roundRect">
            <a:avLst>
              <a:gd fmla="val 10422" name="adj"/>
            </a:avLst>
          </a:prstGeom>
          <a:noFill/>
          <a:ln>
            <a:noFill/>
          </a:ln>
        </p:spPr>
      </p:pic>
      <p:sp>
        <p:nvSpPr>
          <p:cNvPr id="329" name="Google Shape;329;p41"/>
          <p:cNvSpPr/>
          <p:nvPr/>
        </p:nvSpPr>
        <p:spPr>
          <a:xfrm>
            <a:off x="441589" y="1474625"/>
            <a:ext cx="2475900" cy="2475900"/>
          </a:xfrm>
          <a:prstGeom prst="ellipse">
            <a:avLst/>
          </a:prstGeom>
          <a:noFill/>
          <a:ln cap="flat" cmpd="sng" w="2857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0" name="Google Shape;330;p41"/>
          <p:cNvSpPr/>
          <p:nvPr/>
        </p:nvSpPr>
        <p:spPr>
          <a:xfrm>
            <a:off x="579775" y="2175725"/>
            <a:ext cx="1023300" cy="1023300"/>
          </a:xfrm>
          <a:prstGeom prst="ellipse">
            <a:avLst/>
          </a:prstGeom>
          <a:noFill/>
          <a:ln cap="flat" cmpd="sng" w="10100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6925" lIns="0" spcFirstLastPara="1" rIns="0" wrap="square" tIns="969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482">
                <a:latin typeface="Century Gothic"/>
                <a:ea typeface="Century Gothic"/>
                <a:cs typeface="Century Gothic"/>
                <a:sym typeface="Century Gothic"/>
              </a:rPr>
              <a:t>im-</a:t>
            </a:r>
            <a:endParaRPr b="1" sz="3482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1" name="Google Shape;331;p41"/>
          <p:cNvSpPr/>
          <p:nvPr/>
        </p:nvSpPr>
        <p:spPr>
          <a:xfrm>
            <a:off x="1766355" y="2198986"/>
            <a:ext cx="1023300" cy="1023300"/>
          </a:xfrm>
          <a:prstGeom prst="ellipse">
            <a:avLst/>
          </a:prstGeom>
          <a:noFill/>
          <a:ln cap="flat" cmpd="sng" w="10100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6925" lIns="0" spcFirstLastPara="1" rIns="0" wrap="square" tIns="969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3">
                <a:latin typeface="Century Gothic"/>
                <a:ea typeface="Century Gothic"/>
                <a:cs typeface="Century Gothic"/>
                <a:sym typeface="Century Gothic"/>
              </a:rPr>
              <a:t>des-</a:t>
            </a:r>
            <a:endParaRPr b="1" sz="2603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2" name="Google Shape;332;p41"/>
          <p:cNvSpPr/>
          <p:nvPr/>
        </p:nvSpPr>
        <p:spPr>
          <a:xfrm rot="-667202">
            <a:off x="3150937" y="2152523"/>
            <a:ext cx="603531" cy="301766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3" name="Google Shape;333;p41"/>
          <p:cNvSpPr/>
          <p:nvPr/>
        </p:nvSpPr>
        <p:spPr>
          <a:xfrm rot="1319193">
            <a:off x="3151018" y="3092005"/>
            <a:ext cx="603383" cy="301887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3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p77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impensable</a:t>
            </a:r>
            <a:endParaRPr sz="9600"/>
          </a:p>
        </p:txBody>
      </p:sp>
      <p:pic>
        <p:nvPicPr>
          <p:cNvPr id="615" name="Google Shape;615;p7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16" name="Google Shape;616;p77"/>
          <p:cNvSpPr/>
          <p:nvPr/>
        </p:nvSpPr>
        <p:spPr>
          <a:xfrm>
            <a:off x="1143000" y="3291850"/>
            <a:ext cx="69141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0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78"/>
          <p:cNvSpPr txBox="1"/>
          <p:nvPr>
            <p:ph idx="4294967295" type="body"/>
          </p:nvPr>
        </p:nvSpPr>
        <p:spPr>
          <a:xfrm>
            <a:off x="0" y="1626825"/>
            <a:ext cx="9144000" cy="158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100"/>
              <a:t>desafortunado</a:t>
            </a:r>
            <a:endParaRPr sz="9100"/>
          </a:p>
        </p:txBody>
      </p:sp>
      <p:pic>
        <p:nvPicPr>
          <p:cNvPr id="622" name="Google Shape;622;p7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23" name="Google Shape;623;p78"/>
          <p:cNvSpPr/>
          <p:nvPr/>
        </p:nvSpPr>
        <p:spPr>
          <a:xfrm>
            <a:off x="493050" y="3291850"/>
            <a:ext cx="82095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7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p79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impaciente</a:t>
            </a:r>
            <a:endParaRPr sz="9600"/>
          </a:p>
        </p:txBody>
      </p:sp>
      <p:pic>
        <p:nvPicPr>
          <p:cNvPr id="629" name="Google Shape;629;p7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30" name="Google Shape;630;p79"/>
          <p:cNvSpPr/>
          <p:nvPr/>
        </p:nvSpPr>
        <p:spPr>
          <a:xfrm>
            <a:off x="1243575" y="3291850"/>
            <a:ext cx="68022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4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80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desvestir</a:t>
            </a:r>
            <a:endParaRPr sz="9600"/>
          </a:p>
        </p:txBody>
      </p:sp>
      <p:pic>
        <p:nvPicPr>
          <p:cNvPr id="636" name="Google Shape;636;p8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37" name="Google Shape;637;p80"/>
          <p:cNvSpPr/>
          <p:nvPr/>
        </p:nvSpPr>
        <p:spPr>
          <a:xfrm>
            <a:off x="2117900" y="3291850"/>
            <a:ext cx="50682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2" name="Google Shape;642;p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643" name="Google Shape;643;p81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 </a:t>
            </a:r>
            <a:r>
              <a:rPr lang="en"/>
              <a:t>2</a:t>
            </a:r>
            <a:r>
              <a:rPr lang="en" sz="3500"/>
              <a:t>. </a:t>
            </a:r>
            <a:r>
              <a:rPr lang="en"/>
              <a:t>Ortografía </a:t>
            </a:r>
            <a:endParaRPr sz="350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7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8" name="Google Shape;648;p8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49" name="Google Shape;649;p82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highlight>
                  <a:schemeClr val="accent4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im</a:t>
            </a: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permeable</a:t>
            </a:r>
            <a:endParaRPr sz="9600">
              <a:solidFill>
                <a:srgbClr val="363535"/>
              </a:solidFill>
              <a:highlight>
                <a:schemeClr val="accent4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3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4" name="Google Shape;654;p8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55" name="Google Shape;655;p83"/>
          <p:cNvSpPr txBox="1"/>
          <p:nvPr/>
        </p:nvSpPr>
        <p:spPr>
          <a:xfrm>
            <a:off x="0" y="1627632"/>
            <a:ext cx="9144000" cy="158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100">
                <a:solidFill>
                  <a:srgbClr val="363535"/>
                </a:solidFill>
                <a:highlight>
                  <a:schemeClr val="accent4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des</a:t>
            </a:r>
            <a:r>
              <a:rPr lang="en" sz="91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organizado</a:t>
            </a:r>
            <a:endParaRPr sz="9100">
              <a:solidFill>
                <a:srgbClr val="363535"/>
              </a:solidFill>
              <a:highlight>
                <a:schemeClr val="accent4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9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0" name="Google Shape;660;p8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61" name="Google Shape;661;p84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highlight>
                  <a:schemeClr val="accent4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im</a:t>
            </a: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paciente</a:t>
            </a:r>
            <a:endParaRPr sz="9600">
              <a:solidFill>
                <a:srgbClr val="363535"/>
              </a:solidFill>
              <a:highlight>
                <a:schemeClr val="accent4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5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6" name="Google Shape;666;p85" title="icons_final_Phonics_BW_Morphological Awarness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667" name="Google Shape;667;p85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 </a:t>
            </a:r>
            <a:r>
              <a:rPr lang="en"/>
              <a:t>3</a:t>
            </a:r>
            <a:r>
              <a:rPr lang="en" sz="3500"/>
              <a:t>. </a:t>
            </a:r>
            <a:r>
              <a:rPr lang="en"/>
              <a:t>Análisis</a:t>
            </a:r>
            <a:r>
              <a:rPr lang="en" sz="3500"/>
              <a:t> </a:t>
            </a:r>
            <a:r>
              <a:rPr lang="en"/>
              <a:t>morfológico</a:t>
            </a:r>
            <a:r>
              <a:rPr lang="en"/>
              <a:t> </a:t>
            </a:r>
            <a:endParaRPr sz="350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2" name="Google Shape;672;p8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73" name="Google Shape;673;p86"/>
          <p:cNvSpPr/>
          <p:nvPr/>
        </p:nvSpPr>
        <p:spPr>
          <a:xfrm>
            <a:off x="4129175" y="746450"/>
            <a:ext cx="38448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posible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4" name="Google Shape;674;p86"/>
          <p:cNvSpPr/>
          <p:nvPr/>
        </p:nvSpPr>
        <p:spPr>
          <a:xfrm>
            <a:off x="1170025" y="746450"/>
            <a:ext cx="16032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5" name="Google Shape;675;p86"/>
          <p:cNvSpPr/>
          <p:nvPr/>
        </p:nvSpPr>
        <p:spPr>
          <a:xfrm>
            <a:off x="2283300" y="3213900"/>
            <a:ext cx="4577400" cy="1289400"/>
          </a:xfrm>
          <a:prstGeom prst="roundRect">
            <a:avLst>
              <a:gd fmla="val 8676" name="adj"/>
            </a:avLst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imposible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6" name="Google Shape;676;p86"/>
          <p:cNvSpPr/>
          <p:nvPr/>
        </p:nvSpPr>
        <p:spPr>
          <a:xfrm rot="5400000">
            <a:off x="4247244" y="2453738"/>
            <a:ext cx="649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7" name="Google Shape;677;p86"/>
          <p:cNvSpPr txBox="1"/>
          <p:nvPr/>
        </p:nvSpPr>
        <p:spPr>
          <a:xfrm>
            <a:off x="2773149" y="842589"/>
            <a:ext cx="13560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+</a:t>
            </a:r>
            <a:endParaRPr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42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impuntual</a:t>
            </a:r>
            <a:endParaRPr sz="9600"/>
          </a:p>
        </p:txBody>
      </p:sp>
      <p:pic>
        <p:nvPicPr>
          <p:cNvPr id="339" name="Google Shape;339;p4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340" name="Google Shape;340;p42"/>
          <p:cNvSpPr/>
          <p:nvPr/>
        </p:nvSpPr>
        <p:spPr>
          <a:xfrm>
            <a:off x="1639875" y="3291850"/>
            <a:ext cx="59997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2" name="Google Shape;682;p8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83" name="Google Shape;683;p87"/>
          <p:cNvSpPr/>
          <p:nvPr/>
        </p:nvSpPr>
        <p:spPr>
          <a:xfrm>
            <a:off x="4667650" y="746450"/>
            <a:ext cx="31992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dicha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4" name="Google Shape;684;p87"/>
          <p:cNvSpPr/>
          <p:nvPr/>
        </p:nvSpPr>
        <p:spPr>
          <a:xfrm>
            <a:off x="1277150" y="746450"/>
            <a:ext cx="20346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5" name="Google Shape;685;p87"/>
          <p:cNvSpPr/>
          <p:nvPr/>
        </p:nvSpPr>
        <p:spPr>
          <a:xfrm>
            <a:off x="2283300" y="3213900"/>
            <a:ext cx="4577400" cy="1289400"/>
          </a:xfrm>
          <a:prstGeom prst="roundRect">
            <a:avLst>
              <a:gd fmla="val 8676" name="adj"/>
            </a:avLst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desdicha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6" name="Google Shape;686;p87"/>
          <p:cNvSpPr/>
          <p:nvPr/>
        </p:nvSpPr>
        <p:spPr>
          <a:xfrm rot="5400000">
            <a:off x="4247244" y="2453738"/>
            <a:ext cx="649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7" name="Google Shape;687;p87"/>
          <p:cNvSpPr txBox="1"/>
          <p:nvPr/>
        </p:nvSpPr>
        <p:spPr>
          <a:xfrm>
            <a:off x="3311624" y="842589"/>
            <a:ext cx="13560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+</a:t>
            </a:r>
            <a:endParaRPr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2" name="Google Shape;692;p8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93" name="Google Shape;693;p88"/>
          <p:cNvSpPr/>
          <p:nvPr/>
        </p:nvSpPr>
        <p:spPr>
          <a:xfrm>
            <a:off x="3271300" y="746450"/>
            <a:ext cx="54600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permeable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4" name="Google Shape;694;p88"/>
          <p:cNvSpPr/>
          <p:nvPr/>
        </p:nvSpPr>
        <p:spPr>
          <a:xfrm>
            <a:off x="412700" y="746450"/>
            <a:ext cx="15027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5" name="Google Shape;695;p88"/>
          <p:cNvSpPr/>
          <p:nvPr/>
        </p:nvSpPr>
        <p:spPr>
          <a:xfrm>
            <a:off x="1286850" y="3213900"/>
            <a:ext cx="6570300" cy="1289400"/>
          </a:xfrm>
          <a:prstGeom prst="roundRect">
            <a:avLst>
              <a:gd fmla="val 8676" name="adj"/>
            </a:avLst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impermeable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6" name="Google Shape;696;p88"/>
          <p:cNvSpPr/>
          <p:nvPr/>
        </p:nvSpPr>
        <p:spPr>
          <a:xfrm rot="5400000">
            <a:off x="4247244" y="2453738"/>
            <a:ext cx="649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7" name="Google Shape;697;p88"/>
          <p:cNvSpPr txBox="1"/>
          <p:nvPr/>
        </p:nvSpPr>
        <p:spPr>
          <a:xfrm>
            <a:off x="1915274" y="842589"/>
            <a:ext cx="13560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+</a:t>
            </a:r>
            <a:endParaRPr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2" name="Google Shape;702;p8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03" name="Google Shape;703;p89"/>
          <p:cNvSpPr/>
          <p:nvPr/>
        </p:nvSpPr>
        <p:spPr>
          <a:xfrm>
            <a:off x="3815975" y="746450"/>
            <a:ext cx="47049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agradable</a:t>
            </a:r>
            <a:endParaRPr sz="6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4" name="Google Shape;704;p89"/>
          <p:cNvSpPr/>
          <p:nvPr/>
        </p:nvSpPr>
        <p:spPr>
          <a:xfrm>
            <a:off x="623125" y="746450"/>
            <a:ext cx="18369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</a:t>
            </a:r>
            <a:endParaRPr sz="6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5" name="Google Shape;705;p89"/>
          <p:cNvSpPr/>
          <p:nvPr/>
        </p:nvSpPr>
        <p:spPr>
          <a:xfrm>
            <a:off x="1141650" y="3213900"/>
            <a:ext cx="6860700" cy="1289400"/>
          </a:xfrm>
          <a:prstGeom prst="roundRect">
            <a:avLst>
              <a:gd fmla="val 8676" name="adj"/>
            </a:avLst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desagradable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6" name="Google Shape;706;p89"/>
          <p:cNvSpPr/>
          <p:nvPr/>
        </p:nvSpPr>
        <p:spPr>
          <a:xfrm rot="5400000">
            <a:off x="4247244" y="2453738"/>
            <a:ext cx="649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7" name="Google Shape;707;p89"/>
          <p:cNvSpPr txBox="1"/>
          <p:nvPr/>
        </p:nvSpPr>
        <p:spPr>
          <a:xfrm>
            <a:off x="2459949" y="842589"/>
            <a:ext cx="13560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+</a:t>
            </a:r>
            <a:endParaRPr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2" name="Google Shape;712;p9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13" name="Google Shape;713;p90"/>
          <p:cNvSpPr/>
          <p:nvPr/>
        </p:nvSpPr>
        <p:spPr>
          <a:xfrm>
            <a:off x="3820138" y="746450"/>
            <a:ext cx="45774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paciente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4" name="Google Shape;714;p90"/>
          <p:cNvSpPr/>
          <p:nvPr/>
        </p:nvSpPr>
        <p:spPr>
          <a:xfrm>
            <a:off x="746463" y="746450"/>
            <a:ext cx="17178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5" name="Google Shape;715;p90"/>
          <p:cNvSpPr/>
          <p:nvPr/>
        </p:nvSpPr>
        <p:spPr>
          <a:xfrm>
            <a:off x="1650900" y="3213900"/>
            <a:ext cx="5842200" cy="1289400"/>
          </a:xfrm>
          <a:prstGeom prst="roundRect">
            <a:avLst>
              <a:gd fmla="val 8676" name="adj"/>
            </a:avLst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impaciente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6" name="Google Shape;716;p90"/>
          <p:cNvSpPr/>
          <p:nvPr/>
        </p:nvSpPr>
        <p:spPr>
          <a:xfrm rot="5400000">
            <a:off x="4247244" y="2453738"/>
            <a:ext cx="649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7" name="Google Shape;717;p90"/>
          <p:cNvSpPr txBox="1"/>
          <p:nvPr/>
        </p:nvSpPr>
        <p:spPr>
          <a:xfrm>
            <a:off x="2464112" y="842589"/>
            <a:ext cx="13560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+</a:t>
            </a:r>
            <a:endParaRPr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2" name="Google Shape;722;p9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23" name="Google Shape;723;p91"/>
          <p:cNvSpPr/>
          <p:nvPr/>
        </p:nvSpPr>
        <p:spPr>
          <a:xfrm>
            <a:off x="3583263" y="746450"/>
            <a:ext cx="50709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afortunado</a:t>
            </a:r>
            <a:endParaRPr sz="6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24" name="Google Shape;724;p91"/>
          <p:cNvSpPr/>
          <p:nvPr/>
        </p:nvSpPr>
        <p:spPr>
          <a:xfrm>
            <a:off x="489838" y="746450"/>
            <a:ext cx="17376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</a:t>
            </a:r>
            <a:endParaRPr sz="6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25" name="Google Shape;725;p91"/>
          <p:cNvSpPr/>
          <p:nvPr/>
        </p:nvSpPr>
        <p:spPr>
          <a:xfrm>
            <a:off x="1287150" y="3213900"/>
            <a:ext cx="6569700" cy="1289400"/>
          </a:xfrm>
          <a:prstGeom prst="roundRect">
            <a:avLst>
              <a:gd fmla="val 8676" name="adj"/>
            </a:avLst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desafortunado</a:t>
            </a:r>
            <a:endParaRPr sz="6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26" name="Google Shape;726;p91"/>
          <p:cNvSpPr/>
          <p:nvPr/>
        </p:nvSpPr>
        <p:spPr>
          <a:xfrm rot="5400000">
            <a:off x="4247244" y="2453738"/>
            <a:ext cx="649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27" name="Google Shape;727;p91"/>
          <p:cNvSpPr txBox="1"/>
          <p:nvPr/>
        </p:nvSpPr>
        <p:spPr>
          <a:xfrm>
            <a:off x="2227237" y="842589"/>
            <a:ext cx="13560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+</a:t>
            </a:r>
            <a:endParaRPr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p92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 </a:t>
            </a:r>
            <a:r>
              <a:rPr lang="en"/>
              <a:t>4</a:t>
            </a:r>
            <a:r>
              <a:rPr lang="en" sz="3500"/>
              <a:t>. </a:t>
            </a:r>
            <a:r>
              <a:rPr lang="en"/>
              <a:t>Desarrollo de la fluidez</a:t>
            </a:r>
            <a:endParaRPr sz="3500"/>
          </a:p>
        </p:txBody>
      </p:sp>
      <p:pic>
        <p:nvPicPr>
          <p:cNvPr id="733" name="Google Shape;733;p92" title="icons_final_Read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7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8" name="Google Shape;738;p9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39" name="Google Shape;739;p93"/>
          <p:cNvSpPr txBox="1"/>
          <p:nvPr/>
        </p:nvSpPr>
        <p:spPr>
          <a:xfrm>
            <a:off x="441600" y="439800"/>
            <a:ext cx="8260800" cy="28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latin typeface="Century Gothic"/>
                <a:ea typeface="Century Gothic"/>
                <a:cs typeface="Century Gothic"/>
                <a:sym typeface="Century Gothic"/>
              </a:rPr>
              <a:t>Pablo se prepara para el viaje bianual de su familia a la playa.</a:t>
            </a:r>
            <a:endParaRPr sz="5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3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4" name="Google Shape;744;p9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45" name="Google Shape;745;p94"/>
          <p:cNvSpPr txBox="1"/>
          <p:nvPr/>
        </p:nvSpPr>
        <p:spPr>
          <a:xfrm>
            <a:off x="441600" y="439800"/>
            <a:ext cx="8260800" cy="37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latin typeface="Century Gothic"/>
                <a:ea typeface="Century Gothic"/>
                <a:cs typeface="Century Gothic"/>
                <a:sym typeface="Century Gothic"/>
              </a:rPr>
              <a:t>Pablo está impaciente porque ya quiere salir, pero su cuarto está hecho un desorden.</a:t>
            </a:r>
            <a:endParaRPr sz="5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9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0" name="Google Shape;750;p9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51" name="Google Shape;751;p95"/>
          <p:cNvSpPr txBox="1"/>
          <p:nvPr/>
        </p:nvSpPr>
        <p:spPr>
          <a:xfrm>
            <a:off x="441600" y="439800"/>
            <a:ext cx="8260800" cy="37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latin typeface="Century Gothic"/>
                <a:ea typeface="Century Gothic"/>
                <a:cs typeface="Century Gothic"/>
                <a:sym typeface="Century Gothic"/>
              </a:rPr>
              <a:t>En la playa, la familia decide hacer una excursión en bote a una isla cercana. </a:t>
            </a:r>
            <a:endParaRPr sz="5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5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6" name="Google Shape;756;p9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57" name="Google Shape;757;p96"/>
          <p:cNvSpPr txBox="1"/>
          <p:nvPr/>
        </p:nvSpPr>
        <p:spPr>
          <a:xfrm>
            <a:off x="441600" y="439800"/>
            <a:ext cx="8260800" cy="28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latin typeface="Century Gothic"/>
                <a:ea typeface="Century Gothic"/>
                <a:cs typeface="Century Gothic"/>
                <a:sym typeface="Century Gothic"/>
              </a:rPr>
              <a:t>Ven una cantidad increíble de peces nadar cerca del bote.</a:t>
            </a:r>
            <a:endParaRPr sz="5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43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deshacer</a:t>
            </a:r>
            <a:endParaRPr sz="9600"/>
          </a:p>
        </p:txBody>
      </p:sp>
      <p:pic>
        <p:nvPicPr>
          <p:cNvPr id="346" name="Google Shape;346;p4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347" name="Google Shape;347;p43"/>
          <p:cNvSpPr/>
          <p:nvPr/>
        </p:nvSpPr>
        <p:spPr>
          <a:xfrm>
            <a:off x="1846075" y="3291850"/>
            <a:ext cx="56169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p97"/>
          <p:cNvSpPr txBox="1"/>
          <p:nvPr>
            <p:ph type="ctrTitle"/>
          </p:nvPr>
        </p:nvSpPr>
        <p:spPr>
          <a:xfrm>
            <a:off x="457200" y="1835075"/>
            <a:ext cx="4114800" cy="92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¡Felicidades!</a:t>
            </a:r>
            <a:endParaRPr sz="4800"/>
          </a:p>
        </p:txBody>
      </p:sp>
      <p:sp>
        <p:nvSpPr>
          <p:cNvPr id="763" name="Google Shape;763;p97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El día está completo, </a:t>
            </a:r>
            <a:endParaRPr b="1"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¡excelente trabajo!</a:t>
            </a:r>
            <a:endParaRPr sz="2200"/>
          </a:p>
        </p:txBody>
      </p:sp>
      <p:pic>
        <p:nvPicPr>
          <p:cNvPr id="764" name="Google Shape;764;p97" title="Las flores de mama_Ilus1B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609601"/>
            <a:ext cx="3861148" cy="409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8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44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impar</a:t>
            </a:r>
            <a:endParaRPr sz="9600"/>
          </a:p>
        </p:txBody>
      </p:sp>
      <p:pic>
        <p:nvPicPr>
          <p:cNvPr id="353" name="Google Shape;353;p4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354" name="Google Shape;354;p44"/>
          <p:cNvSpPr/>
          <p:nvPr/>
        </p:nvSpPr>
        <p:spPr>
          <a:xfrm>
            <a:off x="2948023" y="3289125"/>
            <a:ext cx="33432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45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deshora</a:t>
            </a:r>
            <a:endParaRPr sz="9600"/>
          </a:p>
        </p:txBody>
      </p:sp>
      <p:pic>
        <p:nvPicPr>
          <p:cNvPr id="360" name="Google Shape;360;p4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361" name="Google Shape;361;p45"/>
          <p:cNvSpPr/>
          <p:nvPr/>
        </p:nvSpPr>
        <p:spPr>
          <a:xfrm>
            <a:off x="2252750" y="3291850"/>
            <a:ext cx="47838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46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impedir</a:t>
            </a:r>
            <a:endParaRPr sz="9600"/>
          </a:p>
        </p:txBody>
      </p:sp>
      <p:pic>
        <p:nvPicPr>
          <p:cNvPr id="367" name="Google Shape;367;p4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368" name="Google Shape;368;p46"/>
          <p:cNvSpPr/>
          <p:nvPr/>
        </p:nvSpPr>
        <p:spPr>
          <a:xfrm>
            <a:off x="2426600" y="3291850"/>
            <a:ext cx="44133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EFFAF9"/>
      </a:dk1>
      <a:lt1>
        <a:srgbClr val="FFFFFF"/>
      </a:lt1>
      <a:dk2>
        <a:srgbClr val="F6F2F7"/>
      </a:dk2>
      <a:lt2>
        <a:srgbClr val="FFE2D6"/>
      </a:lt2>
      <a:accent1>
        <a:srgbClr val="9ADCB4"/>
      </a:accent1>
      <a:accent2>
        <a:srgbClr val="DAC2E0"/>
      </a:accent2>
      <a:accent3>
        <a:srgbClr val="FCB497"/>
      </a:accent3>
      <a:accent4>
        <a:srgbClr val="96DFF0"/>
      </a:accent4>
      <a:accent5>
        <a:srgbClr val="FFC91F"/>
      </a:accent5>
      <a:accent6>
        <a:srgbClr val="FDF0B1"/>
      </a:accent6>
      <a:hlink>
        <a:srgbClr val="177F9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