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5143500" cx="9144000"/>
  <p:notesSz cx="6858000" cy="9144000"/>
  <p:embeddedFontLst>
    <p:embeddedFont>
      <p:font typeface="Century Gothic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38">
          <p15:clr>
            <a:srgbClr val="747775"/>
          </p15:clr>
        </p15:guide>
        <p15:guide id="2" orient="horz" pos="2016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Cara Whittak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38" orient="horz"/>
        <p:guide pos="201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CenturyGothic-boldItalic.fntdata"/><Relationship Id="rId70" Type="http://schemas.openxmlformats.org/officeDocument/2006/relationships/font" Target="fonts/CenturyGothic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enturyGothic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6-02-10T17:21:56.465">
    <p:pos x="2445" y="1368"/>
    <p:text>I think my pick looks ugly on the page - right?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jugar.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arranca.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bd00b39d4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bd00b39d4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 regla de ortografía de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con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suave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fuerte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Cuando la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escribe sola en medio de dos vocales, su sonido es suave. Cuando la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está al final de una palabra, su sonido también es suave y se escribe con una sola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>
              <a:solidFill>
                <a:srgbClr val="001D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caro y lugar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¿Ven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medio de las dos vocales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al final de la palabra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lugar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bd00b39d4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bd00b39d4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también puede tener un sonido fuerte. Este sonido fuerte se escucha al comienzo de una palabra. Igualmente, cuando el sonido fuerte está entre dos vocales, se escribe con rr.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redondo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arregla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¿Ven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principio de la palabra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redondo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¿Ven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doble rr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entre las dos vocales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arregla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Cuando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está después de las letras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l, n, s,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escribe una sola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su sonido es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honrado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¿Ven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9b7461679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9b7461679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caro.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en medio de dos vocales se escribe una sola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tiene un sonido suave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ro, caro.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letras están a cada lado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lugar.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redondo.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al comienzo de una palabra se escribe una sola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tiene un sonido fuerte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don - do, redondo.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sonido hace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 en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redondo?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hace el sonido /rr/!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las palabras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arregla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honrado.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suave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fuerte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suave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fuerte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/rr/.</a:t>
            </a:r>
            <a:endParaRPr i="1"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reparar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Papá me ayudó a reparar mi bicicleta.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reparar.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 - pa - rar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/r/, /a/, /r/. Reparar, /rr/, /e/, /p/, /a/, /r/, /a/, /r/.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suave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r/rr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cerca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casa está cerca del parque.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cerca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cer - ca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/e/, /r/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/a/. Cerca, /s/, /e/, /r/, /k/,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narrador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narrador cuenta la historia del libro.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narrador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na - rra - dor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/o/, /r/. Narrador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/n/, /a/, /rr/, /a/, /d/, /o/, /r/.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a59cc42d4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a59cc42d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queda.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a59cc42d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3a59cc42d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fuerte.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a59cc42d4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a59cc42d4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podemos.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Blanca le gusta coleccionar muñecas.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repetirla juntos mientras contamos cada palabra.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Blanca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(2), le (3), gusta (4),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coleccionar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(5),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muñecas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(6).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seis palabras!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63535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suave, r/rr fuerte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suave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fuerte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Recordemos que el sonido fuerte puede escribirse con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inicio de la palabra o con doble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rr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entre vocales.</a:t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lavadero.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última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responde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párrafo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suave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fuerte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misterio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recámara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secadora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coleccionar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suave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fuerte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Recordemos que el sonido fuerte puede escribirse con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inicio de la palabra o con doble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rr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entre vocales.</a:t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cuarto.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primera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rosado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churros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suave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fuerte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corriendo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interesante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ferrocarril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merienda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suave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fuerte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suave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fuerte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resolvemos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ver cómo resolvemos este problema de matemáticas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resolvemos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sol - ve - mos.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/o/, /l/.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/o/, /s/. Resolvemos, /rr/, /e/, /s/, /o/, /l/, /b/, /e/, /m/, /o/, /s/.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llorando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bebé está llorando porque quiere su biberón.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llorando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llo - ran - do.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/y/,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/r/, /a/,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/o/. Llorando, /y/, /o/, /r/, /a/, /n/, /d/,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barranco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niña vio flores amarillas cerca del barranco.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barranco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 - rran - co.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rran,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/a/,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/o/. Barranco, /b/, /a/, /rr/, /a/, /n/, /k/,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sobre el acento escrito. Algunas palabras llevan una rayita que se coloca sobre una vocal para indicar cuál sílaba se pronuncia con más fuerza. A esta marca se le llama tilde o acento.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sobre el acento escrito. Algunas palabras llevan una rayita que se coloca sobre una vocal para indicar qué sílaba se pronuncia con más fuerza. A esta marca se le llama tilde o acento.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cada sílaba de la palabra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ratón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 - tón,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haciendo énfasis en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-tón.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tilde se escribe sobre una vocal y se coloca en la sílaba tónica, la que suena más fuerte. No todas las palabras llevan tilde. Más adelante aprenderemos las reglas para saber cuándo usarla.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lugar.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3bcba20ee93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3bcba20ee9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alta, junto con los estudiantes, cada sílaba de la palabra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teléfono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 - l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fo - no,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haciendo énfasis en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-l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 para mostrar cada sílaba)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teléfono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sílaba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-lé-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suena con más fuerza que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te-, -fo- y -no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Por eso lleva tilde. Ahora vamos a practicar con más palabras.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bcba20ee93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3bcba20ee93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 para mostrar cada sílaba)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suena con más fuerza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párrafo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(pá)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sílaba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pá-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párrafo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suena con más fuerza que las sílabas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-rra-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-fo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3bcba20ee93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3bcba20ee93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 para mostrar cada sílaba)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suena con más fuerza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(ón)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sílaba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suena con más fuerza que la sílaba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3bcba20ee93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3bcba20ee93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 para mostrar cada sílaba)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suena con más fuerza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oración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(ción)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sílaba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oración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suena con más fuerza que las sílabas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-ra-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3bcba20ee93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3bcba20ee93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 para mostrar cada sílaba)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suena con más fuerza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soñé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(ñé)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sílaba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-ñé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soñé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suena con más fuerza que la sílaba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Blanca y Pablo pasan toda la tarde buscando a Isabel.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entonación. Primero lea la oración con un tono monótono y luego con la entonación apropiada.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entonación y haciendo énfasis en los signos de puntuación.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arregla.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redondo.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aparece.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cierra.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5.xml"/><Relationship Id="rId3" Type="http://schemas.openxmlformats.org/officeDocument/2006/relationships/comments" Target="../comments/comment1.xml"/><Relationship Id="rId4" Type="http://schemas.openxmlformats.org/officeDocument/2006/relationships/image" Target="../media/image31.png"/><Relationship Id="rId5" Type="http://schemas.openxmlformats.org/officeDocument/2006/relationships/image" Target="../media/image30.png"/><Relationship Id="rId6" Type="http://schemas.openxmlformats.org/officeDocument/2006/relationships/image" Target="../media/image43.png"/><Relationship Id="rId7" Type="http://schemas.openxmlformats.org/officeDocument/2006/relationships/image" Target="../media/image45.png"/><Relationship Id="rId8" Type="http://schemas.openxmlformats.org/officeDocument/2006/relationships/image" Target="../media/image4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png"/><Relationship Id="rId4" Type="http://schemas.openxmlformats.org/officeDocument/2006/relationships/image" Target="../media/image30.png"/><Relationship Id="rId5" Type="http://schemas.openxmlformats.org/officeDocument/2006/relationships/image" Target="../media/image44.png"/><Relationship Id="rId6" Type="http://schemas.openxmlformats.org/officeDocument/2006/relationships/image" Target="../media/image42.png"/><Relationship Id="rId7" Type="http://schemas.openxmlformats.org/officeDocument/2006/relationships/image" Target="../media/image4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6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9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1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0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/>
          <p:nvPr/>
        </p:nvSpPr>
        <p:spPr>
          <a:xfrm>
            <a:off x="34540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 txBox="1"/>
          <p:nvPr/>
        </p:nvSpPr>
        <p:spPr>
          <a:xfrm>
            <a:off x="3454000" y="2591800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/>
          <p:nvPr/>
        </p:nvSpPr>
        <p:spPr>
          <a:xfrm>
            <a:off x="46586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 txBox="1"/>
          <p:nvPr/>
        </p:nvSpPr>
        <p:spPr>
          <a:xfrm>
            <a:off x="4658600" y="2591800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38"/>
          <p:cNvSpPr txBox="1"/>
          <p:nvPr/>
        </p:nvSpPr>
        <p:spPr>
          <a:xfrm>
            <a:off x="2021550" y="1825764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jugar</a:t>
            </a:r>
            <a:endParaRPr sz="9600"/>
          </a:p>
        </p:txBody>
      </p:sp>
      <p:pic>
        <p:nvPicPr>
          <p:cNvPr id="372" name="Google Shape;372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8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relato</a:t>
            </a:r>
            <a:endParaRPr sz="9600"/>
          </a:p>
        </p:txBody>
      </p:sp>
      <p:pic>
        <p:nvPicPr>
          <p:cNvPr id="378" name="Google Shape;378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arranca</a:t>
            </a:r>
            <a:endParaRPr sz="9600"/>
          </a:p>
        </p:txBody>
      </p:sp>
      <p:pic>
        <p:nvPicPr>
          <p:cNvPr id="384" name="Google Shape;384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390" name="Google Shape;390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6" name="Google Shape;396;p51"/>
          <p:cNvSpPr txBox="1"/>
          <p:nvPr/>
        </p:nvSpPr>
        <p:spPr>
          <a:xfrm>
            <a:off x="441600" y="439800"/>
            <a:ext cx="980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7" name="Google Shape;397;p51"/>
          <p:cNvSpPr txBox="1"/>
          <p:nvPr/>
        </p:nvSpPr>
        <p:spPr>
          <a:xfrm>
            <a:off x="441600" y="1920240"/>
            <a:ext cx="82608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1. En medio de dos vocales →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aro</a:t>
            </a:r>
            <a:endParaRPr i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2. Al final de una palabra →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luga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r </a:t>
            </a:r>
            <a:endParaRPr sz="2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3" name="Google Shape;403;p52"/>
          <p:cNvSpPr txBox="1"/>
          <p:nvPr/>
        </p:nvSpPr>
        <p:spPr>
          <a:xfrm>
            <a:off x="441600" y="439800"/>
            <a:ext cx="19062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r/rr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4" name="Google Shape;404;p52"/>
          <p:cNvSpPr txBox="1"/>
          <p:nvPr/>
        </p:nvSpPr>
        <p:spPr>
          <a:xfrm>
            <a:off x="441600" y="1920240"/>
            <a:ext cx="7813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1. Al comienzo de una palabra →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redondo</a:t>
            </a:r>
            <a:endParaRPr i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2. Entre dos vocales y se escribe con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arregla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3. Después de las letras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l, n, s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honrado</a:t>
            </a:r>
            <a:endParaRPr i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0" name="Google Shape;410;p5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5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53"/>
          <p:cNvSpPr txBox="1"/>
          <p:nvPr/>
        </p:nvSpPr>
        <p:spPr>
          <a:xfrm>
            <a:off x="441600" y="321504"/>
            <a:ext cx="1392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3" name="Google Shape;413;p53"/>
          <p:cNvSpPr txBox="1"/>
          <p:nvPr/>
        </p:nvSpPr>
        <p:spPr>
          <a:xfrm>
            <a:off x="2574375" y="581550"/>
            <a:ext cx="5957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1. En medio de dos vocales →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caro</a:t>
            </a:r>
            <a:endParaRPr i="1"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2. Al final de una palabra →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lugar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4" name="Google Shape;414;p53"/>
          <p:cNvGrpSpPr/>
          <p:nvPr/>
        </p:nvGrpSpPr>
        <p:grpSpPr>
          <a:xfrm>
            <a:off x="1040700" y="2377075"/>
            <a:ext cx="3104400" cy="2175000"/>
            <a:chOff x="1040700" y="2377075"/>
            <a:chExt cx="3104400" cy="2175000"/>
          </a:xfrm>
        </p:grpSpPr>
        <p:sp>
          <p:nvSpPr>
            <p:cNvPr id="415" name="Google Shape;415;p53"/>
            <p:cNvSpPr txBox="1"/>
            <p:nvPr/>
          </p:nvSpPr>
          <p:spPr>
            <a:xfrm>
              <a:off x="1040700" y="2377075"/>
              <a:ext cx="31044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</a:t>
              </a:r>
              <a:r>
                <a:rPr b="1"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</a:t>
              </a:r>
              <a:r>
                <a:rPr b="1"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</a:t>
              </a:r>
              <a:endParaRPr b="1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6" name="Google Shape;416;p53"/>
            <p:cNvSpPr txBox="1"/>
            <p:nvPr/>
          </p:nvSpPr>
          <p:spPr>
            <a:xfrm>
              <a:off x="1411100" y="3443875"/>
              <a:ext cx="24606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ca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r</a:t>
              </a: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</a:t>
              </a:r>
              <a:endParaRPr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17" name="Google Shape;417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5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9" name="Google Shape;419;p53"/>
          <p:cNvGrpSpPr/>
          <p:nvPr/>
        </p:nvGrpSpPr>
        <p:grpSpPr>
          <a:xfrm>
            <a:off x="4791433" y="2317808"/>
            <a:ext cx="3104400" cy="2175000"/>
            <a:chOff x="4791433" y="2317808"/>
            <a:chExt cx="3104400" cy="2175000"/>
          </a:xfrm>
        </p:grpSpPr>
        <p:sp>
          <p:nvSpPr>
            <p:cNvPr id="420" name="Google Shape;420;p53"/>
            <p:cNvSpPr txBox="1"/>
            <p:nvPr/>
          </p:nvSpPr>
          <p:spPr>
            <a:xfrm>
              <a:off x="4791433" y="2317808"/>
              <a:ext cx="31044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luga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</a:t>
              </a:r>
              <a:endParaRPr b="1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1" name="Google Shape;421;p53"/>
            <p:cNvSpPr txBox="1"/>
            <p:nvPr/>
          </p:nvSpPr>
          <p:spPr>
            <a:xfrm>
              <a:off x="5082458" y="3384608"/>
              <a:ext cx="24606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luga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r</a:t>
              </a:r>
              <a:endParaRPr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7" name="Google Shape;427;p54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54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54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54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54"/>
          <p:cNvSpPr txBox="1"/>
          <p:nvPr/>
        </p:nvSpPr>
        <p:spPr>
          <a:xfrm>
            <a:off x="2578700" y="566925"/>
            <a:ext cx="59529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entury Gothic"/>
                <a:ea typeface="Century Gothic"/>
                <a:cs typeface="Century Gothic"/>
                <a:sym typeface="Century Gothic"/>
              </a:rPr>
              <a:t>1. Al comienzo de una palabra → </a:t>
            </a:r>
            <a:r>
              <a:rPr i="1" lang="en" sz="1900">
                <a:latin typeface="Century Gothic"/>
                <a:ea typeface="Century Gothic"/>
                <a:cs typeface="Century Gothic"/>
                <a:sym typeface="Century Gothic"/>
              </a:rPr>
              <a:t>redondo</a:t>
            </a:r>
            <a:endParaRPr i="1"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entury Gothic"/>
                <a:ea typeface="Century Gothic"/>
                <a:cs typeface="Century Gothic"/>
                <a:sym typeface="Century Gothic"/>
              </a:rPr>
              <a:t>2. Entre dos vocales y se escribe con </a:t>
            </a:r>
            <a:r>
              <a:rPr i="1" lang="en" sz="1900"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r>
              <a:rPr lang="en" sz="19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1900">
                <a:latin typeface="Century Gothic"/>
                <a:ea typeface="Century Gothic"/>
                <a:cs typeface="Century Gothic"/>
                <a:sym typeface="Century Gothic"/>
              </a:rPr>
              <a:t>arregla </a:t>
            </a:r>
            <a:endParaRPr i="1"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entury Gothic"/>
                <a:ea typeface="Century Gothic"/>
                <a:cs typeface="Century Gothic"/>
                <a:sym typeface="Century Gothic"/>
              </a:rPr>
              <a:t>3. Después de las letras </a:t>
            </a:r>
            <a:r>
              <a:rPr i="1" lang="en" sz="1900">
                <a:latin typeface="Century Gothic"/>
                <a:ea typeface="Century Gothic"/>
                <a:cs typeface="Century Gothic"/>
                <a:sym typeface="Century Gothic"/>
              </a:rPr>
              <a:t>l, n, s</a:t>
            </a:r>
            <a:r>
              <a:rPr lang="en" sz="19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1900">
                <a:latin typeface="Century Gothic"/>
                <a:ea typeface="Century Gothic"/>
                <a:cs typeface="Century Gothic"/>
                <a:sym typeface="Century Gothic"/>
              </a:rPr>
              <a:t>honrado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54"/>
          <p:cNvSpPr txBox="1"/>
          <p:nvPr/>
        </p:nvSpPr>
        <p:spPr>
          <a:xfrm>
            <a:off x="432000" y="567450"/>
            <a:ext cx="13926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7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r/rr</a:t>
            </a:r>
            <a:endParaRPr b="1" sz="67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35" name="Google Shape;435;p54"/>
          <p:cNvGrpSpPr/>
          <p:nvPr/>
        </p:nvGrpSpPr>
        <p:grpSpPr>
          <a:xfrm>
            <a:off x="441605" y="2411553"/>
            <a:ext cx="3126016" cy="1677812"/>
            <a:chOff x="796405" y="2635392"/>
            <a:chExt cx="2633100" cy="1413251"/>
          </a:xfrm>
        </p:grpSpPr>
        <p:sp>
          <p:nvSpPr>
            <p:cNvPr id="436" name="Google Shape;436;p54"/>
            <p:cNvSpPr txBox="1"/>
            <p:nvPr/>
          </p:nvSpPr>
          <p:spPr>
            <a:xfrm>
              <a:off x="796405" y="2635392"/>
              <a:ext cx="2633100" cy="68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2075" lIns="92075" spcFirstLastPara="1" rIns="92075" wrap="square" tIns="9207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96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</a:t>
              </a:r>
              <a:r>
                <a:rPr lang="en" sz="4096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edondo</a:t>
              </a:r>
              <a:endParaRPr b="1" sz="4096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7" name="Google Shape;437;p54"/>
            <p:cNvSpPr txBox="1"/>
            <p:nvPr/>
          </p:nvSpPr>
          <p:spPr>
            <a:xfrm>
              <a:off x="1043253" y="3355043"/>
              <a:ext cx="2087100" cy="6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2075" lIns="92075" spcFirstLastPara="1" rIns="92075" wrap="square" tIns="9207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142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r</a:t>
              </a:r>
              <a:r>
                <a:rPr lang="en" sz="4142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edondo</a:t>
              </a:r>
              <a:endParaRPr sz="4142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38" name="Google Shape;438;p54"/>
          <p:cNvGrpSpPr/>
          <p:nvPr/>
        </p:nvGrpSpPr>
        <p:grpSpPr>
          <a:xfrm>
            <a:off x="3044289" y="2411562"/>
            <a:ext cx="3126016" cy="1677812"/>
            <a:chOff x="3435889" y="2655500"/>
            <a:chExt cx="2633100" cy="1413251"/>
          </a:xfrm>
        </p:grpSpPr>
        <p:sp>
          <p:nvSpPr>
            <p:cNvPr id="439" name="Google Shape;439;p54"/>
            <p:cNvSpPr txBox="1"/>
            <p:nvPr/>
          </p:nvSpPr>
          <p:spPr>
            <a:xfrm>
              <a:off x="3435889" y="2655500"/>
              <a:ext cx="2633100" cy="68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2075" lIns="92075" spcFirstLastPara="1" rIns="92075" wrap="square" tIns="9207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96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a</a:t>
              </a:r>
              <a:r>
                <a:rPr lang="en" sz="4096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</a:t>
              </a:r>
              <a:r>
                <a:rPr lang="en" sz="4096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egla</a:t>
              </a:r>
              <a:endParaRPr b="1" sz="4096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0" name="Google Shape;440;p54"/>
            <p:cNvSpPr txBox="1"/>
            <p:nvPr/>
          </p:nvSpPr>
          <p:spPr>
            <a:xfrm>
              <a:off x="3682736" y="3375152"/>
              <a:ext cx="2087100" cy="6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2075" lIns="92075" spcFirstLastPara="1" rIns="92075" wrap="square" tIns="9207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142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a</a:t>
              </a:r>
              <a:r>
                <a:rPr lang="en" sz="4142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r</a:t>
              </a:r>
              <a:r>
                <a:rPr lang="en" sz="4142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r</a:t>
              </a:r>
              <a:r>
                <a:rPr lang="en" sz="4142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egla</a:t>
              </a:r>
              <a:endParaRPr sz="4142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41" name="Google Shape;441;p54"/>
          <p:cNvGrpSpPr/>
          <p:nvPr/>
        </p:nvGrpSpPr>
        <p:grpSpPr>
          <a:xfrm>
            <a:off x="5646540" y="2411575"/>
            <a:ext cx="3126016" cy="1677812"/>
            <a:chOff x="6022455" y="2596234"/>
            <a:chExt cx="2633100" cy="1413251"/>
          </a:xfrm>
        </p:grpSpPr>
        <p:sp>
          <p:nvSpPr>
            <p:cNvPr id="442" name="Google Shape;442;p54"/>
            <p:cNvSpPr txBox="1"/>
            <p:nvPr/>
          </p:nvSpPr>
          <p:spPr>
            <a:xfrm>
              <a:off x="6022455" y="2596234"/>
              <a:ext cx="2633100" cy="68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2075" lIns="92075" spcFirstLastPara="1" rIns="92075" wrap="square" tIns="9207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96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hon</a:t>
              </a:r>
              <a:r>
                <a:rPr lang="en" sz="4096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</a:t>
              </a:r>
              <a:r>
                <a:rPr lang="en" sz="4096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a</a:t>
              </a:r>
              <a:r>
                <a:rPr lang="en" sz="4096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do</a:t>
              </a:r>
              <a:endParaRPr b="1" sz="4096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3" name="Google Shape;443;p54"/>
            <p:cNvSpPr txBox="1"/>
            <p:nvPr/>
          </p:nvSpPr>
          <p:spPr>
            <a:xfrm>
              <a:off x="6269303" y="3315885"/>
              <a:ext cx="2087100" cy="6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2075" lIns="92075" spcFirstLastPara="1" rIns="92075" wrap="square" tIns="9207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142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hon</a:t>
              </a:r>
              <a:r>
                <a:rPr lang="en" sz="4142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r</a:t>
              </a:r>
              <a:r>
                <a:rPr lang="en" sz="4142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a</a:t>
              </a:r>
              <a:r>
                <a:rPr lang="en" sz="4142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do</a:t>
              </a:r>
              <a:endParaRPr sz="4142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5" name="Google Shape;455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epa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9600">
              <a:solidFill>
                <a:srgbClr val="363535"/>
              </a:solidFill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1" name="Google Shape;461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7" name="Google Shape;467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ado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9600">
              <a:solidFill>
                <a:srgbClr val="363535"/>
              </a:solidFill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73" name="Google Shape;473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queda</a:t>
            </a:r>
            <a:endParaRPr sz="9600"/>
          </a:p>
        </p:txBody>
      </p:sp>
      <p:pic>
        <p:nvPicPr>
          <p:cNvPr id="479" name="Google Shape;479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5" name="Google Shape;485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fuerte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1" name="Google Shape;491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podemos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3" name="Google Shape;503;p64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A Blanca le gusta coleccionar muñecas.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9" name="Google Shape;509;p65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Las viste, les pone moños, les da de comer, les canta y las duerme.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15" name="Google Shape;515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16" name="Google Shape;316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21" name="Google Shape;521;p67"/>
          <p:cNvCxnSpPr/>
          <p:nvPr/>
        </p:nvCxnSpPr>
        <p:spPr>
          <a:xfrm>
            <a:off x="76500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2" name="Google Shape;522;p67"/>
          <p:cNvCxnSpPr/>
          <p:nvPr/>
        </p:nvCxnSpPr>
        <p:spPr>
          <a:xfrm>
            <a:off x="76500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3" name="Google Shape;523;p67"/>
          <p:cNvCxnSpPr/>
          <p:nvPr/>
        </p:nvCxnSpPr>
        <p:spPr>
          <a:xfrm>
            <a:off x="76500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9" name="Google Shape;529;p68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A Blanca le gusta coleccionar muñecas.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35" name="Google Shape;535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36" name="Google Shape;536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0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47" name="Google Shape;547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53" name="Google Shape;553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54" name="Google Shape;554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5" name="Google Shape;555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6" name="Google Shape;556;p72" title="icons_final_Phonics_BW_Remembe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72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8" name="Google Shape;558;p72"/>
          <p:cNvSpPr/>
          <p:nvPr/>
        </p:nvSpPr>
        <p:spPr>
          <a:xfrm>
            <a:off x="579775" y="2175725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b="1"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9" name="Google Shape;559;p72"/>
          <p:cNvSpPr/>
          <p:nvPr/>
        </p:nvSpPr>
        <p:spPr>
          <a:xfrm>
            <a:off x="1766355" y="2198986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endParaRPr b="1"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0" name="Google Shape;560;p72"/>
          <p:cNvSpPr txBox="1"/>
          <p:nvPr/>
        </p:nvSpPr>
        <p:spPr>
          <a:xfrm>
            <a:off x="3881451" y="2172288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esponde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72"/>
          <p:cNvSpPr txBox="1"/>
          <p:nvPr/>
        </p:nvSpPr>
        <p:spPr>
          <a:xfrm>
            <a:off x="3881444" y="3384535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pá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72"/>
          <p:cNvSpPr txBox="1"/>
          <p:nvPr/>
        </p:nvSpPr>
        <p:spPr>
          <a:xfrm>
            <a:off x="3881451" y="960063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lavade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72"/>
          <p:cNvSpPr/>
          <p:nvPr/>
        </p:nvSpPr>
        <p:spPr>
          <a:xfrm rot="-1019631">
            <a:off x="3150932" y="1691706"/>
            <a:ext cx="603553" cy="30177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72"/>
          <p:cNvSpPr/>
          <p:nvPr/>
        </p:nvSpPr>
        <p:spPr>
          <a:xfrm rot="1319193">
            <a:off x="3151018" y="35528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72"/>
          <p:cNvSpPr/>
          <p:nvPr/>
        </p:nvSpPr>
        <p:spPr>
          <a:xfrm rot="-1709">
            <a:off x="3151043" y="2598938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6" name="Google Shape;566;p72" title="360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99199" y="771969"/>
            <a:ext cx="1187723" cy="1357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72" title="361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66535" y="2172296"/>
            <a:ext cx="1080300" cy="123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72" title="362.png"/>
          <p:cNvPicPr preferRelativeResize="0"/>
          <p:nvPr/>
        </p:nvPicPr>
        <p:blipFill rotWithShape="1">
          <a:blip r:embed="rId8">
            <a:alphaModFix/>
          </a:blip>
          <a:srcRect b="9850" l="7129" r="3982" t="12159"/>
          <a:stretch/>
        </p:blipFill>
        <p:spPr>
          <a:xfrm>
            <a:off x="6826125" y="3449875"/>
            <a:ext cx="1043898" cy="104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misterio</a:t>
            </a:r>
            <a:endParaRPr sz="9600"/>
          </a:p>
        </p:txBody>
      </p:sp>
      <p:pic>
        <p:nvPicPr>
          <p:cNvPr id="574" name="Google Shape;574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recámara</a:t>
            </a:r>
            <a:endParaRPr sz="9600"/>
          </a:p>
        </p:txBody>
      </p:sp>
      <p:pic>
        <p:nvPicPr>
          <p:cNvPr id="580" name="Google Shape;580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secadora</a:t>
            </a:r>
            <a:endParaRPr sz="9600"/>
          </a:p>
        </p:txBody>
      </p:sp>
      <p:pic>
        <p:nvPicPr>
          <p:cNvPr id="586" name="Google Shape;586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coleccionar</a:t>
            </a:r>
            <a:endParaRPr sz="9600"/>
          </a:p>
        </p:txBody>
      </p:sp>
      <p:pic>
        <p:nvPicPr>
          <p:cNvPr id="592" name="Google Shape;592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2" name="Google Shape;322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23" name="Google Shape;323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4" name="Google Shape;324;p41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1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6" name="Google Shape;326;p41"/>
          <p:cNvSpPr/>
          <p:nvPr/>
        </p:nvSpPr>
        <p:spPr>
          <a:xfrm>
            <a:off x="579775" y="2175725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b="1"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41"/>
          <p:cNvSpPr/>
          <p:nvPr/>
        </p:nvSpPr>
        <p:spPr>
          <a:xfrm>
            <a:off x="1766355" y="2198986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endParaRPr b="1"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41"/>
          <p:cNvSpPr txBox="1"/>
          <p:nvPr/>
        </p:nvSpPr>
        <p:spPr>
          <a:xfrm>
            <a:off x="3881451" y="2172288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osado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41"/>
          <p:cNvSpPr txBox="1"/>
          <p:nvPr/>
        </p:nvSpPr>
        <p:spPr>
          <a:xfrm>
            <a:off x="3881444" y="3384535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chu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41"/>
          <p:cNvSpPr txBox="1"/>
          <p:nvPr/>
        </p:nvSpPr>
        <p:spPr>
          <a:xfrm>
            <a:off x="3881451" y="960063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41"/>
          <p:cNvSpPr/>
          <p:nvPr/>
        </p:nvSpPr>
        <p:spPr>
          <a:xfrm rot="-1019631">
            <a:off x="3150932" y="1691706"/>
            <a:ext cx="603553" cy="30177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41"/>
          <p:cNvSpPr/>
          <p:nvPr/>
        </p:nvSpPr>
        <p:spPr>
          <a:xfrm rot="1319193">
            <a:off x="3151018" y="35528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41"/>
          <p:cNvSpPr/>
          <p:nvPr/>
        </p:nvSpPr>
        <p:spPr>
          <a:xfrm rot="-1709">
            <a:off x="3151043" y="2598938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4" name="Google Shape;334;p41" title="357.png"/>
          <p:cNvPicPr preferRelativeResize="0"/>
          <p:nvPr/>
        </p:nvPicPr>
        <p:blipFill rotWithShape="1">
          <a:blip r:embed="rId5">
            <a:alphaModFix/>
          </a:blip>
          <a:srcRect b="15727" l="9995" r="10677" t="15803"/>
          <a:stretch/>
        </p:blipFill>
        <p:spPr>
          <a:xfrm>
            <a:off x="6616625" y="1011600"/>
            <a:ext cx="1023300" cy="1009200"/>
          </a:xfrm>
          <a:prstGeom prst="roundRect">
            <a:avLst>
              <a:gd fmla="val 9522" name="adj"/>
            </a:avLst>
          </a:prstGeom>
          <a:noFill/>
          <a:ln>
            <a:noFill/>
          </a:ln>
        </p:spPr>
      </p:pic>
      <p:pic>
        <p:nvPicPr>
          <p:cNvPr id="335" name="Google Shape;335;p41" title="359.png"/>
          <p:cNvPicPr preferRelativeResize="0"/>
          <p:nvPr/>
        </p:nvPicPr>
        <p:blipFill rotWithShape="1">
          <a:blip r:embed="rId6">
            <a:alphaModFix/>
          </a:blip>
          <a:srcRect b="19515" l="0" r="0" t="19196"/>
          <a:stretch/>
        </p:blipFill>
        <p:spPr>
          <a:xfrm>
            <a:off x="6772700" y="3543074"/>
            <a:ext cx="1287602" cy="90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1" title="370.png"/>
          <p:cNvPicPr preferRelativeResize="0"/>
          <p:nvPr/>
        </p:nvPicPr>
        <p:blipFill rotWithShape="1">
          <a:blip r:embed="rId7">
            <a:alphaModFix/>
          </a:blip>
          <a:srcRect b="13111" l="7683" r="7138" t="11582"/>
          <a:stretch/>
        </p:blipFill>
        <p:spPr>
          <a:xfrm>
            <a:off x="6616637" y="2227837"/>
            <a:ext cx="1096826" cy="110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corriendo</a:t>
            </a:r>
            <a:endParaRPr sz="9600"/>
          </a:p>
        </p:txBody>
      </p:sp>
      <p:pic>
        <p:nvPicPr>
          <p:cNvPr id="598" name="Google Shape;598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interesante</a:t>
            </a:r>
            <a:endParaRPr sz="9600"/>
          </a:p>
        </p:txBody>
      </p:sp>
      <p:pic>
        <p:nvPicPr>
          <p:cNvPr id="604" name="Google Shape;604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ferrocarril</a:t>
            </a:r>
            <a:endParaRPr sz="9600"/>
          </a:p>
        </p:txBody>
      </p:sp>
      <p:pic>
        <p:nvPicPr>
          <p:cNvPr id="610" name="Google Shape;610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merienda</a:t>
            </a:r>
            <a:endParaRPr sz="9600"/>
          </a:p>
        </p:txBody>
      </p:sp>
      <p:pic>
        <p:nvPicPr>
          <p:cNvPr id="616" name="Google Shape;616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Google Shape;621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8" name="Google Shape;628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esolvemos</a:t>
            </a:r>
            <a:endParaRPr sz="9600">
              <a:solidFill>
                <a:srgbClr val="363535"/>
              </a:solidFill>
              <a:highlight>
                <a:schemeClr val="accent3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4" name="Google Shape;634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llo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ando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0" name="Google Shape;640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ba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anco</a:t>
            </a:r>
            <a:endParaRPr sz="9600">
              <a:solidFill>
                <a:srgbClr val="363535"/>
              </a:solidFill>
              <a:highlight>
                <a:schemeClr val="accent3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2" name="Google Shape;652;p86"/>
          <p:cNvSpPr/>
          <p:nvPr/>
        </p:nvSpPr>
        <p:spPr>
          <a:xfrm>
            <a:off x="2396605" y="2094000"/>
            <a:ext cx="1920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3" name="Google Shape;653;p86"/>
          <p:cNvSpPr/>
          <p:nvPr/>
        </p:nvSpPr>
        <p:spPr>
          <a:xfrm>
            <a:off x="3163575" y="538200"/>
            <a:ext cx="2434500" cy="94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ratón</a:t>
            </a:r>
            <a:endParaRPr sz="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4" name="Google Shape;654;p86"/>
          <p:cNvSpPr/>
          <p:nvPr/>
        </p:nvSpPr>
        <p:spPr>
          <a:xfrm>
            <a:off x="4709139" y="2110329"/>
            <a:ext cx="1920000" cy="14853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b="1"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</a:t>
            </a: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lugar</a:t>
            </a:r>
            <a:endParaRPr sz="9600"/>
          </a:p>
        </p:txBody>
      </p:sp>
      <p:pic>
        <p:nvPicPr>
          <p:cNvPr id="342" name="Google Shape;342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Google Shape;659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0" name="Google Shape;660;p87"/>
          <p:cNvSpPr/>
          <p:nvPr/>
        </p:nvSpPr>
        <p:spPr>
          <a:xfrm>
            <a:off x="1034986" y="2094000"/>
            <a:ext cx="15561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1" name="Google Shape;661;p87"/>
          <p:cNvSpPr/>
          <p:nvPr/>
        </p:nvSpPr>
        <p:spPr>
          <a:xfrm>
            <a:off x="2676075" y="538200"/>
            <a:ext cx="3673800" cy="94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teléfono</a:t>
            </a:r>
            <a:endParaRPr sz="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2" name="Google Shape;662;p87"/>
          <p:cNvSpPr/>
          <p:nvPr/>
        </p:nvSpPr>
        <p:spPr>
          <a:xfrm>
            <a:off x="2939320" y="2110325"/>
            <a:ext cx="1556100" cy="14853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b="1"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3" name="Google Shape;663;p87"/>
          <p:cNvSpPr/>
          <p:nvPr/>
        </p:nvSpPr>
        <p:spPr>
          <a:xfrm>
            <a:off x="4861315" y="2093320"/>
            <a:ext cx="15561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4" name="Google Shape;664;p87"/>
          <p:cNvSpPr/>
          <p:nvPr/>
        </p:nvSpPr>
        <p:spPr>
          <a:xfrm>
            <a:off x="6731616" y="2126657"/>
            <a:ext cx="15561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Google Shape;669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0" name="Google Shape;670;p88"/>
          <p:cNvSpPr/>
          <p:nvPr/>
        </p:nvSpPr>
        <p:spPr>
          <a:xfrm>
            <a:off x="2990151" y="538200"/>
            <a:ext cx="3437700" cy="94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párrafo</a:t>
            </a:r>
            <a:endParaRPr sz="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1" name="Google Shape;671;p88"/>
          <p:cNvSpPr/>
          <p:nvPr/>
        </p:nvSpPr>
        <p:spPr>
          <a:xfrm>
            <a:off x="1394188" y="2110329"/>
            <a:ext cx="1920000" cy="14853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b="1"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2" name="Google Shape;672;p88"/>
          <p:cNvSpPr/>
          <p:nvPr/>
        </p:nvSpPr>
        <p:spPr>
          <a:xfrm>
            <a:off x="3655695" y="2075630"/>
            <a:ext cx="1920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3" name="Google Shape;673;p88"/>
          <p:cNvSpPr/>
          <p:nvPr/>
        </p:nvSpPr>
        <p:spPr>
          <a:xfrm>
            <a:off x="5938687" y="2052570"/>
            <a:ext cx="1920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Google Shape;678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9" name="Google Shape;679;p89"/>
          <p:cNvSpPr/>
          <p:nvPr/>
        </p:nvSpPr>
        <p:spPr>
          <a:xfrm>
            <a:off x="3186350" y="538200"/>
            <a:ext cx="2415300" cy="94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león</a:t>
            </a:r>
            <a:endParaRPr sz="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0" name="Google Shape;680;p89"/>
          <p:cNvSpPr/>
          <p:nvPr/>
        </p:nvSpPr>
        <p:spPr>
          <a:xfrm>
            <a:off x="2032685" y="2075630"/>
            <a:ext cx="1920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1" name="Google Shape;681;p89"/>
          <p:cNvSpPr/>
          <p:nvPr/>
        </p:nvSpPr>
        <p:spPr>
          <a:xfrm>
            <a:off x="4415950" y="2052575"/>
            <a:ext cx="1920000" cy="14853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</a:t>
            </a: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Google Shape;686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7" name="Google Shape;687;p90"/>
          <p:cNvSpPr/>
          <p:nvPr/>
        </p:nvSpPr>
        <p:spPr>
          <a:xfrm>
            <a:off x="2952796" y="538200"/>
            <a:ext cx="3346500" cy="94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oración</a:t>
            </a:r>
            <a:endParaRPr sz="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8" name="Google Shape;688;p90"/>
          <p:cNvSpPr/>
          <p:nvPr/>
        </p:nvSpPr>
        <p:spPr>
          <a:xfrm>
            <a:off x="1350325" y="2076300"/>
            <a:ext cx="1587000" cy="1485300"/>
          </a:xfrm>
          <a:prstGeom prst="roundRect">
            <a:avLst>
              <a:gd fmla="val 8676" name="adj"/>
            </a:avLst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9" name="Google Shape;689;p90"/>
          <p:cNvSpPr/>
          <p:nvPr/>
        </p:nvSpPr>
        <p:spPr>
          <a:xfrm>
            <a:off x="3339682" y="2075625"/>
            <a:ext cx="1587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0" name="Google Shape;690;p90"/>
          <p:cNvSpPr/>
          <p:nvPr/>
        </p:nvSpPr>
        <p:spPr>
          <a:xfrm>
            <a:off x="5312018" y="2057925"/>
            <a:ext cx="2500800" cy="14853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r>
              <a:rPr b="1"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</a:t>
            </a: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Google Shape;695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6" name="Google Shape;696;p91"/>
          <p:cNvSpPr/>
          <p:nvPr/>
        </p:nvSpPr>
        <p:spPr>
          <a:xfrm>
            <a:off x="2744105" y="538200"/>
            <a:ext cx="3537900" cy="94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soñé</a:t>
            </a:r>
            <a:endParaRPr sz="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7" name="Google Shape;697;p91"/>
          <p:cNvSpPr/>
          <p:nvPr/>
        </p:nvSpPr>
        <p:spPr>
          <a:xfrm>
            <a:off x="2688657" y="2110329"/>
            <a:ext cx="1920000" cy="1485300"/>
          </a:xfrm>
          <a:prstGeom prst="roundRect">
            <a:avLst>
              <a:gd fmla="val 8676" name="adj"/>
            </a:avLst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8" name="Google Shape;698;p91"/>
          <p:cNvSpPr/>
          <p:nvPr/>
        </p:nvSpPr>
        <p:spPr>
          <a:xfrm>
            <a:off x="4882123" y="2109643"/>
            <a:ext cx="1587000" cy="14853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</a:t>
            </a:r>
            <a:r>
              <a:rPr b="1"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04" name="Google Shape;704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Google Shape;709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0" name="Google Shape;710;p93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Blanca y Pablo pasan toda la tarde buscando a Isabel.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6" name="Google Shape;716;p94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—Blanca, ya no llores —la consuela mamá. 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Google Shape;721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2" name="Google Shape;722;p95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—¿De qué color era la cobija —indaga Pablo.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" name="Google Shape;727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8" name="Google Shape;728;p96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—¡Otro misterio resuelto! —declara Pablo.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arregla</a:t>
            </a:r>
            <a:endParaRPr sz="9600"/>
          </a:p>
        </p:txBody>
      </p:sp>
      <p:pic>
        <p:nvPicPr>
          <p:cNvPr id="348" name="Google Shape;348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34" name="Google Shape;734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35" name="Google Shape;735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redondo</a:t>
            </a:r>
            <a:endParaRPr sz="9600"/>
          </a:p>
        </p:txBody>
      </p:sp>
      <p:pic>
        <p:nvPicPr>
          <p:cNvPr id="354" name="Google Shape;354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aparece</a:t>
            </a:r>
            <a:endParaRPr sz="9600"/>
          </a:p>
        </p:txBody>
      </p:sp>
      <p:pic>
        <p:nvPicPr>
          <p:cNvPr id="360" name="Google Shape;360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cierra</a:t>
            </a:r>
            <a:endParaRPr sz="9600"/>
          </a:p>
        </p:txBody>
      </p:sp>
      <p:pic>
        <p:nvPicPr>
          <p:cNvPr id="366" name="Google Shape;366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