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</p:sldIdLst>
  <p:sldSz cy="5143500" cx="9144000"/>
  <p:notesSz cx="6858000" cy="9144000"/>
  <p:embeddedFontLst>
    <p:embeddedFont>
      <p:font typeface="Century Gothic"/>
      <p:regular r:id="rId77"/>
      <p:bold r:id="rId78"/>
      <p:italic r:id="rId79"/>
      <p:boldItalic r:id="rId8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2100745-05CD-4535-A213-18F6A00FF12B}">
  <a:tblStyle styleId="{42100745-05CD-4535-A213-18F6A00FF1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CenturyGothic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font" Target="fonts/CenturyGothic-regular.fntdata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CenturyGothic-italic.fntdata"/><Relationship Id="rId34" Type="http://schemas.openxmlformats.org/officeDocument/2006/relationships/slide" Target="slides/slide28.xml"/><Relationship Id="rId78" Type="http://schemas.openxmlformats.org/officeDocument/2006/relationships/font" Target="fonts/CenturyGothic-bold.fntdata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0758575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0758575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4ec44c23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4ec44c23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para las próximas letras diremos el sonido juntos.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ec44c23d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ec44c23d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4ec44c23d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4ec44c23d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ec44c23d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4ec44c23d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4ec44c23d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4ec44c23d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4ec44c23d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4ec44c23d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4ec44c23d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4ec44c23d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4ec44c23d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4ec44c23d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4ec44c23d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4ec44c23d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4ec44c23dd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4ec44c23d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07585757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407585757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repasar sonidos iniciales y leer y escribir palabras.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4ec44c23d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4ec44c23d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4ec44c23d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4ec44c23d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4ec44c23d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4ec44c23d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4ec44c23dd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4ec44c23d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4ec44c23dd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4ec44c23d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/ñ/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4ec44c23dd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4ec44c23d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4ec44c23dd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4ec44c23dd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/ks/ o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Nota: La letra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tiene puede representar varios sonidos dependiendo de su posición en la palabra, como /s/ al inicio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xilófono,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/ks/ en el medio de la palabra, como en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taxi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examen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4ec44c23dd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4ec44c23dd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4ec44c23dd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4ec44c23dd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/u/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4ec44c23dd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4ec44c23d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07585757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407585757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22eb47770c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22eb47770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22eb47770c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22eb47770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uno de estos sonidos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/s/, /m/, /p/, /t/, /d/, /n/, /f/, /b/, /b/, /r/, /o/, /rr/, /i/, /ñ/, /a/ /ks/, /k/, /u/,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acepte cualquiera de las letras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letra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22eb47770c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22eb47770c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mínimo contraste. Son palabras que son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muy parecidas pero tienen un sonido diferente que cambia su significado, como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 muy importante que leas todas las partes de la palabra. ¿Listos?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33-38 una a la vez y diga cada palabra en voz alta junto con ellos.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1894e194f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1894e194f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 - ne, pone.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1894e194f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1894e194f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 - te, ponte.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hágalos leer más despacio. Enfatice el contraste en la segunda palabra.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1894e194f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1894e194f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 - be, sabe.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1894e194f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1894e194f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 - ben, saben.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hágalos leer más despacio. Enfatice el contraste en la segunda palabra.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1894e194f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1894e194f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ta - da, patada.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1894e194f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1894e194f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ta - das, patadas.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hágalos leer más despacio. Enfatice el contraste en la segunda palabra.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22eb47770c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22eb47770c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juntos. Algunas tienen 2 sílabas y otras tienen 3.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8fa63142f_1_6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8fa63142f_1_6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 ka - ra - te, karate. 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 -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(ka - ra - te, karate)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 y después cada sílaba en fonemas.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¿Cuáles son las partes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karate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	Estudiantes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karate	 	karate, ka - ra - te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ka			ka, /k/ /a/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ra			ra, /r/ /a/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te			te, /t/ /e/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1894e194f0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1894e194f0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 - ta, hasta.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1894e194f0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1894e194f0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- tas, altas.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04a5ee84c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04a5ee84c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 - vo, salvo.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04a5ee84c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04a5ee84c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 - mo - no, kimono.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1894e194f0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1894e194f0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lám - pa - ra, lámpara.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1894e194f0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1894e194f0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 - ra - te, karate.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04a5ee84c5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04a5ee84c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man - da, demanda.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18fa63142f_1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18fa63142f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48-51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04a5ee84c5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04a5ee84c5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bu - rri - do, aburrido.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d3e24572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2d3e24572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ta - di - tas, pataditas.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8fa63142f_1_6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8fa63142f_1_6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lám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pa - ra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lám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pa - ra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(lám - pa - ra, lámpara)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lámpara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lámpara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lám - pa - ra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lám		lám, /l/ /a/ /m/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		pa, /p/ /a/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		ra, /r/ /a/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087ac198d5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087ac198d5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- dó - na - me, perdóname.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087ac198d5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087ac198d5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- por - tan - te, importante.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22eb47770c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22eb47770c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53-55 una a la vez.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34b3eab081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34b3eab08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karate, ka - ra - te, karate.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 - ra - 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Karate, /k/, /a/, /r/, /a/, /t/,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34b3eab081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34b3eab081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patada, pa - ta - da, patada.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ta - 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/a/. Patada, /p/, /a/, /t/, /a/, /d/,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34b3eab081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34b3eab081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lámpara, lám - pa - ra, lámpara.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lám - pa - 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lám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/a/, /m/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/a/. Lámpara, /l/, /a/, /m/, /p/, /a/, /r/,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22eb47770c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22eb47770c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57-62 una a la vez y lea cada palabra junto con ellos.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57.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02b7b9b47b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02b7b9b47b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02b7b9b47b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02b7b9b47b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qué.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02b7b9b47b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02b7b9b47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muy.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8fa63142f_1_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8fa63142f_1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ta - di - tas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ta - di -tas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 - ta - di - tas, pataditas)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pataditas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pataditas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ta - di - tas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		pa, /p/ /a/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		ta, /t/ /a/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		di, /d/ /i/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		tas, /t/ /a/ /s/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siguiente diapositiva.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02b7b9b47b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02b7b9b47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hoy.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02b7b9b47b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02b7b9b47b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más.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02b7b9b47b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02b7b9b47b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18fa63142f_1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18fa63142f_1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Félix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02b7b9b47b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302b7b9b47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18fa63142f_1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18fa63142f_1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18fa63142f_1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18fa63142f_1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Félix se pone su kimono. Está listo.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palabra: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Félix (1) se (2) pone (3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 (4) kimono (5) Está (6) listo (7). ¡Tiene siete palabras!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22eb47770c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22eb47770c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4075857572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34075857572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8fa63142f_1_6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18fa63142f_1_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- dó - na - me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- dó - na -me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(per - dó - na - me, perdóname)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perdóname	perdóname, per - dó - na - me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		per, /p/ /e/ /r/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dó		dó, /d/ 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		na, /n/ /a/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		me, /m/ /e/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4075857572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4075857572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18fa63142f_1_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18fa63142f_1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 - mo - no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 - mo - no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(ki - mo - no, kimono)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kimono 	kimono, ki - mo - no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		ki, /k/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		mo, /m/ 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		no, /n/ /o/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22eb4777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22eb4777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10-29 una a la vez y diga cada sonido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{42100745-05CD-4535-A213-18F6A00FF12B}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2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8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8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8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8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8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9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8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8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1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2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8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0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213" y="1514250"/>
            <a:ext cx="1871575" cy="289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81661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</a:t>
            </a:r>
            <a:endParaRPr sz="9600"/>
          </a:p>
        </p:txBody>
      </p:sp>
      <p:pic>
        <p:nvPicPr>
          <p:cNvPr id="205" name="Google Shape;205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</a:t>
            </a:r>
            <a:endParaRPr sz="9600"/>
          </a:p>
        </p:txBody>
      </p:sp>
      <p:pic>
        <p:nvPicPr>
          <p:cNvPr id="211" name="Google Shape;211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</a:t>
            </a:r>
            <a:endParaRPr sz="9600"/>
          </a:p>
        </p:txBody>
      </p:sp>
      <p:pic>
        <p:nvPicPr>
          <p:cNvPr id="217" name="Google Shape;217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pic>
        <p:nvPicPr>
          <p:cNvPr id="223" name="Google Shape;223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</a:t>
            </a:r>
            <a:endParaRPr sz="9600"/>
          </a:p>
        </p:txBody>
      </p:sp>
      <p:pic>
        <p:nvPicPr>
          <p:cNvPr id="229" name="Google Shape;229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35" name="Google Shape;235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</a:t>
            </a:r>
            <a:endParaRPr sz="9600"/>
          </a:p>
        </p:txBody>
      </p:sp>
      <p:pic>
        <p:nvPicPr>
          <p:cNvPr id="241" name="Google Shape;241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</a:t>
            </a:r>
            <a:endParaRPr sz="9600"/>
          </a:p>
        </p:txBody>
      </p:sp>
      <p:pic>
        <p:nvPicPr>
          <p:cNvPr id="247" name="Google Shape;247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</a:t>
            </a:r>
            <a:endParaRPr sz="9600"/>
          </a:p>
        </p:txBody>
      </p:sp>
      <p:pic>
        <p:nvPicPr>
          <p:cNvPr id="253" name="Google Shape;253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59" name="Google Shape;259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65" name="Google Shape;265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pic>
        <p:nvPicPr>
          <p:cNvPr id="271" name="Google Shape;271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77" name="Google Shape;277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83" name="Google Shape;283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89" name="Google Shape;289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pic>
        <p:nvPicPr>
          <p:cNvPr id="295" name="Google Shape;295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x</a:t>
            </a:r>
            <a:endParaRPr sz="9600"/>
          </a:p>
        </p:txBody>
      </p:sp>
      <p:pic>
        <p:nvPicPr>
          <p:cNvPr id="301" name="Google Shape;301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k</a:t>
            </a:r>
            <a:endParaRPr sz="9600"/>
          </a:p>
        </p:txBody>
      </p:sp>
      <p:pic>
        <p:nvPicPr>
          <p:cNvPr id="307" name="Google Shape;307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</a:t>
            </a:r>
            <a:endParaRPr sz="9600"/>
          </a:p>
        </p:txBody>
      </p:sp>
      <p:pic>
        <p:nvPicPr>
          <p:cNvPr id="313" name="Google Shape;313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319" name="Google Shape;319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162" name="Google Shape;16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5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0" name="Google Shape;330;p55"/>
          <p:cNvGraphicFramePr/>
          <p:nvPr/>
        </p:nvGraphicFramePr>
        <p:xfrm>
          <a:off x="3601175" y="172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{42100745-05CD-4535-A213-18F6A00FF12B}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31" name="Google Shape;331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4. Palabras con mínimo contraste</a:t>
            </a:r>
            <a:endParaRPr sz="3500"/>
          </a:p>
        </p:txBody>
      </p:sp>
      <p:pic>
        <p:nvPicPr>
          <p:cNvPr id="337" name="Google Shape;33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7"/>
          <p:cNvSpPr txBox="1"/>
          <p:nvPr>
            <p:ph idx="4294967295" type="body"/>
          </p:nvPr>
        </p:nvSpPr>
        <p:spPr>
          <a:xfrm>
            <a:off x="235200" y="1606975"/>
            <a:ext cx="7668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</a:t>
            </a:r>
            <a:endParaRPr sz="9600"/>
          </a:p>
        </p:txBody>
      </p:sp>
      <p:sp>
        <p:nvSpPr>
          <p:cNvPr id="343" name="Google Shape;343;p57"/>
          <p:cNvSpPr txBox="1"/>
          <p:nvPr/>
        </p:nvSpPr>
        <p:spPr>
          <a:xfrm>
            <a:off x="4734650" y="1606975"/>
            <a:ext cx="2974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57"/>
          <p:cNvSpPr/>
          <p:nvPr/>
        </p:nvSpPr>
        <p:spPr>
          <a:xfrm>
            <a:off x="3308475" y="3043325"/>
            <a:ext cx="3105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5" name="Google Shape;345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8"/>
          <p:cNvSpPr txBox="1"/>
          <p:nvPr>
            <p:ph idx="4294967295" type="body"/>
          </p:nvPr>
        </p:nvSpPr>
        <p:spPr>
          <a:xfrm>
            <a:off x="407525" y="1543925"/>
            <a:ext cx="7668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pon</a:t>
            </a:r>
            <a:endParaRPr sz="9600"/>
          </a:p>
        </p:txBody>
      </p:sp>
      <p:sp>
        <p:nvSpPr>
          <p:cNvPr id="351" name="Google Shape;351;p58"/>
          <p:cNvSpPr txBox="1"/>
          <p:nvPr/>
        </p:nvSpPr>
        <p:spPr>
          <a:xfrm>
            <a:off x="4645100" y="1543925"/>
            <a:ext cx="2974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p58"/>
          <p:cNvSpPr/>
          <p:nvPr/>
        </p:nvSpPr>
        <p:spPr>
          <a:xfrm>
            <a:off x="3066150" y="2980275"/>
            <a:ext cx="367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3" name="Google Shape;353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9"/>
          <p:cNvSpPr txBox="1"/>
          <p:nvPr>
            <p:ph idx="4294967295" type="body"/>
          </p:nvPr>
        </p:nvSpPr>
        <p:spPr>
          <a:xfrm>
            <a:off x="0" y="1645075"/>
            <a:ext cx="7668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359" name="Google Shape;359;p59"/>
          <p:cNvSpPr txBox="1"/>
          <p:nvPr/>
        </p:nvSpPr>
        <p:spPr>
          <a:xfrm>
            <a:off x="4452675" y="1645075"/>
            <a:ext cx="2974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59"/>
          <p:cNvSpPr/>
          <p:nvPr/>
        </p:nvSpPr>
        <p:spPr>
          <a:xfrm>
            <a:off x="3137375" y="3005225"/>
            <a:ext cx="308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1" name="Google Shape;361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0"/>
          <p:cNvSpPr txBox="1"/>
          <p:nvPr>
            <p:ph idx="4294967295" type="body"/>
          </p:nvPr>
        </p:nvSpPr>
        <p:spPr>
          <a:xfrm>
            <a:off x="-164900" y="1606975"/>
            <a:ext cx="7668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367" name="Google Shape;367;p60"/>
          <p:cNvSpPr txBox="1"/>
          <p:nvPr/>
        </p:nvSpPr>
        <p:spPr>
          <a:xfrm>
            <a:off x="4162325" y="1606975"/>
            <a:ext cx="2974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60"/>
          <p:cNvSpPr/>
          <p:nvPr/>
        </p:nvSpPr>
        <p:spPr>
          <a:xfrm>
            <a:off x="2978275" y="3043325"/>
            <a:ext cx="366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9" name="Google Shape;369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1"/>
          <p:cNvSpPr txBox="1"/>
          <p:nvPr>
            <p:ph idx="4294967295" type="body"/>
          </p:nvPr>
        </p:nvSpPr>
        <p:spPr>
          <a:xfrm>
            <a:off x="1456063" y="1568875"/>
            <a:ext cx="2873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375" name="Google Shape;375;p61"/>
          <p:cNvSpPr txBox="1"/>
          <p:nvPr/>
        </p:nvSpPr>
        <p:spPr>
          <a:xfrm>
            <a:off x="3620563" y="1568875"/>
            <a:ext cx="178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61"/>
          <p:cNvSpPr txBox="1"/>
          <p:nvPr/>
        </p:nvSpPr>
        <p:spPr>
          <a:xfrm>
            <a:off x="4550838" y="1568875"/>
            <a:ext cx="3137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p61"/>
          <p:cNvSpPr/>
          <p:nvPr/>
        </p:nvSpPr>
        <p:spPr>
          <a:xfrm>
            <a:off x="2136338" y="3081425"/>
            <a:ext cx="4498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8" name="Google Shape;378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2"/>
          <p:cNvSpPr txBox="1"/>
          <p:nvPr>
            <p:ph idx="4294967295" type="body"/>
          </p:nvPr>
        </p:nvSpPr>
        <p:spPr>
          <a:xfrm>
            <a:off x="1494163" y="1606975"/>
            <a:ext cx="2873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384" name="Google Shape;384;p62"/>
          <p:cNvSpPr txBox="1"/>
          <p:nvPr/>
        </p:nvSpPr>
        <p:spPr>
          <a:xfrm>
            <a:off x="3658663" y="1606975"/>
            <a:ext cx="178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62"/>
          <p:cNvSpPr txBox="1"/>
          <p:nvPr/>
        </p:nvSpPr>
        <p:spPr>
          <a:xfrm>
            <a:off x="4512738" y="1606975"/>
            <a:ext cx="3137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62"/>
          <p:cNvSpPr/>
          <p:nvPr/>
        </p:nvSpPr>
        <p:spPr>
          <a:xfrm>
            <a:off x="2102388" y="3043325"/>
            <a:ext cx="494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5. Palabras con 2 y 3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393" name="Google Shape;39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1107" y="960123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3307" y="960123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6425" y="485500"/>
            <a:ext cx="3351150" cy="417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4"/>
          <p:cNvSpPr txBox="1"/>
          <p:nvPr>
            <p:ph idx="4294967295" type="body"/>
          </p:nvPr>
        </p:nvSpPr>
        <p:spPr>
          <a:xfrm>
            <a:off x="2421475" y="1619063"/>
            <a:ext cx="3053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has</a:t>
            </a:r>
            <a:endParaRPr sz="9600"/>
          </a:p>
        </p:txBody>
      </p:sp>
      <p:sp>
        <p:nvSpPr>
          <p:cNvPr id="400" name="Google Shape;400;p64"/>
          <p:cNvSpPr txBox="1"/>
          <p:nvPr/>
        </p:nvSpPr>
        <p:spPr>
          <a:xfrm>
            <a:off x="4527425" y="1619063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64"/>
          <p:cNvSpPr/>
          <p:nvPr/>
        </p:nvSpPr>
        <p:spPr>
          <a:xfrm>
            <a:off x="2975225" y="3031238"/>
            <a:ext cx="327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2" name="Google Shape;402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5"/>
          <p:cNvSpPr txBox="1"/>
          <p:nvPr>
            <p:ph idx="4294967295" type="body"/>
          </p:nvPr>
        </p:nvSpPr>
        <p:spPr>
          <a:xfrm>
            <a:off x="2431663" y="1619063"/>
            <a:ext cx="3053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al</a:t>
            </a:r>
            <a:endParaRPr sz="9600"/>
          </a:p>
        </p:txBody>
      </p:sp>
      <p:sp>
        <p:nvSpPr>
          <p:cNvPr id="408" name="Google Shape;408;p65"/>
          <p:cNvSpPr txBox="1"/>
          <p:nvPr/>
        </p:nvSpPr>
        <p:spPr>
          <a:xfrm>
            <a:off x="4444088" y="1619063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65"/>
          <p:cNvSpPr/>
          <p:nvPr/>
        </p:nvSpPr>
        <p:spPr>
          <a:xfrm>
            <a:off x="3450588" y="3031238"/>
            <a:ext cx="2945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0" name="Google Shape;410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6"/>
          <p:cNvSpPr txBox="1"/>
          <p:nvPr>
            <p:ph idx="4294967295" type="body"/>
          </p:nvPr>
        </p:nvSpPr>
        <p:spPr>
          <a:xfrm>
            <a:off x="219500" y="1606975"/>
            <a:ext cx="7668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sal</a:t>
            </a:r>
            <a:endParaRPr sz="9600"/>
          </a:p>
        </p:txBody>
      </p:sp>
      <p:sp>
        <p:nvSpPr>
          <p:cNvPr id="416" name="Google Shape;416;p66"/>
          <p:cNvSpPr txBox="1"/>
          <p:nvPr/>
        </p:nvSpPr>
        <p:spPr>
          <a:xfrm>
            <a:off x="4700800" y="1606975"/>
            <a:ext cx="2818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66"/>
          <p:cNvSpPr/>
          <p:nvPr/>
        </p:nvSpPr>
        <p:spPr>
          <a:xfrm>
            <a:off x="3262900" y="3043325"/>
            <a:ext cx="3067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8" name="Google Shape;418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7"/>
          <p:cNvSpPr txBox="1"/>
          <p:nvPr>
            <p:ph idx="4294967295" type="body"/>
          </p:nvPr>
        </p:nvSpPr>
        <p:spPr>
          <a:xfrm>
            <a:off x="1184132" y="1777855"/>
            <a:ext cx="3053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ki</a:t>
            </a:r>
            <a:endParaRPr sz="9600"/>
          </a:p>
        </p:txBody>
      </p:sp>
      <p:sp>
        <p:nvSpPr>
          <p:cNvPr id="424" name="Google Shape;424;p67"/>
          <p:cNvSpPr txBox="1"/>
          <p:nvPr/>
        </p:nvSpPr>
        <p:spPr>
          <a:xfrm>
            <a:off x="3186156" y="177785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67"/>
          <p:cNvSpPr txBox="1"/>
          <p:nvPr/>
        </p:nvSpPr>
        <p:spPr>
          <a:xfrm>
            <a:off x="4773706" y="177785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67"/>
          <p:cNvSpPr/>
          <p:nvPr/>
        </p:nvSpPr>
        <p:spPr>
          <a:xfrm>
            <a:off x="2337601" y="3152850"/>
            <a:ext cx="446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7" name="Google Shape;427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8"/>
          <p:cNvSpPr txBox="1"/>
          <p:nvPr>
            <p:ph idx="4294967295" type="body"/>
          </p:nvPr>
        </p:nvSpPr>
        <p:spPr>
          <a:xfrm>
            <a:off x="1659900" y="1740600"/>
            <a:ext cx="288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lám</a:t>
            </a:r>
            <a:endParaRPr sz="9600"/>
          </a:p>
        </p:txBody>
      </p:sp>
      <p:sp>
        <p:nvSpPr>
          <p:cNvPr id="433" name="Google Shape;433;p68"/>
          <p:cNvSpPr txBox="1"/>
          <p:nvPr/>
        </p:nvSpPr>
        <p:spPr>
          <a:xfrm>
            <a:off x="4126825" y="1740600"/>
            <a:ext cx="1902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68"/>
          <p:cNvSpPr txBox="1"/>
          <p:nvPr/>
        </p:nvSpPr>
        <p:spPr>
          <a:xfrm>
            <a:off x="5868500" y="1740600"/>
            <a:ext cx="297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68"/>
          <p:cNvSpPr/>
          <p:nvPr/>
        </p:nvSpPr>
        <p:spPr>
          <a:xfrm>
            <a:off x="1936200" y="3213100"/>
            <a:ext cx="527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6" name="Google Shape;43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9"/>
          <p:cNvSpPr txBox="1"/>
          <p:nvPr>
            <p:ph idx="4294967295" type="body"/>
          </p:nvPr>
        </p:nvSpPr>
        <p:spPr>
          <a:xfrm>
            <a:off x="1962690" y="1840914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k</a:t>
            </a:r>
            <a:r>
              <a:rPr lang="en" sz="9600"/>
              <a:t>a</a:t>
            </a:r>
            <a:endParaRPr sz="9600"/>
          </a:p>
        </p:txBody>
      </p:sp>
      <p:sp>
        <p:nvSpPr>
          <p:cNvPr id="442" name="Google Shape;442;p69"/>
          <p:cNvSpPr txBox="1"/>
          <p:nvPr/>
        </p:nvSpPr>
        <p:spPr>
          <a:xfrm>
            <a:off x="3996915" y="1840914"/>
            <a:ext cx="1674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9"/>
          <p:cNvSpPr txBox="1"/>
          <p:nvPr/>
        </p:nvSpPr>
        <p:spPr>
          <a:xfrm>
            <a:off x="5258865" y="1840914"/>
            <a:ext cx="292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69"/>
          <p:cNvSpPr/>
          <p:nvPr/>
        </p:nvSpPr>
        <p:spPr>
          <a:xfrm>
            <a:off x="2474100" y="3201075"/>
            <a:ext cx="419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5" name="Google Shape;445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0"/>
          <p:cNvSpPr txBox="1"/>
          <p:nvPr>
            <p:ph idx="4294967295" type="body"/>
          </p:nvPr>
        </p:nvSpPr>
        <p:spPr>
          <a:xfrm>
            <a:off x="1347243" y="1631257"/>
            <a:ext cx="1980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</a:t>
            </a:r>
            <a:endParaRPr sz="9600"/>
          </a:p>
        </p:txBody>
      </p:sp>
      <p:sp>
        <p:nvSpPr>
          <p:cNvPr id="451" name="Google Shape;451;p70"/>
          <p:cNvSpPr txBox="1"/>
          <p:nvPr/>
        </p:nvSpPr>
        <p:spPr>
          <a:xfrm>
            <a:off x="3028343" y="1631257"/>
            <a:ext cx="2908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70"/>
          <p:cNvSpPr txBox="1"/>
          <p:nvPr/>
        </p:nvSpPr>
        <p:spPr>
          <a:xfrm>
            <a:off x="5703443" y="1631257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70"/>
          <p:cNvSpPr/>
          <p:nvPr/>
        </p:nvSpPr>
        <p:spPr>
          <a:xfrm>
            <a:off x="1532700" y="3019050"/>
            <a:ext cx="6078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4" name="Google Shape;454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6</a:t>
            </a:r>
            <a:r>
              <a:rPr lang="en" sz="3500"/>
              <a:t>. Palabras con 4 o más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460" name="Google Shape;46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2"/>
          <p:cNvSpPr txBox="1"/>
          <p:nvPr>
            <p:ph idx="4294967295" type="body"/>
          </p:nvPr>
        </p:nvSpPr>
        <p:spPr>
          <a:xfrm>
            <a:off x="1968284" y="1675388"/>
            <a:ext cx="129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66" name="Google Shape;466;p72"/>
          <p:cNvSpPr txBox="1"/>
          <p:nvPr/>
        </p:nvSpPr>
        <p:spPr>
          <a:xfrm>
            <a:off x="2939684" y="1675388"/>
            <a:ext cx="193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72"/>
          <p:cNvSpPr txBox="1"/>
          <p:nvPr/>
        </p:nvSpPr>
        <p:spPr>
          <a:xfrm>
            <a:off x="4507434" y="1675388"/>
            <a:ext cx="1496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p72"/>
          <p:cNvSpPr txBox="1"/>
          <p:nvPr/>
        </p:nvSpPr>
        <p:spPr>
          <a:xfrm>
            <a:off x="5147909" y="1675388"/>
            <a:ext cx="274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9" name="Google Shape;469;p72"/>
          <p:cNvSpPr/>
          <p:nvPr/>
        </p:nvSpPr>
        <p:spPr>
          <a:xfrm>
            <a:off x="2258184" y="2974913"/>
            <a:ext cx="4984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0" name="Google Shape;470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3"/>
          <p:cNvSpPr txBox="1"/>
          <p:nvPr>
            <p:ph idx="4294967295" type="body"/>
          </p:nvPr>
        </p:nvSpPr>
        <p:spPr>
          <a:xfrm>
            <a:off x="1384795" y="1561088"/>
            <a:ext cx="2439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476" name="Google Shape;476;p73"/>
          <p:cNvSpPr txBox="1"/>
          <p:nvPr/>
        </p:nvSpPr>
        <p:spPr>
          <a:xfrm>
            <a:off x="3321395" y="1561088"/>
            <a:ext cx="162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7" name="Google Shape;477;p73"/>
          <p:cNvSpPr txBox="1"/>
          <p:nvPr/>
        </p:nvSpPr>
        <p:spPr>
          <a:xfrm>
            <a:off x="3824695" y="1561088"/>
            <a:ext cx="21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di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8" name="Google Shape;478;p73"/>
          <p:cNvSpPr txBox="1"/>
          <p:nvPr/>
        </p:nvSpPr>
        <p:spPr>
          <a:xfrm>
            <a:off x="5366020" y="1561088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9" name="Google Shape;479;p73"/>
          <p:cNvSpPr/>
          <p:nvPr/>
        </p:nvSpPr>
        <p:spPr>
          <a:xfrm>
            <a:off x="1795370" y="3089213"/>
            <a:ext cx="584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0" name="Google Shape;480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500" y="1143100"/>
            <a:ext cx="5375000" cy="28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4"/>
          <p:cNvSpPr txBox="1"/>
          <p:nvPr>
            <p:ph idx="4294967295" type="body"/>
          </p:nvPr>
        </p:nvSpPr>
        <p:spPr>
          <a:xfrm>
            <a:off x="686211" y="1588888"/>
            <a:ext cx="2496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per</a:t>
            </a:r>
            <a:endParaRPr sz="9600"/>
          </a:p>
        </p:txBody>
      </p:sp>
      <p:sp>
        <p:nvSpPr>
          <p:cNvPr id="486" name="Google Shape;486;p74"/>
          <p:cNvSpPr txBox="1"/>
          <p:nvPr/>
        </p:nvSpPr>
        <p:spPr>
          <a:xfrm>
            <a:off x="2182536" y="1588888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dó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7" name="Google Shape;487;p74"/>
          <p:cNvSpPr txBox="1"/>
          <p:nvPr/>
        </p:nvSpPr>
        <p:spPr>
          <a:xfrm>
            <a:off x="4459986" y="1588888"/>
            <a:ext cx="208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8" name="Google Shape;488;p74"/>
          <p:cNvSpPr txBox="1"/>
          <p:nvPr/>
        </p:nvSpPr>
        <p:spPr>
          <a:xfrm>
            <a:off x="6082411" y="1588888"/>
            <a:ext cx="2375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9" name="Google Shape;489;p74"/>
          <p:cNvSpPr/>
          <p:nvPr/>
        </p:nvSpPr>
        <p:spPr>
          <a:xfrm>
            <a:off x="955350" y="3061401"/>
            <a:ext cx="7135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0" name="Google Shape;490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5"/>
          <p:cNvSpPr txBox="1"/>
          <p:nvPr>
            <p:ph idx="4294967295" type="body"/>
          </p:nvPr>
        </p:nvSpPr>
        <p:spPr>
          <a:xfrm>
            <a:off x="1152438" y="1606975"/>
            <a:ext cx="1675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im</a:t>
            </a:r>
            <a:endParaRPr sz="9600"/>
          </a:p>
        </p:txBody>
      </p:sp>
      <p:sp>
        <p:nvSpPr>
          <p:cNvPr id="496" name="Google Shape;496;p75"/>
          <p:cNvSpPr txBox="1"/>
          <p:nvPr/>
        </p:nvSpPr>
        <p:spPr>
          <a:xfrm>
            <a:off x="2495663" y="1606975"/>
            <a:ext cx="223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7" name="Google Shape;497;p75"/>
          <p:cNvSpPr txBox="1"/>
          <p:nvPr/>
        </p:nvSpPr>
        <p:spPr>
          <a:xfrm>
            <a:off x="4510963" y="1606975"/>
            <a:ext cx="250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8" name="Google Shape;498;p75"/>
          <p:cNvSpPr txBox="1"/>
          <p:nvPr>
            <p:ph idx="4294967295" type="body"/>
          </p:nvPr>
        </p:nvSpPr>
        <p:spPr>
          <a:xfrm>
            <a:off x="6408013" y="1606975"/>
            <a:ext cx="1600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</a:t>
            </a:r>
            <a:endParaRPr sz="9600"/>
          </a:p>
        </p:txBody>
      </p:sp>
      <p:sp>
        <p:nvSpPr>
          <p:cNvPr id="499" name="Google Shape;499;p75"/>
          <p:cNvSpPr/>
          <p:nvPr/>
        </p:nvSpPr>
        <p:spPr>
          <a:xfrm>
            <a:off x="1135188" y="3043325"/>
            <a:ext cx="6593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0" name="Google Shape;500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7. Dictado</a:t>
            </a:r>
            <a:endParaRPr sz="3500"/>
          </a:p>
        </p:txBody>
      </p:sp>
      <p:pic>
        <p:nvPicPr>
          <p:cNvPr id="506" name="Google Shape;506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1" name="Google Shape;511;p77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{42100745-05CD-4535-A213-18F6A00FF12B}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12" name="Google Shape;512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7" name="Google Shape;517;p78"/>
          <p:cNvGraphicFramePr/>
          <p:nvPr/>
        </p:nvGraphicFramePr>
        <p:xfrm>
          <a:off x="952500" y="194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{42100745-05CD-4535-A213-18F6A00FF12B}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257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18" name="Google Shape;518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" name="Google Shape;523;p79"/>
          <p:cNvGraphicFramePr/>
          <p:nvPr/>
        </p:nvGraphicFramePr>
        <p:xfrm>
          <a:off x="952475" y="1841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{42100745-05CD-4535-A213-18F6A00FF12B}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460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24" name="Google Shape;524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8. Repaso</a:t>
            </a:r>
            <a:endParaRPr sz="3500"/>
          </a:p>
        </p:txBody>
      </p:sp>
      <p:pic>
        <p:nvPicPr>
          <p:cNvPr id="530" name="Google Shape;53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dar</a:t>
            </a:r>
            <a:endParaRPr sz="9600"/>
          </a:p>
        </p:txBody>
      </p:sp>
      <p:sp>
        <p:nvSpPr>
          <p:cNvPr id="536" name="Google Shape;536;p81"/>
          <p:cNvSpPr/>
          <p:nvPr/>
        </p:nvSpPr>
        <p:spPr>
          <a:xfrm>
            <a:off x="3590525" y="3176950"/>
            <a:ext cx="2224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7" name="Google Shape;537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qué</a:t>
            </a:r>
            <a:endParaRPr sz="9600"/>
          </a:p>
        </p:txBody>
      </p:sp>
      <p:sp>
        <p:nvSpPr>
          <p:cNvPr id="543" name="Google Shape;543;p82"/>
          <p:cNvSpPr/>
          <p:nvPr/>
        </p:nvSpPr>
        <p:spPr>
          <a:xfrm>
            <a:off x="3432125" y="3176950"/>
            <a:ext cx="2384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4" name="Google Shape;544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muy</a:t>
            </a:r>
            <a:endParaRPr sz="9600"/>
          </a:p>
        </p:txBody>
      </p:sp>
      <p:sp>
        <p:nvSpPr>
          <p:cNvPr id="550" name="Google Shape;550;p83"/>
          <p:cNvSpPr/>
          <p:nvPr/>
        </p:nvSpPr>
        <p:spPr>
          <a:xfrm>
            <a:off x="3329250" y="3176950"/>
            <a:ext cx="246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1" name="Google Shape;551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 title="Screenshot 2025-03-13 at 9.13.24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3725" y="723900"/>
            <a:ext cx="2876550" cy="36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hoy</a:t>
            </a:r>
            <a:endParaRPr sz="9600"/>
          </a:p>
        </p:txBody>
      </p:sp>
      <p:sp>
        <p:nvSpPr>
          <p:cNvPr id="557" name="Google Shape;557;p84"/>
          <p:cNvSpPr/>
          <p:nvPr/>
        </p:nvSpPr>
        <p:spPr>
          <a:xfrm>
            <a:off x="3497575" y="3176950"/>
            <a:ext cx="219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8" name="Google Shape;558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más</a:t>
            </a:r>
            <a:endParaRPr sz="9600"/>
          </a:p>
        </p:txBody>
      </p:sp>
      <p:sp>
        <p:nvSpPr>
          <p:cNvPr id="564" name="Google Shape;564;p85"/>
          <p:cNvSpPr/>
          <p:nvPr/>
        </p:nvSpPr>
        <p:spPr>
          <a:xfrm>
            <a:off x="3319900" y="3176950"/>
            <a:ext cx="262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5" name="Google Shape;565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8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amo</a:t>
            </a:r>
            <a:endParaRPr sz="9600"/>
          </a:p>
        </p:txBody>
      </p:sp>
      <p:sp>
        <p:nvSpPr>
          <p:cNvPr id="571" name="Google Shape;571;p86"/>
          <p:cNvSpPr/>
          <p:nvPr/>
        </p:nvSpPr>
        <p:spPr>
          <a:xfrm>
            <a:off x="3217025" y="3176950"/>
            <a:ext cx="2730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2" name="Google Shape;572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8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9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88"/>
          <p:cNvSpPr txBox="1"/>
          <p:nvPr>
            <p:ph idx="4294967295" type="body"/>
          </p:nvPr>
        </p:nvSpPr>
        <p:spPr>
          <a:xfrm>
            <a:off x="692700" y="597600"/>
            <a:ext cx="8520600" cy="34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Félix   se   pone   su 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kimono.   Está  listo.</a:t>
            </a:r>
            <a:endParaRPr sz="6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000000"/>
              </a:solidFill>
            </a:endParaRPr>
          </a:p>
        </p:txBody>
      </p:sp>
      <p:sp>
        <p:nvSpPr>
          <p:cNvPr id="584" name="Google Shape;584;p88"/>
          <p:cNvSpPr/>
          <p:nvPr/>
        </p:nvSpPr>
        <p:spPr>
          <a:xfrm>
            <a:off x="1278950" y="154185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5" name="Google Shape;585;p88"/>
          <p:cNvSpPr/>
          <p:nvPr/>
        </p:nvSpPr>
        <p:spPr>
          <a:xfrm>
            <a:off x="3107750" y="154185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6" name="Google Shape;586;p88"/>
          <p:cNvSpPr/>
          <p:nvPr/>
        </p:nvSpPr>
        <p:spPr>
          <a:xfrm>
            <a:off x="5165150" y="154185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88"/>
          <p:cNvSpPr/>
          <p:nvPr/>
        </p:nvSpPr>
        <p:spPr>
          <a:xfrm>
            <a:off x="7146350" y="154185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88"/>
          <p:cNvSpPr/>
          <p:nvPr/>
        </p:nvSpPr>
        <p:spPr>
          <a:xfrm>
            <a:off x="1812350" y="291345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9" name="Google Shape;589;p88"/>
          <p:cNvSpPr/>
          <p:nvPr/>
        </p:nvSpPr>
        <p:spPr>
          <a:xfrm>
            <a:off x="4936550" y="291345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0" name="Google Shape;590;p88"/>
          <p:cNvSpPr/>
          <p:nvPr/>
        </p:nvSpPr>
        <p:spPr>
          <a:xfrm>
            <a:off x="6612950" y="291345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1" name="Google Shape;591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89"/>
          <p:cNvSpPr txBox="1"/>
          <p:nvPr>
            <p:ph idx="4294967295" type="body"/>
          </p:nvPr>
        </p:nvSpPr>
        <p:spPr>
          <a:xfrm>
            <a:off x="1149900" y="332600"/>
            <a:ext cx="8520600" cy="42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Las  patadas  de  Félix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rompen  la  lámpara 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fina  de  mamá.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</a:endParaRPr>
          </a:p>
        </p:txBody>
      </p:sp>
      <p:sp>
        <p:nvSpPr>
          <p:cNvPr id="597" name="Google Shape;597;p89"/>
          <p:cNvSpPr/>
          <p:nvPr/>
        </p:nvSpPr>
        <p:spPr>
          <a:xfrm>
            <a:off x="1538650" y="105155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89"/>
          <p:cNvSpPr/>
          <p:nvPr/>
        </p:nvSpPr>
        <p:spPr>
          <a:xfrm>
            <a:off x="3381175" y="105155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89"/>
          <p:cNvSpPr/>
          <p:nvPr/>
        </p:nvSpPr>
        <p:spPr>
          <a:xfrm>
            <a:off x="5585475" y="105155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89"/>
          <p:cNvSpPr/>
          <p:nvPr/>
        </p:nvSpPr>
        <p:spPr>
          <a:xfrm>
            <a:off x="7048625" y="105155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89"/>
          <p:cNvSpPr/>
          <p:nvPr/>
        </p:nvSpPr>
        <p:spPr>
          <a:xfrm>
            <a:off x="2006050" y="217952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89"/>
          <p:cNvSpPr/>
          <p:nvPr/>
        </p:nvSpPr>
        <p:spPr>
          <a:xfrm>
            <a:off x="3983150" y="217952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89"/>
          <p:cNvSpPr/>
          <p:nvPr/>
        </p:nvSpPr>
        <p:spPr>
          <a:xfrm>
            <a:off x="6052875" y="217952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89"/>
          <p:cNvSpPr/>
          <p:nvPr/>
        </p:nvSpPr>
        <p:spPr>
          <a:xfrm>
            <a:off x="1652325" y="330750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5" name="Google Shape;605;p89"/>
          <p:cNvSpPr/>
          <p:nvPr/>
        </p:nvSpPr>
        <p:spPr>
          <a:xfrm>
            <a:off x="2913775" y="330750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6" name="Google Shape;606;p89"/>
          <p:cNvSpPr/>
          <p:nvPr/>
        </p:nvSpPr>
        <p:spPr>
          <a:xfrm>
            <a:off x="4535425" y="330750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7" name="Google Shape;607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9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613" name="Google Shape;613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91"/>
          <p:cNvSpPr txBox="1"/>
          <p:nvPr>
            <p:ph idx="4294967295" type="body"/>
          </p:nvPr>
        </p:nvSpPr>
        <p:spPr>
          <a:xfrm>
            <a:off x="273975" y="292800"/>
            <a:ext cx="8949600" cy="24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______  ___  ____  ___  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_______.  _____   ______.</a:t>
            </a:r>
            <a:endParaRPr sz="9600"/>
          </a:p>
        </p:txBody>
      </p:sp>
      <p:pic>
        <p:nvPicPr>
          <p:cNvPr id="619" name="Google Shape;619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92"/>
          <p:cNvSpPr txBox="1"/>
          <p:nvPr>
            <p:ph idx="4294967295" type="body"/>
          </p:nvPr>
        </p:nvSpPr>
        <p:spPr>
          <a:xfrm>
            <a:off x="692700" y="597600"/>
            <a:ext cx="8520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Félix   se   pone   su 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kimono.   Está  listo.</a:t>
            </a:r>
            <a:endParaRPr sz="6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000000"/>
              </a:solidFill>
            </a:endParaRPr>
          </a:p>
        </p:txBody>
      </p:sp>
      <p:pic>
        <p:nvPicPr>
          <p:cNvPr id="625" name="Google Shape;625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93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31" name="Google Shape;631;p93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32" name="Google Shape;632;p9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3" name="Google Shape;633;p9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4" name="Google Shape;634;p9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9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9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9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8" name="Google Shape;638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525" y="884800"/>
            <a:ext cx="2774429" cy="400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9963" y="662188"/>
            <a:ext cx="3490924" cy="381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125" y="604050"/>
            <a:ext cx="3220700" cy="39353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32"/>
          <p:cNvCxnSpPr/>
          <p:nvPr/>
        </p:nvCxnSpPr>
        <p:spPr>
          <a:xfrm>
            <a:off x="2458175" y="2291300"/>
            <a:ext cx="2085600" cy="767100"/>
          </a:xfrm>
          <a:prstGeom prst="straightConnector1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3" name="Google Shape;193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199" name="Google Shape;19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