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Montserrat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6">
          <p15:clr>
            <a:srgbClr val="747775"/>
          </p15:clr>
        </p15:guide>
        <p15:guide id="2" pos="498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6" orient="horz"/>
        <p:guide pos="498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boldItalic.fntdata"/><Relationship Id="rId70" Type="http://schemas.openxmlformats.org/officeDocument/2006/relationships/font" Target="fonts/Montserra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0T17:37:35.684">
    <p:pos x="4447" y="357"/>
    <p:text>this might be too small - any thoughts</p:text>
  </p:cm>
  <p:cm authorId="0" idx="2" dt="2026-02-10T17:26:52.233">
    <p:pos x="4466" y="1901"/>
    <p:text>is this too hard to see for accessibility?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juzgar.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jueves.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d00b39d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d00b39d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la regla de ortografía de las palabras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x.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aj-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ej-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ajonjolí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escribimos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que terminan en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-eje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comienzan con las sílabas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jo, ju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equipaje, refleje, jarabe, joroba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jurado.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bd00b39d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bd00b39d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dos sonidos: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México, Oaxaca, Texas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Ximena.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ajonjolí.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escriben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aj-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jon - jo - lí, ajonjolí.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¿Con qué empieza esta palabra y cómo se escribe?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empieza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aj-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jarabe.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xas, Texas.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sonido hace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en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Texas?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el sonido /j/!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y luego una oración con esa palabra. Todos van a repetir la palabra y escribirla en su pizarra. Recuerden usar lo que aprendimos sobre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amigo me dio un consejo para ganar el juego.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- se - 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/o/. Consejo, /k/, /o/, /n/, /s/, /e/, /j/,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j, x.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tuvimos una jornada escolar muy divertida porque fuimos a un paseo.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jor - na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Jornada, /j/, /o/, /r/, /n/,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verano, vamos a visitar a mis primos que viven en Texas.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 - xas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/a/, /s/. Texas, /t/, /e/, /j/,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conocer.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 que no pudo pegar un ojo de lo contento que estaba.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 (1), que (2), no (3), pudo (4), pegar (5), un (6), ojo (7), de (8), lo (9), contento (10), que (11), estaba (12).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doce palabras!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j, x.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las letras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adjetivo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Oaxaca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plumaje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las letras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rojo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x.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juramento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sonrojarse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Xavier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justicia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y luego una oración con esa palabra. Todos van a repetir la palabra y escribirla en su pizarra. Recuerden usar lo que aprendimos sobre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jugarreta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hermana me hizo una jugarreta y se escondió debajo de la cama para asustarme.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jugarreta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ga - rre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Jugarreta, /j/, /u/, /g/, /a/, /rr/, /e/,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comida mexicana es muy famosa en todo el mundo.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xi - ca - 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Mexicana, /m/, /e/, /j/, /i/, /k/, /a/,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jalapeño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jalapeño es un chile que puede ser de color verde o rojo.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jalapeño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 - la - pe - ño.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Jalapeño, /j/, /a/, /l/, /a/, /p/, /e/, /ñ/,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seguir aprendiendo sobre el acento diacrítico. Recordemos, que a veces, dos palabras se escriben igual, pero significan cosas diferentes. Para diferenciarlas, una palabra lleva tilde y la otra no. La tilde nos ayuda a saber qué palabra usar.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oración: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trajo el libro.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igual. La única diferencia es que una de las dos lleva tilde.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es un artículo que acompaña a un nombre, como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libro, el perro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hablar de una persona.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hijo.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c41eb936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c41eb936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terminas la tarea, puedes jugar.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Sí, quiero ir al parque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igual, pero una lleva tilde.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hacer una condición: algo pasa si ocurre otra cosa.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decir que algo es afirmativo o para hablar de uno mismo. Recordemos que la tilde nos ayuda a saber qué palabra usar.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practicar con más palabras.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c41eb936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c41eb936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es un artículo que acompaña a un nombre, como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libro, el perro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hablar de una persona.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(él,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c41eb936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c41eb936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hacer una condición: algo pasa si ocurre otra cosa.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decir que algo es afirmativo o para hablar de uno mismo.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(sí,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c41eb936e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c41eb936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es un artículo que acompaña a un nombre, como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libro, el perro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hablar de una persona.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(el,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c41eb936e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c41eb936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hacer una condición: algo pasa si ocurre otra cosa.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decir que algo es afirmativo o para hablar de uno mismo.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(si,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los niños hicieron un excelente trabajo.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joroba.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paisaje.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1.xml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juzgar</a:t>
            </a:r>
            <a:endParaRPr sz="9600"/>
          </a:p>
        </p:txBody>
      </p:sp>
      <p:pic>
        <p:nvPicPr>
          <p:cNvPr id="369" name="Google Shape;36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jueves</a:t>
            </a:r>
            <a:endParaRPr sz="9600"/>
          </a:p>
        </p:txBody>
      </p:sp>
      <p:pic>
        <p:nvPicPr>
          <p:cNvPr id="375" name="Google Shape;37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jurado</a:t>
            </a:r>
            <a:endParaRPr sz="9600"/>
          </a:p>
        </p:txBody>
      </p:sp>
      <p:pic>
        <p:nvPicPr>
          <p:cNvPr id="381" name="Google Shape;38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87" name="Google Shape;38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1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441600" y="1920240"/>
            <a:ext cx="8260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Se escriben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las palabras que empiezan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aj- o ej-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ajonjolí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, ejercicio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Se escriben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las palabras que terminan en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-eje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comienzan con las sílabas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ja, jo, ju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equipaje, refleje, jarabe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, joroba, jurado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0" name="Google Shape;400;p52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441600" y="1920240"/>
            <a:ext cx="826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México, Oaxaca, Texas, Ximena</a:t>
            </a:r>
            <a:endParaRPr i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441600" y="321504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2574375" y="472623"/>
            <a:ext cx="595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1. Se escriben con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 las palabras que empiezan con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aj- o ej-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ajonjolí, ejercicio</a:t>
            </a:r>
            <a:endParaRPr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2. Se escriben con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 las palabras que terminan en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-eje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 o comienzan con las sílabas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 ja, jo, ju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jarabe, joroba, jurado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2" name="Google Shape;412;p53"/>
          <p:cNvGrpSpPr/>
          <p:nvPr/>
        </p:nvGrpSpPr>
        <p:grpSpPr>
          <a:xfrm>
            <a:off x="4920747" y="2507925"/>
            <a:ext cx="2811900" cy="2195700"/>
            <a:chOff x="5256222" y="2338400"/>
            <a:chExt cx="2811900" cy="2195700"/>
          </a:xfrm>
        </p:grpSpPr>
        <p:sp>
          <p:nvSpPr>
            <p:cNvPr id="413" name="Google Shape;413;p53"/>
            <p:cNvSpPr txBox="1"/>
            <p:nvPr/>
          </p:nvSpPr>
          <p:spPr>
            <a:xfrm>
              <a:off x="5256222" y="2338400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rabe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4" name="Google Shape;414;p53"/>
            <p:cNvSpPr txBox="1"/>
            <p:nvPr/>
          </p:nvSpPr>
          <p:spPr>
            <a:xfrm>
              <a:off x="5256222" y="3405200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ja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rabe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5" name="Google Shape;415;p53"/>
          <p:cNvGrpSpPr/>
          <p:nvPr/>
        </p:nvGrpSpPr>
        <p:grpSpPr>
          <a:xfrm>
            <a:off x="1243569" y="2507925"/>
            <a:ext cx="3096900" cy="2195697"/>
            <a:chOff x="1144969" y="2330625"/>
            <a:chExt cx="3096900" cy="2195697"/>
          </a:xfrm>
        </p:grpSpPr>
        <p:sp>
          <p:nvSpPr>
            <p:cNvPr id="416" name="Google Shape;416;p53"/>
            <p:cNvSpPr txBox="1"/>
            <p:nvPr/>
          </p:nvSpPr>
          <p:spPr>
            <a:xfrm>
              <a:off x="1144969" y="2330625"/>
              <a:ext cx="3096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njolí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53"/>
            <p:cNvSpPr txBox="1"/>
            <p:nvPr/>
          </p:nvSpPr>
          <p:spPr>
            <a:xfrm>
              <a:off x="1226191" y="3397422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ajo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njolí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8" name="Google Shape;41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4" name="Google Shape;424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4"/>
          <p:cNvSpPr txBox="1"/>
          <p:nvPr/>
        </p:nvSpPr>
        <p:spPr>
          <a:xfrm>
            <a:off x="2578700" y="566825"/>
            <a:ext cx="59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 →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Texas,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México, Oaxaca y texano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432000" y="390450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 txBox="1"/>
          <p:nvPr/>
        </p:nvSpPr>
        <p:spPr>
          <a:xfrm>
            <a:off x="0" y="243923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5" name="Google Shape;445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conse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1" name="Google Shape;451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ornada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7" name="Google Shape;457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63" name="Google Shape;463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conocer</a:t>
            </a:r>
            <a:endParaRPr sz="9600"/>
          </a:p>
        </p:txBody>
      </p:sp>
      <p:pic>
        <p:nvPicPr>
          <p:cNvPr id="469" name="Google Shape;4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5" name="Google Shape;475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unión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decía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Casi que no pudo pegar un ojo de lo contento que estaba.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quería contar la historia de Pluto.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05" name="Google Shape;50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1" name="Google Shape;511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2" name="Google Shape;512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3" name="Google Shape;513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9" name="Google Shape;519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Casi que no pudo pegar un ojo de lo contento que estaba.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25" name="Google Shape;525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26" name="Google Shape;526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37" name="Google Shape;537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43" name="Google Shape;54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4" name="Google Shape;544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72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2" title="369.png"/>
          <p:cNvPicPr preferRelativeResize="0"/>
          <p:nvPr/>
        </p:nvPicPr>
        <p:blipFill rotWithShape="1">
          <a:blip r:embed="rId6">
            <a:alphaModFix/>
          </a:blip>
          <a:srcRect b="24007" l="8721" r="8614" t="26787"/>
          <a:stretch/>
        </p:blipFill>
        <p:spPr>
          <a:xfrm>
            <a:off x="7090500" y="3018000"/>
            <a:ext cx="1682506" cy="114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2" title="371.png"/>
          <p:cNvPicPr preferRelativeResize="0"/>
          <p:nvPr/>
        </p:nvPicPr>
        <p:blipFill rotWithShape="1">
          <a:blip r:embed="rId7">
            <a:alphaModFix/>
          </a:blip>
          <a:srcRect b="21487" l="26917" r="19334" t="11636"/>
          <a:stretch/>
        </p:blipFill>
        <p:spPr>
          <a:xfrm>
            <a:off x="7061150" y="566925"/>
            <a:ext cx="1741202" cy="24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etivo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justificar</a:t>
            </a:r>
            <a:endParaRPr sz="9600"/>
          </a:p>
        </p:txBody>
      </p:sp>
      <p:pic>
        <p:nvPicPr>
          <p:cNvPr id="561" name="Google Shape;56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plumaje</a:t>
            </a:r>
            <a:endParaRPr sz="9600"/>
          </a:p>
        </p:txBody>
      </p:sp>
      <p:pic>
        <p:nvPicPr>
          <p:cNvPr id="567" name="Google Shape;56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mexicana</a:t>
            </a:r>
            <a:endParaRPr sz="9600"/>
          </a:p>
        </p:txBody>
      </p:sp>
      <p:pic>
        <p:nvPicPr>
          <p:cNvPr id="573" name="Google Shape;57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lenguaje</a:t>
            </a:r>
            <a:endParaRPr sz="9600"/>
          </a:p>
        </p:txBody>
      </p:sp>
      <p:pic>
        <p:nvPicPr>
          <p:cNvPr id="579" name="Google Shape;57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367.png"/>
          <p:cNvPicPr preferRelativeResize="0"/>
          <p:nvPr/>
        </p:nvPicPr>
        <p:blipFill rotWithShape="1">
          <a:blip r:embed="rId5">
            <a:alphaModFix/>
          </a:blip>
          <a:srcRect b="13677" l="8335" r="7127" t="11913"/>
          <a:stretch/>
        </p:blipFill>
        <p:spPr>
          <a:xfrm>
            <a:off x="5521775" y="1671550"/>
            <a:ext cx="1080352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368.png"/>
          <p:cNvPicPr preferRelativeResize="0"/>
          <p:nvPr/>
        </p:nvPicPr>
        <p:blipFill rotWithShape="1">
          <a:blip r:embed="rId6">
            <a:alphaModFix/>
          </a:blip>
          <a:srcRect b="15700" l="8365" r="8895" t="15769"/>
          <a:stretch/>
        </p:blipFill>
        <p:spPr>
          <a:xfrm>
            <a:off x="6153700" y="2854550"/>
            <a:ext cx="1381799" cy="13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juramento</a:t>
            </a:r>
            <a:endParaRPr sz="9600"/>
          </a:p>
        </p:txBody>
      </p:sp>
      <p:pic>
        <p:nvPicPr>
          <p:cNvPr id="585" name="Google Shape;58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sonrojarse</a:t>
            </a:r>
            <a:endParaRPr sz="9600"/>
          </a:p>
        </p:txBody>
      </p:sp>
      <p:pic>
        <p:nvPicPr>
          <p:cNvPr id="591" name="Google Shape;59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Xavier</a:t>
            </a:r>
            <a:endParaRPr sz="9600"/>
          </a:p>
        </p:txBody>
      </p:sp>
      <p:pic>
        <p:nvPicPr>
          <p:cNvPr id="597" name="Google Shape;59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justicia</a:t>
            </a:r>
            <a:endParaRPr sz="9600"/>
          </a:p>
        </p:txBody>
      </p:sp>
      <p:pic>
        <p:nvPicPr>
          <p:cNvPr id="603" name="Google Shape;60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5" name="Google Shape;61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ugarreta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icana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7" name="Google Shape;62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alapeño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9" name="Google Shape;639;p86"/>
          <p:cNvSpPr/>
          <p:nvPr/>
        </p:nvSpPr>
        <p:spPr>
          <a:xfrm>
            <a:off x="1226850" y="2176250"/>
            <a:ext cx="66903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trajo 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libro.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86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el/él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hijo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7"/>
          <p:cNvSpPr/>
          <p:nvPr/>
        </p:nvSpPr>
        <p:spPr>
          <a:xfrm>
            <a:off x="779700" y="1835750"/>
            <a:ext cx="75846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3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terminas la tarea, puedes jugar.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87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/sí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87"/>
          <p:cNvSpPr/>
          <p:nvPr/>
        </p:nvSpPr>
        <p:spPr>
          <a:xfrm>
            <a:off x="779700" y="2999150"/>
            <a:ext cx="75846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lang="en" sz="3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quiero ir al parque. 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4" name="Google Shape;654;p88"/>
          <p:cNvSpPr/>
          <p:nvPr/>
        </p:nvSpPr>
        <p:spPr>
          <a:xfrm>
            <a:off x="3343225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el/él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88"/>
          <p:cNvSpPr/>
          <p:nvPr/>
        </p:nvSpPr>
        <p:spPr>
          <a:xfrm>
            <a:off x="1243575" y="1835750"/>
            <a:ext cx="66735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 tiene una 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roja.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88"/>
          <p:cNvSpPr/>
          <p:nvPr/>
        </p:nvSpPr>
        <p:spPr>
          <a:xfrm>
            <a:off x="1243578" y="3127255"/>
            <a:ext cx="66735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tiene una bicicleta roja.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89"/>
          <p:cNvSpPr/>
          <p:nvPr/>
        </p:nvSpPr>
        <p:spPr>
          <a:xfrm>
            <a:off x="904066" y="1835750"/>
            <a:ext cx="73215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__,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 gustan los vegetales.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9"/>
          <p:cNvSpPr/>
          <p:nvPr/>
        </p:nvSpPr>
        <p:spPr>
          <a:xfrm>
            <a:off x="3341425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si/sí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9"/>
          <p:cNvSpPr/>
          <p:nvPr/>
        </p:nvSpPr>
        <p:spPr>
          <a:xfrm>
            <a:off x="891788" y="3127250"/>
            <a:ext cx="73215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 gustan los vegetales.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0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el/él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>
            <a:off x="1243650" y="1835750"/>
            <a:ext cx="7048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Dame __ cuaderno azul.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>
            <a:off x="1243650" y="3127250"/>
            <a:ext cx="7048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Dame </a:t>
            </a: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cuaderno azul.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91"/>
          <p:cNvSpPr/>
          <p:nvPr/>
        </p:nvSpPr>
        <p:spPr>
          <a:xfrm>
            <a:off x="918937" y="1840675"/>
            <a:ext cx="7311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 llueve, jugamos adentro.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9" name="Google Shape;679;p91"/>
          <p:cNvSpPr/>
          <p:nvPr/>
        </p:nvSpPr>
        <p:spPr>
          <a:xfrm>
            <a:off x="3353225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si/sí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1"/>
          <p:cNvSpPr/>
          <p:nvPr/>
        </p:nvSpPr>
        <p:spPr>
          <a:xfrm>
            <a:off x="913175" y="3127251"/>
            <a:ext cx="7311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llueve, jugamos adentro.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686" name="Google Shape;68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2" name="Google Shape;692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Todos los niños hicieron un excelente trabajo.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narrativa personal de Claudio le llamó la atención.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4" name="Google Shape;704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Su plumaje era rojo, amarillo y azul.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0" name="Google Shape;710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Pensaba que era una anécdota original.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jugar</a:t>
            </a:r>
            <a:endParaRPr sz="9600"/>
          </a:p>
        </p:txBody>
      </p:sp>
      <p:pic>
        <p:nvPicPr>
          <p:cNvPr id="345" name="Google Shape;34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6" name="Google Shape;71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17" name="Google Shape;71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texano</a:t>
            </a:r>
            <a:endParaRPr sz="9600"/>
          </a:p>
        </p:txBody>
      </p:sp>
      <p:pic>
        <p:nvPicPr>
          <p:cNvPr id="351" name="Google Shape;35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joroba</a:t>
            </a:r>
            <a:endParaRPr sz="9600"/>
          </a:p>
        </p:txBody>
      </p:sp>
      <p:pic>
        <p:nvPicPr>
          <p:cNvPr id="357" name="Google Shape;35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paisaje</a:t>
            </a:r>
            <a:endParaRPr sz="96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