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y="5143500" cx="9144000"/>
  <p:notesSz cx="6858000" cy="9144000"/>
  <p:embeddedFontLst>
    <p:embeddedFont>
      <p:font typeface="Century Gothic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70">
          <p15:clr>
            <a:srgbClr val="747775"/>
          </p15:clr>
        </p15:guide>
        <p15:guide id="2" orient="horz" pos="2837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Gabrielle Wagn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70" orient="horz"/>
        <p:guide pos="283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CenturyGothic-boldItalic.fntdata"/><Relationship Id="rId70" Type="http://schemas.openxmlformats.org/officeDocument/2006/relationships/font" Target="fonts/CenturyGothic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CenturyGothic-regular.fntdata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12-11T22:21:09.651">
    <p:pos x="6000" y="0"/>
    <p:text>formatted ✅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florero.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pluma.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ejemplo.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la regla de ortografía de las palabras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pl, tl, fl.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y lea en voz alta.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trabadas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pl, tl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forman al combinar estas consonantes con las vocales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e, i, o, u.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principal es que la consonante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siempre va después de otra consonante como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p, t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f.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plato, atleta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flojera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¿Ven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p,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ab511326a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ab511326a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_to.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la consonante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 - to, plato.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está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85e7862f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85e7862f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a___s.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la consonante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tlas, atlas.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está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85e7862f2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85e7862f2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③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__echa.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la consonante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fle - cha, flecha.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está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las sílabas trabadas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pl, tl, fl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pl, tl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fl.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ejemplo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Entiendo mejor cuando me dan un ejemplo.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ejemplo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 - jem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plo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jem,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/j/, /e/, /m/.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/l/, /o/.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Ejemplo, /e/, /j/, /e/, /m/, /p/, /l/,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las sílabas trabadas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pl, tl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atleta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hermano es un buen atleta.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atleta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tle - 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tle,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/l/,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/a/. Atleta, /a/, /t/, /l/, /e/, /t/,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tulipán es mi flor favorita.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(1)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única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/f/, /l/, /o/, /r/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Flor, /f/, /l/, /o/, /r/.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a59cc42d4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a59cc42d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ejemplo.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a59cc42d4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3a59cc42d4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posible.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a59cc42d4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3a59cc42d4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incluso.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Pluto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el centro había un plato con los planetas en orden.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(1), el (2), centro (3), había (4), un (5), plato (6), con (7), los (8), planetas (9), en (10), orden (11).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once palabras!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trabadas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pl, tl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fl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repasar las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pl, tl, fl.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planeta.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la sílaba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primera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atlético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florero.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pl, tl, fl.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planilla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soplido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atletismo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chiflido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pl, tl, fl.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plato.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la sílaba trabada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primera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atlas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inflar.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pl, tl, fl.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flojera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flequillo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plumaje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aplanado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las sílabas trabadas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pl, tl, fl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luego una oración con esa palabra. Todos van a repetir la palabra y escribirla en su pizarra. Recuerden usar lo que aprendimos sobre las palabras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pl, tl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fl.</a:t>
            </a:r>
            <a:r>
              <a:rPr i="1"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soplido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viento dio un soplido y movió las hojas.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soplido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 - pli - do.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/l/,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/o/. Soplido, /s/, /o/, /p/, /l/, /i/, /d/,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atletismo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clase, vimos fotos de niños que practican atletismo.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atletismo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- tle - tis - mo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tle,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/l/,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/i/, /s/.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/o/. Atletismo, /a/, /t/, /l/, /e/, /t/, /i/, /s/, /m/,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chiflido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Escuché un chiflido cuando la pelota cayó al suelo.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chiflido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 - fli - 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/ch/,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/f/, /l/,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/o/. Chiflido, /ch/, /i/, /f/, /l/, /i/, /d/,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aprender sobre los plurales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-es.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Primero vamos a recordar que las palabras en singular se refieren a una sola persona o cosa. Las palabras en plural se refieren a dos o más personas o cosas.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árbol.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Esta palabra está en singular. Se forma el plural cuando una palabra termina en una consonante como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agregamos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final. Al agregar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árbol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árboles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que quiere decir más de un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árbol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playa.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3ab511326a5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3ab511326a5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sillón.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palabra está en singular. Se agrega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las palabras que terminan en una consonante para indicar más de uno. Al agregar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sillón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sillones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que quiere decir más de un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sillón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b="1"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 con más palabras. 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ab511326a5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ab511326a5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color.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palabra está en singular. Se agrega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las palabras que terminan en una consonante para indicar más de uno. Al agregar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colores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que quiere decir más de un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ab511326a5_1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ab511326a5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palabra está en singular. Se agrega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las palabras que terminan en una consonante para indicar más de uno. Al agregar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que quiere decir más de un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3ab511326a5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3ab511326a5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animal.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palabra está en singular. Se agrega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las palabras que terminan en una consonante para indicar más de uno. Al agregar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animal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animales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que quiere decir más de un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animal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3ab511326a5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3ab511326a5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final.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palabra está en singular. Se agrega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las palabras que terminan en una consonante para indicar más de uno. Al agregar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finales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que quiere decir más de un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entrar al planetario, Claudio contempla una maqueta gigantesca del sistema solar.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el fraseo correcto. Primero lea la oración sin hacer pausas en los signos de puntuación y luego con las pausas apropiadas.</a:t>
            </a:r>
            <a:endParaRPr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entonación y haciendo énfasis en los signos de puntuación.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atleta.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flecha.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plaza.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plomo.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Relationship Id="rId3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Relationship Id="rId3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4.png"/><Relationship Id="rId4" Type="http://schemas.openxmlformats.org/officeDocument/2006/relationships/image" Target="../media/image31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png"/><Relationship Id="rId4" Type="http://schemas.openxmlformats.org/officeDocument/2006/relationships/image" Target="../media/image24.png"/><Relationship Id="rId5" Type="http://schemas.openxmlformats.org/officeDocument/2006/relationships/image" Target="../media/image27.png"/><Relationship Id="rId6" Type="http://schemas.openxmlformats.org/officeDocument/2006/relationships/image" Target="../media/image42.png"/><Relationship Id="rId7" Type="http://schemas.openxmlformats.org/officeDocument/2006/relationships/image" Target="../media/image2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4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4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1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8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1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7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rgbClr val="FFC9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9" name="Google Shape;299;p38"/>
          <p:cNvSpPr/>
          <p:nvPr/>
        </p:nvSpPr>
        <p:spPr>
          <a:xfrm>
            <a:off x="34540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3454000" y="2591800"/>
            <a:ext cx="103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pl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46586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4658600" y="2591800"/>
            <a:ext cx="103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tl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04" name="Google Shape;304;p38"/>
          <p:cNvSpPr txBox="1"/>
          <p:nvPr/>
        </p:nvSpPr>
        <p:spPr>
          <a:xfrm>
            <a:off x="2021550" y="1825764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/>
          <p:nvPr/>
        </p:nvSpPr>
        <p:spPr>
          <a:xfrm>
            <a:off x="4076214" y="3431537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38"/>
          <p:cNvSpPr txBox="1"/>
          <p:nvPr/>
        </p:nvSpPr>
        <p:spPr>
          <a:xfrm>
            <a:off x="4091848" y="3478986"/>
            <a:ext cx="103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florero</a:t>
            </a:r>
            <a:endParaRPr sz="9600"/>
          </a:p>
        </p:txBody>
      </p:sp>
      <p:pic>
        <p:nvPicPr>
          <p:cNvPr id="380" name="Google Shape;38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1" name="Google Shape;381;p47"/>
          <p:cNvSpPr/>
          <p:nvPr/>
        </p:nvSpPr>
        <p:spPr>
          <a:xfrm>
            <a:off x="2756075" y="3291850"/>
            <a:ext cx="3650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8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pluma</a:t>
            </a:r>
            <a:endParaRPr sz="9600"/>
          </a:p>
        </p:txBody>
      </p:sp>
      <p:pic>
        <p:nvPicPr>
          <p:cNvPr id="387" name="Google Shape;387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8" name="Google Shape;388;p48"/>
          <p:cNvSpPr/>
          <p:nvPr/>
        </p:nvSpPr>
        <p:spPr>
          <a:xfrm>
            <a:off x="2738525" y="3291850"/>
            <a:ext cx="3730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ejemplo</a:t>
            </a:r>
            <a:endParaRPr sz="9600"/>
          </a:p>
        </p:txBody>
      </p:sp>
      <p:pic>
        <p:nvPicPr>
          <p:cNvPr id="394" name="Google Shape;394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95" name="Google Shape;395;p49"/>
          <p:cNvSpPr/>
          <p:nvPr/>
        </p:nvSpPr>
        <p:spPr>
          <a:xfrm>
            <a:off x="2247000" y="3291850"/>
            <a:ext cx="4739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401" name="Google Shape;401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7" name="Google Shape;407;p51"/>
          <p:cNvSpPr txBox="1"/>
          <p:nvPr/>
        </p:nvSpPr>
        <p:spPr>
          <a:xfrm>
            <a:off x="441600" y="439798"/>
            <a:ext cx="58947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pl, tl, fl</a:t>
            </a:r>
            <a:endParaRPr b="1" sz="8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8" name="Google Shape;408;p51"/>
          <p:cNvSpPr txBox="1"/>
          <p:nvPr/>
        </p:nvSpPr>
        <p:spPr>
          <a:xfrm>
            <a:off x="441600" y="1920240"/>
            <a:ext cx="8089800" cy="17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Las sílabas trabadas con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pl, tl 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fl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se forman al combinar estas consonantes con las vocales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a, e, i, o, u.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La consonante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l 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siempre va después de otra consonante como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p, t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plato, atleta, flojera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2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FFC9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4" name="Google Shape;414;p5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5" name="Google Shape;415;p52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5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7" name="Google Shape;417;p52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52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pla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9" name="Google Shape;419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0" name="Google Shape;420;p5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52"/>
          <p:cNvSpPr txBox="1"/>
          <p:nvPr/>
        </p:nvSpPr>
        <p:spPr>
          <a:xfrm>
            <a:off x="299390" y="433047"/>
            <a:ext cx="1677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</a:t>
            </a:r>
            <a:endParaRPr b="1" sz="8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52"/>
          <p:cNvSpPr txBox="1"/>
          <p:nvPr/>
        </p:nvSpPr>
        <p:spPr>
          <a:xfrm>
            <a:off x="2578700" y="971700"/>
            <a:ext cx="595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La consonante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5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53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53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tla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2" name="Google Shape;432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3" name="Google Shape;433;p5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FFC9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5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53"/>
          <p:cNvSpPr txBox="1"/>
          <p:nvPr/>
        </p:nvSpPr>
        <p:spPr>
          <a:xfrm>
            <a:off x="2578700" y="971700"/>
            <a:ext cx="595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La consonante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53"/>
          <p:cNvSpPr txBox="1"/>
          <p:nvPr/>
        </p:nvSpPr>
        <p:spPr>
          <a:xfrm>
            <a:off x="299390" y="510010"/>
            <a:ext cx="1677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b="1" lang="en" sz="8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b="1" sz="8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4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54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54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cha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p54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fle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cha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7" name="Google Shape;447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8" name="Google Shape;448;p54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FFC9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9" name="Google Shape;449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54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54"/>
          <p:cNvSpPr txBox="1"/>
          <p:nvPr/>
        </p:nvSpPr>
        <p:spPr>
          <a:xfrm>
            <a:off x="2578600" y="971700"/>
            <a:ext cx="595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La consonante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54"/>
          <p:cNvSpPr txBox="1"/>
          <p:nvPr/>
        </p:nvSpPr>
        <p:spPr>
          <a:xfrm>
            <a:off x="299390" y="489872"/>
            <a:ext cx="1677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b="1" lang="en" sz="8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b="1" sz="8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4" name="Google Shape;464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ejem</a:t>
            </a:r>
            <a:r>
              <a:rPr lang="en" sz="96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pl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0" name="Google Shape;470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96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tl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eta</a:t>
            </a:r>
            <a:endParaRPr sz="9600">
              <a:solidFill>
                <a:srgbClr val="363535"/>
              </a:solidFill>
              <a:highlight>
                <a:schemeClr val="accent5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6" name="Google Shape;476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accent5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fl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or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82" name="Google Shape;482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ejempl</a:t>
            </a:r>
            <a:r>
              <a:rPr lang="en" sz="9600"/>
              <a:t>o</a:t>
            </a:r>
            <a:endParaRPr sz="9600"/>
          </a:p>
        </p:txBody>
      </p:sp>
      <p:pic>
        <p:nvPicPr>
          <p:cNvPr id="488" name="Google Shape;488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4" name="Google Shape;494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</a:t>
            </a:r>
            <a:r>
              <a:rPr lang="en" sz="9600"/>
              <a:t>osible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Google Shape;499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0" name="Google Shape;500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</a:t>
            </a:r>
            <a:r>
              <a:rPr lang="en" sz="9600"/>
              <a:t>ncluso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4"/>
          <p:cNvSpPr txBox="1"/>
          <p:nvPr>
            <p:ph idx="4294967295" type="body"/>
          </p:nvPr>
        </p:nvSpPr>
        <p:spPr>
          <a:xfrm>
            <a:off x="441600" y="439800"/>
            <a:ext cx="82608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En el centro había un plato con los planetas en orden.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512" name="Google Shape;512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65"/>
          <p:cNvSpPr txBox="1"/>
          <p:nvPr>
            <p:ph idx="4294967295" type="body"/>
          </p:nvPr>
        </p:nvSpPr>
        <p:spPr>
          <a:xfrm>
            <a:off x="441600" y="439800"/>
            <a:ext cx="8260800" cy="36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000000"/>
                </a:solidFill>
              </a:rPr>
              <a:t>Pluto tenía un plumaje brillante y siempre hacía un chiflido cuando algo le llamaba la atención.</a:t>
            </a:r>
            <a:endParaRPr sz="5000">
              <a:solidFill>
                <a:srgbClr val="000000"/>
              </a:solidFill>
            </a:endParaRPr>
          </a:p>
        </p:txBody>
      </p:sp>
      <p:pic>
        <p:nvPicPr>
          <p:cNvPr id="518" name="Google Shape;518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24" name="Google Shape;524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18" name="Google Shape;318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30" name="Google Shape;530;p67"/>
          <p:cNvCxnSpPr/>
          <p:nvPr/>
        </p:nvCxnSpPr>
        <p:spPr>
          <a:xfrm>
            <a:off x="62475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1" name="Google Shape;531;p67"/>
          <p:cNvCxnSpPr/>
          <p:nvPr/>
        </p:nvCxnSpPr>
        <p:spPr>
          <a:xfrm>
            <a:off x="62475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2" name="Google Shape;532;p67"/>
          <p:cNvCxnSpPr/>
          <p:nvPr/>
        </p:nvCxnSpPr>
        <p:spPr>
          <a:xfrm>
            <a:off x="62475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8"/>
          <p:cNvSpPr txBox="1"/>
          <p:nvPr>
            <p:ph idx="4294967295" type="body"/>
          </p:nvPr>
        </p:nvSpPr>
        <p:spPr>
          <a:xfrm>
            <a:off x="441600" y="439815"/>
            <a:ext cx="82608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En el centro había un plato con los planetas en orden.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538" name="Google Shape;538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44" name="Google Shape;544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45" name="Google Shape;545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70"/>
          <p:cNvSpPr txBox="1"/>
          <p:nvPr>
            <p:ph type="ctrTitle"/>
          </p:nvPr>
        </p:nvSpPr>
        <p:spPr>
          <a:xfrm>
            <a:off x="457213" y="235524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56" name="Google Shape;556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3" name="Google Shape;563;p72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65" name="Google Shape;565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66" name="Google Shape;566;p72"/>
          <p:cNvSpPr/>
          <p:nvPr/>
        </p:nvSpPr>
        <p:spPr>
          <a:xfrm>
            <a:off x="816714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72"/>
          <p:cNvSpPr txBox="1"/>
          <p:nvPr/>
        </p:nvSpPr>
        <p:spPr>
          <a:xfrm>
            <a:off x="4572003" y="796492"/>
            <a:ext cx="3472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</a:t>
            </a:r>
            <a:r>
              <a:rPr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aneta</a:t>
            </a:r>
            <a:endParaRPr sz="5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8" name="Google Shape;568;p72"/>
          <p:cNvSpPr/>
          <p:nvPr/>
        </p:nvSpPr>
        <p:spPr>
          <a:xfrm>
            <a:off x="1163451" y="1833150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93">
                <a:latin typeface="Century Gothic"/>
                <a:ea typeface="Century Gothic"/>
                <a:cs typeface="Century Gothic"/>
                <a:sym typeface="Century Gothic"/>
              </a:rPr>
              <a:t>pl</a:t>
            </a:r>
            <a:endParaRPr b="1" sz="30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72"/>
          <p:cNvSpPr/>
          <p:nvPr/>
        </p:nvSpPr>
        <p:spPr>
          <a:xfrm>
            <a:off x="1632462" y="2759474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93">
                <a:latin typeface="Century Gothic"/>
                <a:ea typeface="Century Gothic"/>
                <a:cs typeface="Century Gothic"/>
                <a:sym typeface="Century Gothic"/>
              </a:rPr>
              <a:t>fl</a:t>
            </a:r>
            <a:endParaRPr b="1" sz="29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0" name="Google Shape;570;p72"/>
          <p:cNvSpPr/>
          <p:nvPr/>
        </p:nvSpPr>
        <p:spPr>
          <a:xfrm>
            <a:off x="2117550" y="1833149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93">
                <a:latin typeface="Century Gothic"/>
                <a:ea typeface="Century Gothic"/>
                <a:cs typeface="Century Gothic"/>
                <a:sym typeface="Century Gothic"/>
              </a:rPr>
              <a:t>tl</a:t>
            </a:r>
            <a:endParaRPr b="1" sz="25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72"/>
          <p:cNvSpPr txBox="1"/>
          <p:nvPr/>
        </p:nvSpPr>
        <p:spPr>
          <a:xfrm>
            <a:off x="4572008" y="2073140"/>
            <a:ext cx="3472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1"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tl</a:t>
            </a:r>
            <a:r>
              <a:rPr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ético</a:t>
            </a:r>
            <a:endParaRPr sz="5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72"/>
          <p:cNvSpPr txBox="1"/>
          <p:nvPr/>
        </p:nvSpPr>
        <p:spPr>
          <a:xfrm>
            <a:off x="4572007" y="3349793"/>
            <a:ext cx="3472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</a:t>
            </a:r>
            <a:r>
              <a:rPr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rero</a:t>
            </a:r>
            <a:endParaRPr sz="5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3" name="Google Shape;573;p72" title="86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8075" y="3402927"/>
            <a:ext cx="822900" cy="940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72" title="85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32450" y="1751787"/>
            <a:ext cx="1434935" cy="163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72" title="84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83626" y="721147"/>
            <a:ext cx="1047724" cy="1197404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72"/>
          <p:cNvSpPr/>
          <p:nvPr/>
        </p:nvSpPr>
        <p:spPr>
          <a:xfrm rot="-667202">
            <a:off x="3841174" y="14632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72"/>
          <p:cNvSpPr/>
          <p:nvPr/>
        </p:nvSpPr>
        <p:spPr>
          <a:xfrm>
            <a:off x="3841156" y="2523769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72"/>
          <p:cNvSpPr/>
          <p:nvPr/>
        </p:nvSpPr>
        <p:spPr>
          <a:xfrm rot="1319193">
            <a:off x="3841255" y="345175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planilla</a:t>
            </a:r>
            <a:endParaRPr sz="9600"/>
          </a:p>
        </p:txBody>
      </p:sp>
      <p:pic>
        <p:nvPicPr>
          <p:cNvPr id="584" name="Google Shape;584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85" name="Google Shape;585;p73"/>
          <p:cNvSpPr/>
          <p:nvPr/>
        </p:nvSpPr>
        <p:spPr>
          <a:xfrm>
            <a:off x="2508575" y="3291850"/>
            <a:ext cx="4234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7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soplido</a:t>
            </a:r>
            <a:endParaRPr sz="9600"/>
          </a:p>
        </p:txBody>
      </p:sp>
      <p:pic>
        <p:nvPicPr>
          <p:cNvPr id="591" name="Google Shape;591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92" name="Google Shape;592;p74"/>
          <p:cNvSpPr/>
          <p:nvPr/>
        </p:nvSpPr>
        <p:spPr>
          <a:xfrm>
            <a:off x="2508575" y="3291850"/>
            <a:ext cx="4234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atletismo</a:t>
            </a:r>
            <a:endParaRPr sz="9600"/>
          </a:p>
        </p:txBody>
      </p:sp>
      <p:pic>
        <p:nvPicPr>
          <p:cNvPr id="598" name="Google Shape;598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99" name="Google Shape;599;p75"/>
          <p:cNvSpPr/>
          <p:nvPr/>
        </p:nvSpPr>
        <p:spPr>
          <a:xfrm>
            <a:off x="2008750" y="3291850"/>
            <a:ext cx="5224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chiflido</a:t>
            </a:r>
            <a:endParaRPr sz="9600"/>
          </a:p>
        </p:txBody>
      </p:sp>
      <p:pic>
        <p:nvPicPr>
          <p:cNvPr id="605" name="Google Shape;605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06" name="Google Shape;606;p76"/>
          <p:cNvSpPr/>
          <p:nvPr/>
        </p:nvSpPr>
        <p:spPr>
          <a:xfrm>
            <a:off x="2489700" y="3289125"/>
            <a:ext cx="4253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1"/>
          <p:cNvSpPr/>
          <p:nvPr/>
        </p:nvSpPr>
        <p:spPr>
          <a:xfrm>
            <a:off x="816714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4" name="Google Shape;324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rgbClr val="FFC9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5" name="Google Shape;325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26" name="Google Shape;326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41"/>
          <p:cNvSpPr txBox="1"/>
          <p:nvPr/>
        </p:nvSpPr>
        <p:spPr>
          <a:xfrm>
            <a:off x="4572003" y="907892"/>
            <a:ext cx="3472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</a:t>
            </a:r>
            <a:r>
              <a:rPr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ato</a:t>
            </a:r>
            <a:endParaRPr sz="5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8" name="Google Shape;328;p41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1"/>
          <p:cNvSpPr/>
          <p:nvPr/>
        </p:nvSpPr>
        <p:spPr>
          <a:xfrm>
            <a:off x="1163451" y="1833150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93">
                <a:latin typeface="Century Gothic"/>
                <a:ea typeface="Century Gothic"/>
                <a:cs typeface="Century Gothic"/>
                <a:sym typeface="Century Gothic"/>
              </a:rPr>
              <a:t>pl</a:t>
            </a:r>
            <a:endParaRPr b="1" sz="30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41"/>
          <p:cNvSpPr/>
          <p:nvPr/>
        </p:nvSpPr>
        <p:spPr>
          <a:xfrm>
            <a:off x="1632462" y="2759474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93">
                <a:latin typeface="Century Gothic"/>
                <a:ea typeface="Century Gothic"/>
                <a:cs typeface="Century Gothic"/>
                <a:sym typeface="Century Gothic"/>
              </a:rPr>
              <a:t>fl</a:t>
            </a:r>
            <a:endParaRPr b="1" sz="29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41"/>
          <p:cNvSpPr/>
          <p:nvPr/>
        </p:nvSpPr>
        <p:spPr>
          <a:xfrm>
            <a:off x="2117550" y="1833149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93">
                <a:latin typeface="Century Gothic"/>
                <a:ea typeface="Century Gothic"/>
                <a:cs typeface="Century Gothic"/>
                <a:sym typeface="Century Gothic"/>
              </a:rPr>
              <a:t>tl</a:t>
            </a:r>
            <a:endParaRPr b="1" sz="25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41"/>
          <p:cNvSpPr txBox="1"/>
          <p:nvPr/>
        </p:nvSpPr>
        <p:spPr>
          <a:xfrm>
            <a:off x="4572008" y="2148340"/>
            <a:ext cx="3472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1"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tl</a:t>
            </a:r>
            <a:r>
              <a:rPr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</a:t>
            </a:r>
            <a:endParaRPr sz="5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p41"/>
          <p:cNvSpPr txBox="1"/>
          <p:nvPr/>
        </p:nvSpPr>
        <p:spPr>
          <a:xfrm>
            <a:off x="4572007" y="3474720"/>
            <a:ext cx="3472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r>
              <a:rPr b="1"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</a:t>
            </a:r>
            <a:r>
              <a:rPr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</a:t>
            </a:r>
            <a:endParaRPr sz="5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4" name="Google Shape;334;p41" title="83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3012" y="3388799"/>
            <a:ext cx="1047451" cy="1197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1" title="82.jpg"/>
          <p:cNvPicPr preferRelativeResize="0"/>
          <p:nvPr/>
        </p:nvPicPr>
        <p:blipFill rotWithShape="1">
          <a:blip r:embed="rId6">
            <a:alphaModFix/>
          </a:blip>
          <a:srcRect b="25194" l="0" r="0" t="0"/>
          <a:stretch/>
        </p:blipFill>
        <p:spPr>
          <a:xfrm>
            <a:off x="6385688" y="2174937"/>
            <a:ext cx="1162076" cy="99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1" title="81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81699" y="843725"/>
            <a:ext cx="1047451" cy="1197102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1"/>
          <p:cNvSpPr/>
          <p:nvPr/>
        </p:nvSpPr>
        <p:spPr>
          <a:xfrm rot="-667202">
            <a:off x="3841174" y="14632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8" name="Google Shape;338;p41"/>
          <p:cNvSpPr/>
          <p:nvPr/>
        </p:nvSpPr>
        <p:spPr>
          <a:xfrm>
            <a:off x="3841156" y="2523769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p41"/>
          <p:cNvSpPr/>
          <p:nvPr/>
        </p:nvSpPr>
        <p:spPr>
          <a:xfrm rot="1319193">
            <a:off x="3841255" y="3512669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flojera</a:t>
            </a:r>
            <a:endParaRPr sz="9600"/>
          </a:p>
        </p:txBody>
      </p:sp>
      <p:pic>
        <p:nvPicPr>
          <p:cNvPr id="612" name="Google Shape;612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13" name="Google Shape;613;p77"/>
          <p:cNvSpPr/>
          <p:nvPr/>
        </p:nvSpPr>
        <p:spPr>
          <a:xfrm>
            <a:off x="2810350" y="3291850"/>
            <a:ext cx="3678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flequillo</a:t>
            </a:r>
            <a:endParaRPr sz="9600"/>
          </a:p>
        </p:txBody>
      </p:sp>
      <p:pic>
        <p:nvPicPr>
          <p:cNvPr id="619" name="Google Shape;619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0" name="Google Shape;620;p78"/>
          <p:cNvSpPr/>
          <p:nvPr/>
        </p:nvSpPr>
        <p:spPr>
          <a:xfrm>
            <a:off x="2338800" y="3291850"/>
            <a:ext cx="4564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plumaje</a:t>
            </a:r>
            <a:endParaRPr sz="9600"/>
          </a:p>
        </p:txBody>
      </p:sp>
      <p:pic>
        <p:nvPicPr>
          <p:cNvPr id="626" name="Google Shape;626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7" name="Google Shape;627;p79"/>
          <p:cNvSpPr/>
          <p:nvPr/>
        </p:nvSpPr>
        <p:spPr>
          <a:xfrm>
            <a:off x="2225650" y="3291850"/>
            <a:ext cx="4856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aplanado</a:t>
            </a:r>
            <a:endParaRPr sz="9600"/>
          </a:p>
        </p:txBody>
      </p:sp>
      <p:pic>
        <p:nvPicPr>
          <p:cNvPr id="633" name="Google Shape;633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4" name="Google Shape;634;p80"/>
          <p:cNvSpPr/>
          <p:nvPr/>
        </p:nvSpPr>
        <p:spPr>
          <a:xfrm>
            <a:off x="1656000" y="3289125"/>
            <a:ext cx="6001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Google Shape;639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6" name="Google Shape;646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" sz="9600">
                <a:solidFill>
                  <a:srgbClr val="363535"/>
                </a:solidFill>
                <a:highlight>
                  <a:schemeClr val="accent5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pl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ido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52" name="Google Shape;652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96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tl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etismo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58" name="Google Shape;658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chi</a:t>
            </a:r>
            <a:r>
              <a:rPr lang="en" sz="96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fl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ido</a:t>
            </a:r>
            <a:endParaRPr sz="9600">
              <a:solidFill>
                <a:srgbClr val="363535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Google Shape;663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Google Shape;669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0" name="Google Shape;670;p86"/>
          <p:cNvSpPr/>
          <p:nvPr/>
        </p:nvSpPr>
        <p:spPr>
          <a:xfrm>
            <a:off x="5646031" y="746439"/>
            <a:ext cx="16851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1" name="Google Shape;671;p86"/>
          <p:cNvSpPr/>
          <p:nvPr/>
        </p:nvSpPr>
        <p:spPr>
          <a:xfrm>
            <a:off x="1198238" y="746439"/>
            <a:ext cx="30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árbo</a:t>
            </a:r>
            <a:r>
              <a:rPr lang="en" sz="72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2" name="Google Shape;672;p86"/>
          <p:cNvSpPr/>
          <p:nvPr/>
        </p:nvSpPr>
        <p:spPr>
          <a:xfrm>
            <a:off x="2748304" y="3213889"/>
            <a:ext cx="36474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árboles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3" name="Google Shape;673;p86"/>
          <p:cNvSpPr txBox="1"/>
          <p:nvPr/>
        </p:nvSpPr>
        <p:spPr>
          <a:xfrm>
            <a:off x="4290024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4" name="Google Shape;674;p86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playa</a:t>
            </a:r>
            <a:endParaRPr sz="9600"/>
          </a:p>
        </p:txBody>
      </p:sp>
      <p:pic>
        <p:nvPicPr>
          <p:cNvPr id="345" name="Google Shape;345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6" name="Google Shape;346;p42"/>
          <p:cNvSpPr/>
          <p:nvPr/>
        </p:nvSpPr>
        <p:spPr>
          <a:xfrm>
            <a:off x="2899375" y="3291850"/>
            <a:ext cx="3506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" name="Google Shape;679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0" name="Google Shape;680;p87"/>
          <p:cNvSpPr/>
          <p:nvPr/>
        </p:nvSpPr>
        <p:spPr>
          <a:xfrm>
            <a:off x="5646031" y="746439"/>
            <a:ext cx="16851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1" name="Google Shape;681;p87"/>
          <p:cNvSpPr/>
          <p:nvPr/>
        </p:nvSpPr>
        <p:spPr>
          <a:xfrm>
            <a:off x="1198238" y="746439"/>
            <a:ext cx="30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silló</a:t>
            </a:r>
            <a:r>
              <a:rPr lang="en" sz="72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2" name="Google Shape;682;p87"/>
          <p:cNvSpPr/>
          <p:nvPr/>
        </p:nvSpPr>
        <p:spPr>
          <a:xfrm>
            <a:off x="2748304" y="3213889"/>
            <a:ext cx="3647400" cy="1289400"/>
          </a:xfrm>
          <a:prstGeom prst="roundRect">
            <a:avLst>
              <a:gd fmla="val 8676" name="adj"/>
            </a:avLst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sillon</a:t>
            </a: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3" name="Google Shape;683;p87"/>
          <p:cNvSpPr txBox="1"/>
          <p:nvPr/>
        </p:nvSpPr>
        <p:spPr>
          <a:xfrm>
            <a:off x="4290024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4" name="Google Shape;684;p87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0" name="Google Shape;690;p88"/>
          <p:cNvSpPr/>
          <p:nvPr/>
        </p:nvSpPr>
        <p:spPr>
          <a:xfrm>
            <a:off x="5646031" y="746439"/>
            <a:ext cx="16851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1" name="Google Shape;691;p88"/>
          <p:cNvSpPr/>
          <p:nvPr/>
        </p:nvSpPr>
        <p:spPr>
          <a:xfrm>
            <a:off x="1198238" y="746439"/>
            <a:ext cx="30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</a:t>
            </a:r>
            <a:r>
              <a:rPr lang="en" sz="72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2" name="Google Shape;692;p88"/>
          <p:cNvSpPr/>
          <p:nvPr/>
        </p:nvSpPr>
        <p:spPr>
          <a:xfrm>
            <a:off x="2572525" y="3213900"/>
            <a:ext cx="39891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color</a:t>
            </a: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3" name="Google Shape;693;p88"/>
          <p:cNvSpPr txBox="1"/>
          <p:nvPr/>
        </p:nvSpPr>
        <p:spPr>
          <a:xfrm>
            <a:off x="4290024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4" name="Google Shape;694;p88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9" name="Google Shape;699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0" name="Google Shape;700;p89"/>
          <p:cNvSpPr/>
          <p:nvPr/>
        </p:nvSpPr>
        <p:spPr>
          <a:xfrm>
            <a:off x="5646031" y="746439"/>
            <a:ext cx="16851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1" name="Google Shape;701;p89"/>
          <p:cNvSpPr/>
          <p:nvPr/>
        </p:nvSpPr>
        <p:spPr>
          <a:xfrm>
            <a:off x="1198238" y="746439"/>
            <a:ext cx="30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r>
              <a:rPr lang="en" sz="72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2" name="Google Shape;702;p89"/>
          <p:cNvSpPr/>
          <p:nvPr/>
        </p:nvSpPr>
        <p:spPr>
          <a:xfrm>
            <a:off x="2572529" y="3213889"/>
            <a:ext cx="36474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</a:t>
            </a: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3" name="Google Shape;703;p89"/>
          <p:cNvSpPr txBox="1"/>
          <p:nvPr/>
        </p:nvSpPr>
        <p:spPr>
          <a:xfrm>
            <a:off x="4290024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4" name="Google Shape;704;p89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" name="Google Shape;709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0" name="Google Shape;710;p90"/>
          <p:cNvSpPr/>
          <p:nvPr/>
        </p:nvSpPr>
        <p:spPr>
          <a:xfrm>
            <a:off x="6054981" y="746439"/>
            <a:ext cx="16851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1" name="Google Shape;711;p90"/>
          <p:cNvSpPr/>
          <p:nvPr/>
        </p:nvSpPr>
        <p:spPr>
          <a:xfrm>
            <a:off x="1187577" y="746450"/>
            <a:ext cx="35115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anima</a:t>
            </a:r>
            <a:r>
              <a:rPr lang="en" sz="72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2" name="Google Shape;712;p90"/>
          <p:cNvSpPr/>
          <p:nvPr/>
        </p:nvSpPr>
        <p:spPr>
          <a:xfrm>
            <a:off x="2320775" y="3213900"/>
            <a:ext cx="42861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anima</a:t>
            </a: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3" name="Google Shape;713;p90"/>
          <p:cNvSpPr txBox="1"/>
          <p:nvPr/>
        </p:nvSpPr>
        <p:spPr>
          <a:xfrm>
            <a:off x="4698974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4" name="Google Shape;714;p90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Google Shape;719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0" name="Google Shape;720;p91"/>
          <p:cNvSpPr/>
          <p:nvPr/>
        </p:nvSpPr>
        <p:spPr>
          <a:xfrm>
            <a:off x="5953343" y="746439"/>
            <a:ext cx="16851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1" name="Google Shape;721;p91"/>
          <p:cNvSpPr/>
          <p:nvPr/>
        </p:nvSpPr>
        <p:spPr>
          <a:xfrm>
            <a:off x="1505551" y="746439"/>
            <a:ext cx="30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</a:t>
            </a:r>
            <a:r>
              <a:rPr lang="en" sz="72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2" name="Google Shape;722;p91"/>
          <p:cNvSpPr/>
          <p:nvPr/>
        </p:nvSpPr>
        <p:spPr>
          <a:xfrm>
            <a:off x="2748304" y="3213889"/>
            <a:ext cx="3647400" cy="1289400"/>
          </a:xfrm>
          <a:prstGeom prst="roundRect">
            <a:avLst>
              <a:gd fmla="val 8676" name="adj"/>
            </a:avLst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</a:t>
            </a: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3" name="Google Shape;723;p91"/>
          <p:cNvSpPr txBox="1"/>
          <p:nvPr/>
        </p:nvSpPr>
        <p:spPr>
          <a:xfrm>
            <a:off x="4597337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4" name="Google Shape;724;p91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30" name="Google Shape;730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93"/>
          <p:cNvSpPr txBox="1"/>
          <p:nvPr>
            <p:ph idx="4294967295" type="body"/>
          </p:nvPr>
        </p:nvSpPr>
        <p:spPr>
          <a:xfrm>
            <a:off x="441600" y="439799"/>
            <a:ext cx="8260800" cy="37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Al entrar al planetario, Claudio contempla una maqueta gigantesca del sistema solar.</a:t>
            </a:r>
            <a:endParaRPr b="1" sz="5200" u="sng">
              <a:solidFill>
                <a:srgbClr val="000000"/>
              </a:solidFill>
            </a:endParaRPr>
          </a:p>
        </p:txBody>
      </p:sp>
      <p:pic>
        <p:nvPicPr>
          <p:cNvPr id="736" name="Google Shape;736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94"/>
          <p:cNvSpPr txBox="1"/>
          <p:nvPr>
            <p:ph idx="4294967295" type="body"/>
          </p:nvPr>
        </p:nvSpPr>
        <p:spPr>
          <a:xfrm>
            <a:off x="441600" y="439796"/>
            <a:ext cx="82608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En el centro había un plato con los planetas en orden.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742" name="Google Shape;742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95"/>
          <p:cNvSpPr txBox="1"/>
          <p:nvPr>
            <p:ph idx="4294967295" type="body"/>
          </p:nvPr>
        </p:nvSpPr>
        <p:spPr>
          <a:xfrm>
            <a:off x="441600" y="439800"/>
            <a:ext cx="82608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Un chiflido sale del planeta y el guía corre a revisar el problema. </a:t>
            </a:r>
            <a:endParaRPr b="1" sz="5200" u="sng">
              <a:solidFill>
                <a:srgbClr val="000000"/>
              </a:solidFill>
            </a:endParaRPr>
          </a:p>
        </p:txBody>
      </p:sp>
      <p:pic>
        <p:nvPicPr>
          <p:cNvPr id="748" name="Google Shape;748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96"/>
          <p:cNvSpPr txBox="1"/>
          <p:nvPr>
            <p:ph idx="4294967295" type="body"/>
          </p:nvPr>
        </p:nvSpPr>
        <p:spPr>
          <a:xfrm>
            <a:off x="441600" y="439800"/>
            <a:ext cx="8260800" cy="36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000">
                <a:solidFill>
                  <a:srgbClr val="000000"/>
                </a:solidFill>
              </a:rPr>
              <a:t>Pluto mueve su plumaje con orgullo, como si fuera un atleta tras un gran logro.</a:t>
            </a:r>
            <a:endParaRPr b="1" sz="5000" u="sng">
              <a:solidFill>
                <a:srgbClr val="000000"/>
              </a:solidFill>
            </a:endParaRPr>
          </a:p>
        </p:txBody>
      </p:sp>
      <p:pic>
        <p:nvPicPr>
          <p:cNvPr id="754" name="Google Shape;754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atleta</a:t>
            </a:r>
            <a:endParaRPr sz="9600"/>
          </a:p>
        </p:txBody>
      </p:sp>
      <p:pic>
        <p:nvPicPr>
          <p:cNvPr id="352" name="Google Shape;352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53" name="Google Shape;353;p43"/>
          <p:cNvSpPr/>
          <p:nvPr/>
        </p:nvSpPr>
        <p:spPr>
          <a:xfrm>
            <a:off x="2899375" y="3291850"/>
            <a:ext cx="3506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60" name="Google Shape;760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61" name="Google Shape;761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flecha</a:t>
            </a:r>
            <a:endParaRPr sz="9600"/>
          </a:p>
        </p:txBody>
      </p:sp>
      <p:pic>
        <p:nvPicPr>
          <p:cNvPr id="359" name="Google Shape;359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0" name="Google Shape;360;p44"/>
          <p:cNvSpPr/>
          <p:nvPr/>
        </p:nvSpPr>
        <p:spPr>
          <a:xfrm>
            <a:off x="2819996" y="3289125"/>
            <a:ext cx="3676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plaza</a:t>
            </a:r>
            <a:endParaRPr sz="9600"/>
          </a:p>
        </p:txBody>
      </p:sp>
      <p:pic>
        <p:nvPicPr>
          <p:cNvPr id="366" name="Google Shape;366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7" name="Google Shape;367;p45"/>
          <p:cNvSpPr/>
          <p:nvPr/>
        </p:nvSpPr>
        <p:spPr>
          <a:xfrm>
            <a:off x="3028175" y="3291850"/>
            <a:ext cx="3265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plomo</a:t>
            </a:r>
            <a:endParaRPr sz="9600"/>
          </a:p>
        </p:txBody>
      </p:sp>
      <p:pic>
        <p:nvPicPr>
          <p:cNvPr id="373" name="Google Shape;373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74" name="Google Shape;374;p46"/>
          <p:cNvSpPr/>
          <p:nvPr/>
        </p:nvSpPr>
        <p:spPr>
          <a:xfrm>
            <a:off x="2738525" y="3291850"/>
            <a:ext cx="3667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