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5143500" cx="9144000"/>
  <p:notesSz cx="6858000" cy="9144000"/>
  <p:embeddedFontLst>
    <p:embeddedFont>
      <p:font typeface="Century Gothic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9EBD1D-F7EA-4908-A07C-2A4A249283A1}">
  <a:tblStyle styleId="{199EBD1D-F7EA-4908-A07C-2A4A249283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8CD2790-DFAE-4F87-AB41-3C6E255E716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5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8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4fbd10fd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4fbd10fd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4fbd10fd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4fbd10fd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4fbd10fd8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4fbd10fd8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ae.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sílaba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4fbd10fd8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4fbd10fd8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fbd10fd8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fbd10fd8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hiato en voz alta. Todos repetirán el hiato y escribirán el hiato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hiatos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oe, /o/, /e/, oe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ea, /e/, /a/, ea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ae, /a/, /e/, ae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hiato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16-21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 - 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 - lo,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cielo.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3949ac0706_1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3949ac0706_1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 - ves,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naves.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949ac0706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949ac0706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al,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949ac0706_1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949ac0706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 - o,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33e40c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33e40c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 - ma,</a:t>
            </a:r>
            <a:r>
              <a:rPr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calma.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23-28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es - te, oeste.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vio - nes, aviones.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3949ac0706_1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3949ac0706_1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mo - ción, emoción.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949ac0706_1_3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949ac0706_1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clu - so, incluso.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949ac0706_1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949ac0706_1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lo - to, piloto.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3949ac0706_1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3949ac0706_1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brú - ju - la, brújula.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30-35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a - li - zar, realizar.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3949ac0706_1_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3949ac0706_1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e - ro - puer - to, aeropuerto.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31c998b74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31c998b74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cu - rrí - a, ocurría.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3949ac0706_1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3949ac0706_1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 - fe - ren - te, diferente.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3949ac0706_1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33949ac0706_1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- ner - gí - a, energía.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3333ed8da0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3333ed8da0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 - la - ja - da, relajada. 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37-39 una a la vez.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oeste, o - es - te, oeste.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- es - 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Oeste, /o/, /e/, /s/, /t/,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38b2f50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38b2f50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aéreo,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é - re - 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aéreo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é - re - 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Aéreo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/a/, /e/, /r/, /e/,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soleado, so - le - a - do, soleado.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- le - a - 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/o/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/l/,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(1)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Soleado, /s/, /o/, /l/, /e/, /a/, /d/,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puer - ta, puerta.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puer - ta?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(puer - ta, puerta)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puerta, puer - ta.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puerta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(puerta, puer - ta)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siguiente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—Creo que quiero ser piloto cuando sea grande —dice Félix.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4160ac8a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4160ac8a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15eba4e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15eba4e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 - lo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 - 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(cie - lo, cielo)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cielo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(cielo, cie - lo)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15eba4e54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15eba4e54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lo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 - lo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 - lo - to, piloto)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piloto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(piloto, pi - lo - to)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15eba4e54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15eba4e5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vio - nes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vio - 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vio - nes, aviones)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aviones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(aviones, a - vio - nes)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15eba4e54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15eba4e5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e - ro - puer - to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e - ro - puer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 - e - ro - puer - to, aeropuerto)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Regrese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3.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aeropuerto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(aeropuerto, a - e - ro - puer - to)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repasar cómo leer hiatos. Recuerda que un hiato es cuando dos vocales están una al lado de la otra pero se pronuncian en sílabas separadas.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dividir en sílabas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 - al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Las vocales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 pronuncian en sílabas separadas.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en voz alta cada hiato que aparece sobre la flecha azul.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10-12 una a la vez y diga cada hiato en voz alta junto con ellos.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333" name="Google Shape;333;p44" title="G1_Blue Set_Series 1_#5_El aeropuerto_Web-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2150" y="1374350"/>
            <a:ext cx="2099701" cy="324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4"/>
          <p:cNvSpPr txBox="1"/>
          <p:nvPr/>
        </p:nvSpPr>
        <p:spPr>
          <a:xfrm>
            <a:off x="80899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8" name="Google Shape;388;p53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4" name="Google Shape;394;p54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54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5"/>
          <p:cNvSpPr txBox="1"/>
          <p:nvPr/>
        </p:nvSpPr>
        <p:spPr>
          <a:xfrm>
            <a:off x="311700" y="1675888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5"/>
          <p:cNvSpPr/>
          <p:nvPr/>
        </p:nvSpPr>
        <p:spPr>
          <a:xfrm>
            <a:off x="3857475" y="2974413"/>
            <a:ext cx="154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5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14" name="Google Shape;414;p57"/>
          <p:cNvGraphicFramePr/>
          <p:nvPr/>
        </p:nvGraphicFramePr>
        <p:xfrm>
          <a:off x="2635475" y="166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{199EBD1D-F7EA-4908-A07C-2A4A249283A1}</a:tableStyleId>
              </a:tblPr>
              <a:tblGrid>
                <a:gridCol w="1936525"/>
                <a:gridCol w="1936525"/>
              </a:tblGrid>
              <a:tr h="1818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6" name="Google Shape;426;p59"/>
          <p:cNvSpPr txBox="1"/>
          <p:nvPr/>
        </p:nvSpPr>
        <p:spPr>
          <a:xfrm>
            <a:off x="3228125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p59"/>
          <p:cNvSpPr txBox="1"/>
          <p:nvPr/>
        </p:nvSpPr>
        <p:spPr>
          <a:xfrm>
            <a:off x="3720460" y="1664425"/>
            <a:ext cx="219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9"/>
          <p:cNvSpPr/>
          <p:nvPr/>
        </p:nvSpPr>
        <p:spPr>
          <a:xfrm>
            <a:off x="3228137" y="2985875"/>
            <a:ext cx="2450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2668563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301642" y="1664425"/>
            <a:ext cx="2173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3033063" y="2985875"/>
            <a:ext cx="3155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322338" y="1615725"/>
            <a:ext cx="301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280663" y="16157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2963138" y="3034575"/>
            <a:ext cx="3743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697175" y="1588225"/>
            <a:ext cx="287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905825" y="15882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552750" y="3062075"/>
            <a:ext cx="243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658388" y="1664425"/>
            <a:ext cx="292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4427603" y="1664425"/>
            <a:ext cx="205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3142338" y="2985875"/>
            <a:ext cx="292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3701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232900" y="16644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2652600" y="2985875"/>
            <a:ext cx="395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4" name="Google Shape;474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0" name="Google Shape;480;p66"/>
          <p:cNvSpPr txBox="1"/>
          <p:nvPr/>
        </p:nvSpPr>
        <p:spPr>
          <a:xfrm>
            <a:off x="2301212" y="1694938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1" name="Google Shape;481;p66"/>
          <p:cNvSpPr txBox="1"/>
          <p:nvPr/>
        </p:nvSpPr>
        <p:spPr>
          <a:xfrm>
            <a:off x="3234375" y="1694938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6"/>
          <p:cNvSpPr txBox="1"/>
          <p:nvPr/>
        </p:nvSpPr>
        <p:spPr>
          <a:xfrm>
            <a:off x="4148791" y="1694938"/>
            <a:ext cx="269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6"/>
          <p:cNvSpPr/>
          <p:nvPr/>
        </p:nvSpPr>
        <p:spPr>
          <a:xfrm>
            <a:off x="2674400" y="2955375"/>
            <a:ext cx="372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7"/>
          <p:cNvSpPr txBox="1"/>
          <p:nvPr/>
        </p:nvSpPr>
        <p:spPr>
          <a:xfrm>
            <a:off x="177651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2647143" y="1633050"/>
            <a:ext cx="2709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 txBox="1"/>
          <p:nvPr/>
        </p:nvSpPr>
        <p:spPr>
          <a:xfrm>
            <a:off x="4631214" y="1633050"/>
            <a:ext cx="244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2" name="Google Shape;492;p67"/>
          <p:cNvSpPr/>
          <p:nvPr/>
        </p:nvSpPr>
        <p:spPr>
          <a:xfrm>
            <a:off x="2291538" y="3017250"/>
            <a:ext cx="470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" name="Google Shape;497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8" name="Google Shape;498;p68"/>
          <p:cNvSpPr txBox="1"/>
          <p:nvPr/>
        </p:nvSpPr>
        <p:spPr>
          <a:xfrm>
            <a:off x="1745650" y="1633050"/>
            <a:ext cx="2171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1927675" y="1633050"/>
            <a:ext cx="346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 txBox="1"/>
          <p:nvPr/>
        </p:nvSpPr>
        <p:spPr>
          <a:xfrm>
            <a:off x="4404650" y="1633050"/>
            <a:ext cx="299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68"/>
          <p:cNvSpPr/>
          <p:nvPr/>
        </p:nvSpPr>
        <p:spPr>
          <a:xfrm>
            <a:off x="1745650" y="3017250"/>
            <a:ext cx="553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9"/>
          <p:cNvSpPr txBox="1"/>
          <p:nvPr/>
        </p:nvSpPr>
        <p:spPr>
          <a:xfrm>
            <a:off x="1998650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2692500" y="1633050"/>
            <a:ext cx="315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 txBox="1"/>
          <p:nvPr/>
        </p:nvSpPr>
        <p:spPr>
          <a:xfrm>
            <a:off x="4544350" y="1633050"/>
            <a:ext cx="260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0" name="Google Shape;510;p69"/>
          <p:cNvSpPr/>
          <p:nvPr/>
        </p:nvSpPr>
        <p:spPr>
          <a:xfrm>
            <a:off x="2144725" y="3017250"/>
            <a:ext cx="4598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6" name="Google Shape;516;p70"/>
          <p:cNvSpPr txBox="1"/>
          <p:nvPr/>
        </p:nvSpPr>
        <p:spPr>
          <a:xfrm>
            <a:off x="2256712" y="1594950"/>
            <a:ext cx="198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3579939" y="1594950"/>
            <a:ext cx="1558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 txBox="1"/>
          <p:nvPr/>
        </p:nvSpPr>
        <p:spPr>
          <a:xfrm>
            <a:off x="4701499" y="1594950"/>
            <a:ext cx="218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p70"/>
          <p:cNvSpPr/>
          <p:nvPr/>
        </p:nvSpPr>
        <p:spPr>
          <a:xfrm>
            <a:off x="2563075" y="3055350"/>
            <a:ext cx="371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5" name="Google Shape;525;p71"/>
          <p:cNvSpPr txBox="1"/>
          <p:nvPr/>
        </p:nvSpPr>
        <p:spPr>
          <a:xfrm>
            <a:off x="2127640" y="1591788"/>
            <a:ext cx="2845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brú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3443737" y="1591788"/>
            <a:ext cx="31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 txBox="1"/>
          <p:nvPr/>
        </p:nvSpPr>
        <p:spPr>
          <a:xfrm>
            <a:off x="4893250" y="1591788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1"/>
          <p:cNvSpPr/>
          <p:nvPr/>
        </p:nvSpPr>
        <p:spPr>
          <a:xfrm>
            <a:off x="2618263" y="3058504"/>
            <a:ext cx="402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7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4" name="Google Shape;534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13" y="3483864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3"/>
          <p:cNvSpPr txBox="1"/>
          <p:nvPr/>
        </p:nvSpPr>
        <p:spPr>
          <a:xfrm>
            <a:off x="2079950" y="1644663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3"/>
          <p:cNvSpPr txBox="1"/>
          <p:nvPr/>
        </p:nvSpPr>
        <p:spPr>
          <a:xfrm>
            <a:off x="2914375" y="1644663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3"/>
          <p:cNvSpPr txBox="1"/>
          <p:nvPr/>
        </p:nvSpPr>
        <p:spPr>
          <a:xfrm>
            <a:off x="3548275" y="1644663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3"/>
          <p:cNvSpPr/>
          <p:nvPr/>
        </p:nvSpPr>
        <p:spPr>
          <a:xfrm>
            <a:off x="2368750" y="3005638"/>
            <a:ext cx="469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4" name="Google Shape;544;p73"/>
          <p:cNvSpPr txBox="1"/>
          <p:nvPr/>
        </p:nvSpPr>
        <p:spPr>
          <a:xfrm>
            <a:off x="4691275" y="1644663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0" name="Google Shape;550;p74"/>
          <p:cNvSpPr txBox="1"/>
          <p:nvPr/>
        </p:nvSpPr>
        <p:spPr>
          <a:xfrm>
            <a:off x="739275" y="1579050"/>
            <a:ext cx="246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2254300" y="1579050"/>
            <a:ext cx="17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 txBox="1"/>
          <p:nvPr/>
        </p:nvSpPr>
        <p:spPr>
          <a:xfrm>
            <a:off x="3049375" y="1579050"/>
            <a:ext cx="14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3" name="Google Shape;553;p74"/>
          <p:cNvSpPr/>
          <p:nvPr/>
        </p:nvSpPr>
        <p:spPr>
          <a:xfrm>
            <a:off x="1425075" y="3071250"/>
            <a:ext cx="685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4" name="Google Shape;554;p74"/>
          <p:cNvSpPr txBox="1"/>
          <p:nvPr/>
        </p:nvSpPr>
        <p:spPr>
          <a:xfrm>
            <a:off x="4189000" y="1579050"/>
            <a:ext cx="294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puer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74"/>
          <p:cNvSpPr txBox="1"/>
          <p:nvPr/>
        </p:nvSpPr>
        <p:spPr>
          <a:xfrm>
            <a:off x="6942825" y="1579050"/>
            <a:ext cx="146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1" name="Google Shape;561;p75"/>
          <p:cNvSpPr txBox="1"/>
          <p:nvPr/>
        </p:nvSpPr>
        <p:spPr>
          <a:xfrm>
            <a:off x="2012229" y="1637788"/>
            <a:ext cx="173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 txBox="1"/>
          <p:nvPr/>
        </p:nvSpPr>
        <p:spPr>
          <a:xfrm>
            <a:off x="28648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75"/>
          <p:cNvSpPr txBox="1"/>
          <p:nvPr/>
        </p:nvSpPr>
        <p:spPr>
          <a:xfrm>
            <a:off x="4042563" y="1637788"/>
            <a:ext cx="240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5"/>
          <p:cNvSpPr txBox="1"/>
          <p:nvPr/>
        </p:nvSpPr>
        <p:spPr>
          <a:xfrm>
            <a:off x="5127466" y="1637788"/>
            <a:ext cx="2004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5"/>
          <p:cNvSpPr/>
          <p:nvPr/>
        </p:nvSpPr>
        <p:spPr>
          <a:xfrm>
            <a:off x="2314788" y="3012513"/>
            <a:ext cx="440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1" name="Google Shape;571;p76"/>
          <p:cNvSpPr txBox="1"/>
          <p:nvPr/>
        </p:nvSpPr>
        <p:spPr>
          <a:xfrm>
            <a:off x="1380104" y="1659038"/>
            <a:ext cx="1833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1919975" y="1659038"/>
            <a:ext cx="3234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3562175" y="1659038"/>
            <a:ext cx="298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6"/>
          <p:cNvSpPr/>
          <p:nvPr/>
        </p:nvSpPr>
        <p:spPr>
          <a:xfrm>
            <a:off x="1590888" y="2991263"/>
            <a:ext cx="596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6"/>
          <p:cNvSpPr txBox="1"/>
          <p:nvPr/>
        </p:nvSpPr>
        <p:spPr>
          <a:xfrm>
            <a:off x="5154575" y="1659038"/>
            <a:ext cx="2782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1" name="Google Shape;581;p77"/>
          <p:cNvSpPr txBox="1"/>
          <p:nvPr/>
        </p:nvSpPr>
        <p:spPr>
          <a:xfrm>
            <a:off x="1706488" y="15332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2887914" y="1533200"/>
            <a:ext cx="2240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 txBox="1"/>
          <p:nvPr/>
        </p:nvSpPr>
        <p:spPr>
          <a:xfrm>
            <a:off x="3889813" y="1533200"/>
            <a:ext cx="306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gí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5308413" y="1533200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5" name="Google Shape;585;p77"/>
          <p:cNvSpPr/>
          <p:nvPr/>
        </p:nvSpPr>
        <p:spPr>
          <a:xfrm>
            <a:off x="2140513" y="3004194"/>
            <a:ext cx="487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1" name="Google Shape;591;p78"/>
          <p:cNvSpPr txBox="1"/>
          <p:nvPr/>
        </p:nvSpPr>
        <p:spPr>
          <a:xfrm>
            <a:off x="1604513" y="1582775"/>
            <a:ext cx="238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3353902" y="1582775"/>
            <a:ext cx="128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3811713" y="1582775"/>
            <a:ext cx="2447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 txBox="1"/>
          <p:nvPr/>
        </p:nvSpPr>
        <p:spPr>
          <a:xfrm>
            <a:off x="5296413" y="1582775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78"/>
          <p:cNvSpPr/>
          <p:nvPr/>
        </p:nvSpPr>
        <p:spPr>
          <a:xfrm>
            <a:off x="2224888" y="3067521"/>
            <a:ext cx="520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07" name="Google Shape;607;p80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{78CD2790-DFAE-4F87-AB41-3C6E255E7165}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3" name="Google Shape;613;p81"/>
          <p:cNvGraphicFramePr/>
          <p:nvPr/>
        </p:nvGraphicFramePr>
        <p:xfrm>
          <a:off x="952500" y="1716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{78CD2790-DFAE-4F87-AB41-3C6E255E7165}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9" name="Google Shape;619;p82"/>
          <p:cNvGraphicFramePr/>
          <p:nvPr/>
        </p:nvGraphicFramePr>
        <p:xfrm>
          <a:off x="952475" y="1946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{199EBD1D-F7EA-4908-A07C-2A4A249283A1}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7 at 6.38.3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3400" y="482125"/>
            <a:ext cx="4297176" cy="41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1" name="Google Shape;631;p84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—Creo que quiero ser piloto cuando sea grande —dice Félix.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7" name="Google Shape;637;p85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Al pasar por seguridad, se dirigen a la puerta de embarque.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86"/>
          <p:cNvSpPr txBox="1"/>
          <p:nvPr/>
        </p:nvSpPr>
        <p:spPr>
          <a:xfrm>
            <a:off x="311700" y="720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—¿Cómo saben los pilotos qué ruta van a volar? —pregunta Félix muy curioso.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5" name="Google Shape;655;p88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89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—Creo que quiero ser piloto cuando sea grande —dice Félix.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8F0FA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9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67" name="Google Shape;667;p90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68" name="Google Shape;668;p9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9" name="Google Shape;669;p9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0" name="Google Shape;670;p9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9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9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9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4" name="Google Shape;67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17 at 6.40.1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8925" y="714300"/>
            <a:ext cx="3726150" cy="37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17 at 6.41.2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2125" y="853100"/>
            <a:ext cx="4839725" cy="34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17 at 6.35.2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7225" y="506388"/>
            <a:ext cx="3449526" cy="413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17 at 6.33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3150" y="837388"/>
            <a:ext cx="6777699" cy="346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Hiatos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