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y="5143500" cx="9144000"/>
  <p:notesSz cx="6858000" cy="9144000"/>
  <p:embeddedFontLst>
    <p:embeddedFont>
      <p:font typeface="Century Gothic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49EF84-AB6B-4BD3-9EA3-96329028AAAF}">
  <a:tblStyle styleId="{FA49EF84-AB6B-4BD3-9EA3-96329028AA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CenturyGothic-regular.fntdata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font" Target="fonts/CenturyGothic-italic.fntdata"/><Relationship Id="rId63" Type="http://schemas.openxmlformats.org/officeDocument/2006/relationships/font" Target="fonts/CenturyGothic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65" Type="http://schemas.openxmlformats.org/officeDocument/2006/relationships/font" Target="fonts/CenturyGothic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b061ded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b061ded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f31eea6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4f31eea6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4f31eea68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4f31eea68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4f31eea68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4f31eea68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4f31eea68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4f31eea68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f31eea68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4f31eea68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f31eea68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4f31eea68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4f31eea68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4f31eea68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4f31eea68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4f31eea68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f31eea68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4f31eea68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f31eea68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4f31eea68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b061ded5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b061ded5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4f31eea68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4f31eea68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4f31eea68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4f31eea68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sílaba en voz alta. Todos repetirán la sílaba y escribirán en su pizarra qué letras corresponden a la sílaba.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estas sílabas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tri, /t/, /r/, /i/, tri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pro, /p/, /r/, /o/, pro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dra, /d/, /r/, /a/, dra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fri, /f/, /r/, /i/, fri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bra, /b/, /r/, /a/, bra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tra, /t/. /r/, /a/, tra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pre, /p/, /r/, /e/, pre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cri, /k/, /r/, /i/, cri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gre, /g/, /r/, /e/, gre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tro, /t/, /r/, /o/, tro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sílaba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22f312f3f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22f312f3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22f312f3f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22f312f3f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tris - te, triste.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22f312f3f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22f312f3f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 - to, pronto.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6f5674ac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6f5674ac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drá, podrá.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22f312f3f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22f312f3f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 - de, tarde.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22f312f3f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22f312f3f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gri - ta, grita.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22f312f3f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22f312f3f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 - da, Frida.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22f312f3f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22f312f3f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b061ded5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b061ded5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22f312f3f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22f312f3f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 - tra - ña, extraña.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22f312f3f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22f312f3f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gun - ta, pregunta.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22f312f3f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22f312f3f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 - le - brar, celebrar.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22f312f3f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22f312f3f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 - qui - lo, tranquilo.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22f312f3f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22f312f3f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cri - be, escribe.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22f312f3f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22f312f3f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 - ba - jo, trabajo.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22f312f3f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22f312f3f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37-42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22f312f3f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22f312f3f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- de - na - dor, ordenador.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36fde93f81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36fde93f8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fe - ri - da, preferida.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6f5674ac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36f5674ac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cum - ple - a - años, cumpleaños.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fri - da, Frida.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fri - da?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(fri - da, Frida)</a:t>
            </a:r>
            <a:endParaRPr i="1" strike="sngStrike">
              <a:solidFill>
                <a:srgbClr val="0E0E0E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Frida, fri - da.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(Frida, fri - da)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22f312f3fe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22f312f3f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pa - ra - do, preparado.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36fde93f81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36fde93f81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lec - tró - ni - co, electrónico.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36fde93f81_4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36fde93f81_4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- ba - ble - men - te, probablemente.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22f312f3f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22f312f3f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44-46 una a la vez.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1be916a5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1be916a5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prima, pri - ma, prima.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pri - 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/r/,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/a/. Prima, /p/, /r/, /i/, /m/,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31be916a5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31be916a5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triste, tris - te, triste.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tris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/r/, /i/,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Triste, /t/, /r/, /i/, /s/, /t/,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1be916a5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1be916a5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escribes, es - cri - bes, escribes.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- cri - bes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/e/, /s/. Escribes, /e/, /s/, /k/, /r/, /i/, /b/, /e/,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22f312f3f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22f312f3f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22f312f3f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22f312f3f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6fde93f81_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36fde93f81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tris - te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tris - 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(tris - te, triste)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triste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(triste, tris - te)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22f312f3f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22f312f3f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36fde93f81_4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36fde93f81_4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Félix está súper triste.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Hoy (1), Félix (2), está (3), súper (4), triste (5). ¡Tiene cinco palabras!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36fde93f81_4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36fde93f81_4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3b061ded53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3b061ded53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3b061ded53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3b061ded53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6fde93f81_4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36fde93f81_4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gri - ta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gri - ta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(gri - ta, grita)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grita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(grita, gri - ta)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6fde93f81_4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36fde93f81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tra - to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tra - to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 - tra - to, retrato)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retrato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(retrato, re - tra - to)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6fde93f81_4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36fde93f81_4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gun - ta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gun - 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(pre - gun - ta, pregunta)</a:t>
            </a:r>
            <a:endParaRPr i="1" strike="sngStrike">
              <a:solidFill>
                <a:srgbClr val="0E0E0E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(pregunta, pre - gun - ta)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22be15a4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22be15a4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unir tres letras para formar una sílaba trabada. Recuerda que cuando hay dos consonantes juntas, las pronunciamos rápidamente y luego agregamos la vocal.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</a:t>
            </a:r>
            <a:r>
              <a:rPr i="1"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/r/, /e/, pre. 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la sílaba trabada que aparece sobre la flecha amarilla.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{FA49EF84-AB6B-4BD3-9EA3-96329028AAAF}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4162" y="1408600"/>
            <a:ext cx="1955666" cy="299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tri</a:t>
            </a:r>
            <a:endParaRPr sz="9600"/>
          </a:p>
        </p:txBody>
      </p:sp>
      <p:sp>
        <p:nvSpPr>
          <p:cNvPr id="207" name="Google Shape;207;p34"/>
          <p:cNvSpPr/>
          <p:nvPr/>
        </p:nvSpPr>
        <p:spPr>
          <a:xfrm>
            <a:off x="4030650" y="3110438"/>
            <a:ext cx="1180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8" name="Google Shape;208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idx="4294967295" type="body"/>
          </p:nvPr>
        </p:nvSpPr>
        <p:spPr>
          <a:xfrm>
            <a:off x="311700" y="16164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pro</a:t>
            </a:r>
            <a:endParaRPr sz="9600"/>
          </a:p>
        </p:txBody>
      </p:sp>
      <p:sp>
        <p:nvSpPr>
          <p:cNvPr id="214" name="Google Shape;214;p35"/>
          <p:cNvSpPr/>
          <p:nvPr/>
        </p:nvSpPr>
        <p:spPr>
          <a:xfrm>
            <a:off x="3607950" y="3122918"/>
            <a:ext cx="1939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5" name="Google Shape;215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dra</a:t>
            </a:r>
            <a:endParaRPr sz="9600"/>
          </a:p>
        </p:txBody>
      </p:sp>
      <p:sp>
        <p:nvSpPr>
          <p:cNvPr id="221" name="Google Shape;221;p36"/>
          <p:cNvSpPr/>
          <p:nvPr/>
        </p:nvSpPr>
        <p:spPr>
          <a:xfrm>
            <a:off x="3570500" y="3110438"/>
            <a:ext cx="21429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2" name="Google Shape;222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fri</a:t>
            </a:r>
            <a:endParaRPr sz="9600"/>
          </a:p>
        </p:txBody>
      </p:sp>
      <p:sp>
        <p:nvSpPr>
          <p:cNvPr id="228" name="Google Shape;228;p37"/>
          <p:cNvSpPr/>
          <p:nvPr/>
        </p:nvSpPr>
        <p:spPr>
          <a:xfrm>
            <a:off x="4071375" y="3110438"/>
            <a:ext cx="1126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9" name="Google Shape;229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bra</a:t>
            </a:r>
            <a:endParaRPr sz="9600"/>
          </a:p>
        </p:txBody>
      </p:sp>
      <p:sp>
        <p:nvSpPr>
          <p:cNvPr id="235" name="Google Shape;235;p38"/>
          <p:cNvSpPr/>
          <p:nvPr/>
        </p:nvSpPr>
        <p:spPr>
          <a:xfrm>
            <a:off x="3570500" y="3110438"/>
            <a:ext cx="19770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6" name="Google Shape;236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</a:t>
            </a:r>
            <a:endParaRPr sz="9600"/>
          </a:p>
        </p:txBody>
      </p:sp>
      <p:sp>
        <p:nvSpPr>
          <p:cNvPr id="242" name="Google Shape;242;p39"/>
          <p:cNvSpPr/>
          <p:nvPr/>
        </p:nvSpPr>
        <p:spPr>
          <a:xfrm>
            <a:off x="3772800" y="3110438"/>
            <a:ext cx="16422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3" name="Google Shape;243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/>
          <p:nvPr>
            <p:ph idx="4294967295" type="body"/>
          </p:nvPr>
        </p:nvSpPr>
        <p:spPr>
          <a:xfrm>
            <a:off x="311700" y="16040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</a:t>
            </a:r>
            <a:endParaRPr sz="9600"/>
          </a:p>
        </p:txBody>
      </p:sp>
      <p:sp>
        <p:nvSpPr>
          <p:cNvPr id="249" name="Google Shape;249;p40"/>
          <p:cNvSpPr/>
          <p:nvPr/>
        </p:nvSpPr>
        <p:spPr>
          <a:xfrm>
            <a:off x="3595450" y="3135412"/>
            <a:ext cx="19521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0" name="Google Shape;250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cri</a:t>
            </a:r>
            <a:endParaRPr sz="9600"/>
          </a:p>
        </p:txBody>
      </p:sp>
      <p:sp>
        <p:nvSpPr>
          <p:cNvPr id="256" name="Google Shape;256;p41"/>
          <p:cNvSpPr/>
          <p:nvPr/>
        </p:nvSpPr>
        <p:spPr>
          <a:xfrm>
            <a:off x="3922100" y="3060501"/>
            <a:ext cx="16254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7" name="Google Shape;257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/>
          <p:nvPr>
            <p:ph idx="4294967295" type="body"/>
          </p:nvPr>
        </p:nvSpPr>
        <p:spPr>
          <a:xfrm>
            <a:off x="311700" y="159775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gre</a:t>
            </a:r>
            <a:endParaRPr sz="9600"/>
          </a:p>
        </p:txBody>
      </p:sp>
      <p:sp>
        <p:nvSpPr>
          <p:cNvPr id="263" name="Google Shape;263;p42"/>
          <p:cNvSpPr/>
          <p:nvPr/>
        </p:nvSpPr>
        <p:spPr>
          <a:xfrm>
            <a:off x="3623525" y="3141650"/>
            <a:ext cx="20442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4" name="Google Shape;264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tro</a:t>
            </a:r>
            <a:endParaRPr sz="9600"/>
          </a:p>
        </p:txBody>
      </p:sp>
      <p:sp>
        <p:nvSpPr>
          <p:cNvPr id="270" name="Google Shape;270;p43"/>
          <p:cNvSpPr/>
          <p:nvPr/>
        </p:nvSpPr>
        <p:spPr>
          <a:xfrm>
            <a:off x="3744300" y="3110438"/>
            <a:ext cx="18033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1" name="Google Shape;271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" name="Google Shape;282;p45"/>
          <p:cNvGraphicFramePr/>
          <p:nvPr/>
        </p:nvGraphicFramePr>
        <p:xfrm>
          <a:off x="2056275" y="184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{FA49EF84-AB6B-4BD3-9EA3-96329028AAAF}</a:tableStyleId>
              </a:tblPr>
              <a:tblGrid>
                <a:gridCol w="1677150"/>
                <a:gridCol w="1677150"/>
                <a:gridCol w="1677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83" name="Google Shape;283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Palabras con 2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289" name="Google Shape;28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/>
          <p:nvPr>
            <p:ph idx="4294967295" type="body"/>
          </p:nvPr>
        </p:nvSpPr>
        <p:spPr>
          <a:xfrm>
            <a:off x="2841375" y="1622075"/>
            <a:ext cx="2083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tris</a:t>
            </a:r>
            <a:endParaRPr sz="9600"/>
          </a:p>
        </p:txBody>
      </p:sp>
      <p:sp>
        <p:nvSpPr>
          <p:cNvPr id="295" name="Google Shape;295;p47"/>
          <p:cNvSpPr txBox="1"/>
          <p:nvPr/>
        </p:nvSpPr>
        <p:spPr>
          <a:xfrm>
            <a:off x="4743871" y="1622075"/>
            <a:ext cx="148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47"/>
          <p:cNvSpPr/>
          <p:nvPr/>
        </p:nvSpPr>
        <p:spPr>
          <a:xfrm>
            <a:off x="3295925" y="3028226"/>
            <a:ext cx="288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7" name="Google Shape;297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8"/>
          <p:cNvSpPr txBox="1"/>
          <p:nvPr>
            <p:ph idx="4294967295" type="body"/>
          </p:nvPr>
        </p:nvSpPr>
        <p:spPr>
          <a:xfrm>
            <a:off x="2311150" y="1568875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pron</a:t>
            </a:r>
            <a:endParaRPr sz="9600"/>
          </a:p>
        </p:txBody>
      </p:sp>
      <p:sp>
        <p:nvSpPr>
          <p:cNvPr id="303" name="Google Shape;303;p48"/>
          <p:cNvSpPr txBox="1"/>
          <p:nvPr/>
        </p:nvSpPr>
        <p:spPr>
          <a:xfrm>
            <a:off x="5210750" y="1568875"/>
            <a:ext cx="162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48"/>
          <p:cNvSpPr/>
          <p:nvPr/>
        </p:nvSpPr>
        <p:spPr>
          <a:xfrm>
            <a:off x="2518375" y="3081425"/>
            <a:ext cx="405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5" name="Google Shape;305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"/>
          <p:cNvSpPr txBox="1"/>
          <p:nvPr>
            <p:ph idx="4294967295" type="body"/>
          </p:nvPr>
        </p:nvSpPr>
        <p:spPr>
          <a:xfrm>
            <a:off x="2293188" y="1576838"/>
            <a:ext cx="2208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</a:t>
            </a:r>
            <a:endParaRPr sz="9600"/>
          </a:p>
        </p:txBody>
      </p:sp>
      <p:sp>
        <p:nvSpPr>
          <p:cNvPr id="311" name="Google Shape;311;p49"/>
          <p:cNvSpPr txBox="1"/>
          <p:nvPr/>
        </p:nvSpPr>
        <p:spPr>
          <a:xfrm>
            <a:off x="4335313" y="1576838"/>
            <a:ext cx="251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drá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49"/>
          <p:cNvSpPr/>
          <p:nvPr/>
        </p:nvSpPr>
        <p:spPr>
          <a:xfrm>
            <a:off x="2748763" y="3073472"/>
            <a:ext cx="385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3" name="Google Shape;313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0"/>
          <p:cNvSpPr txBox="1"/>
          <p:nvPr>
            <p:ph idx="4294967295" type="body"/>
          </p:nvPr>
        </p:nvSpPr>
        <p:spPr>
          <a:xfrm>
            <a:off x="2076050" y="1606975"/>
            <a:ext cx="2760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tar</a:t>
            </a:r>
            <a:endParaRPr sz="9600"/>
          </a:p>
        </p:txBody>
      </p:sp>
      <p:sp>
        <p:nvSpPr>
          <p:cNvPr id="319" name="Google Shape;319;p50"/>
          <p:cNvSpPr txBox="1"/>
          <p:nvPr/>
        </p:nvSpPr>
        <p:spPr>
          <a:xfrm>
            <a:off x="4571925" y="1606975"/>
            <a:ext cx="249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50"/>
          <p:cNvSpPr/>
          <p:nvPr/>
        </p:nvSpPr>
        <p:spPr>
          <a:xfrm>
            <a:off x="3069425" y="3043325"/>
            <a:ext cx="352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1"/>
          <p:cNvSpPr txBox="1"/>
          <p:nvPr>
            <p:ph idx="4294967295" type="body"/>
          </p:nvPr>
        </p:nvSpPr>
        <p:spPr>
          <a:xfrm>
            <a:off x="1558788" y="1564775"/>
            <a:ext cx="3298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gri</a:t>
            </a:r>
            <a:endParaRPr sz="9600"/>
          </a:p>
        </p:txBody>
      </p:sp>
      <p:sp>
        <p:nvSpPr>
          <p:cNvPr id="327" name="Google Shape;327;p51"/>
          <p:cNvSpPr txBox="1"/>
          <p:nvPr/>
        </p:nvSpPr>
        <p:spPr>
          <a:xfrm>
            <a:off x="4664088" y="15647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51"/>
          <p:cNvSpPr/>
          <p:nvPr/>
        </p:nvSpPr>
        <p:spPr>
          <a:xfrm>
            <a:off x="3326975" y="3085534"/>
            <a:ext cx="283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9" name="Google Shape;329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"/>
          <p:cNvSpPr txBox="1"/>
          <p:nvPr>
            <p:ph idx="4294967295" type="body"/>
          </p:nvPr>
        </p:nvSpPr>
        <p:spPr>
          <a:xfrm>
            <a:off x="2183388" y="1606975"/>
            <a:ext cx="196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Fri</a:t>
            </a:r>
            <a:endParaRPr sz="9600"/>
          </a:p>
        </p:txBody>
      </p:sp>
      <p:sp>
        <p:nvSpPr>
          <p:cNvPr id="335" name="Google Shape;335;p52"/>
          <p:cNvSpPr txBox="1"/>
          <p:nvPr/>
        </p:nvSpPr>
        <p:spPr>
          <a:xfrm>
            <a:off x="3624313" y="1606975"/>
            <a:ext cx="333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52"/>
          <p:cNvSpPr/>
          <p:nvPr/>
        </p:nvSpPr>
        <p:spPr>
          <a:xfrm>
            <a:off x="3005013" y="3043325"/>
            <a:ext cx="311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</a:t>
            </a:r>
            <a:r>
              <a:rPr lang="en" sz="3500"/>
              <a:t>. Palabras con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43" name="Google Shape;34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4"/>
          <p:cNvSpPr txBox="1"/>
          <p:nvPr>
            <p:ph idx="4294967295" type="body"/>
          </p:nvPr>
        </p:nvSpPr>
        <p:spPr>
          <a:xfrm>
            <a:off x="1947402" y="1568875"/>
            <a:ext cx="256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</a:t>
            </a:r>
            <a:endParaRPr sz="9600"/>
          </a:p>
        </p:txBody>
      </p:sp>
      <p:sp>
        <p:nvSpPr>
          <p:cNvPr id="349" name="Google Shape;349;p54"/>
          <p:cNvSpPr txBox="1"/>
          <p:nvPr/>
        </p:nvSpPr>
        <p:spPr>
          <a:xfrm>
            <a:off x="3305150" y="1568875"/>
            <a:ext cx="224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54"/>
          <p:cNvSpPr txBox="1"/>
          <p:nvPr/>
        </p:nvSpPr>
        <p:spPr>
          <a:xfrm>
            <a:off x="4252100" y="1568875"/>
            <a:ext cx="294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ña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54"/>
          <p:cNvSpPr/>
          <p:nvPr/>
        </p:nvSpPr>
        <p:spPr>
          <a:xfrm>
            <a:off x="1998475" y="3081425"/>
            <a:ext cx="4686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2" name="Google Shape;35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5"/>
          <p:cNvSpPr txBox="1"/>
          <p:nvPr>
            <p:ph idx="4294967295" type="body"/>
          </p:nvPr>
        </p:nvSpPr>
        <p:spPr>
          <a:xfrm>
            <a:off x="1238025" y="1582863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</a:t>
            </a:r>
            <a:endParaRPr sz="9600"/>
          </a:p>
        </p:txBody>
      </p:sp>
      <p:sp>
        <p:nvSpPr>
          <p:cNvPr id="358" name="Google Shape;358;p55"/>
          <p:cNvSpPr txBox="1"/>
          <p:nvPr/>
        </p:nvSpPr>
        <p:spPr>
          <a:xfrm>
            <a:off x="3737050" y="1582863"/>
            <a:ext cx="307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55"/>
          <p:cNvSpPr txBox="1"/>
          <p:nvPr/>
        </p:nvSpPr>
        <p:spPr>
          <a:xfrm>
            <a:off x="4929675" y="1582863"/>
            <a:ext cx="297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55"/>
          <p:cNvSpPr/>
          <p:nvPr/>
        </p:nvSpPr>
        <p:spPr>
          <a:xfrm>
            <a:off x="1790200" y="3067440"/>
            <a:ext cx="552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1" name="Google Shape;361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 txBox="1"/>
          <p:nvPr>
            <p:ph idx="4294967295" type="body"/>
          </p:nvPr>
        </p:nvSpPr>
        <p:spPr>
          <a:xfrm>
            <a:off x="1849288" y="1606988"/>
            <a:ext cx="2026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ce</a:t>
            </a:r>
            <a:endParaRPr sz="9600"/>
          </a:p>
        </p:txBody>
      </p:sp>
      <p:sp>
        <p:nvSpPr>
          <p:cNvPr id="367" name="Google Shape;367;p56"/>
          <p:cNvSpPr txBox="1"/>
          <p:nvPr/>
        </p:nvSpPr>
        <p:spPr>
          <a:xfrm>
            <a:off x="3620353" y="1606988"/>
            <a:ext cx="272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56"/>
          <p:cNvSpPr txBox="1"/>
          <p:nvPr/>
        </p:nvSpPr>
        <p:spPr>
          <a:xfrm>
            <a:off x="4573579" y="1606988"/>
            <a:ext cx="272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56"/>
          <p:cNvSpPr/>
          <p:nvPr/>
        </p:nvSpPr>
        <p:spPr>
          <a:xfrm>
            <a:off x="2150900" y="3043313"/>
            <a:ext cx="514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0" name="Google Shape;370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7"/>
          <p:cNvSpPr txBox="1"/>
          <p:nvPr>
            <p:ph idx="4294967295" type="body"/>
          </p:nvPr>
        </p:nvSpPr>
        <p:spPr>
          <a:xfrm>
            <a:off x="1369763" y="1582188"/>
            <a:ext cx="2894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tran</a:t>
            </a:r>
            <a:endParaRPr sz="9600"/>
          </a:p>
        </p:txBody>
      </p:sp>
      <p:sp>
        <p:nvSpPr>
          <p:cNvPr id="376" name="Google Shape;376;p57"/>
          <p:cNvSpPr txBox="1"/>
          <p:nvPr/>
        </p:nvSpPr>
        <p:spPr>
          <a:xfrm>
            <a:off x="4019338" y="1582188"/>
            <a:ext cx="244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57"/>
          <p:cNvSpPr txBox="1"/>
          <p:nvPr/>
        </p:nvSpPr>
        <p:spPr>
          <a:xfrm>
            <a:off x="5242837" y="1588763"/>
            <a:ext cx="253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lo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57"/>
          <p:cNvSpPr/>
          <p:nvPr/>
        </p:nvSpPr>
        <p:spPr>
          <a:xfrm>
            <a:off x="1636463" y="3068111"/>
            <a:ext cx="549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9" name="Google Shape;37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8"/>
          <p:cNvSpPr txBox="1"/>
          <p:nvPr>
            <p:ph idx="4294967295" type="body"/>
          </p:nvPr>
        </p:nvSpPr>
        <p:spPr>
          <a:xfrm>
            <a:off x="2150800" y="1606975"/>
            <a:ext cx="1641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385" name="Google Shape;385;p58"/>
          <p:cNvSpPr txBox="1"/>
          <p:nvPr/>
        </p:nvSpPr>
        <p:spPr>
          <a:xfrm>
            <a:off x="3550875" y="1606975"/>
            <a:ext cx="29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8"/>
          <p:cNvSpPr txBox="1"/>
          <p:nvPr/>
        </p:nvSpPr>
        <p:spPr>
          <a:xfrm>
            <a:off x="4329800" y="1606975"/>
            <a:ext cx="266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be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2309325" y="3043325"/>
            <a:ext cx="449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9"/>
          <p:cNvSpPr txBox="1"/>
          <p:nvPr>
            <p:ph idx="4294967295" type="body"/>
          </p:nvPr>
        </p:nvSpPr>
        <p:spPr>
          <a:xfrm>
            <a:off x="2073563" y="1628888"/>
            <a:ext cx="2280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</a:t>
            </a:r>
            <a:endParaRPr sz="9600"/>
          </a:p>
        </p:txBody>
      </p:sp>
      <p:sp>
        <p:nvSpPr>
          <p:cNvPr id="394" name="Google Shape;394;p59"/>
          <p:cNvSpPr txBox="1"/>
          <p:nvPr/>
        </p:nvSpPr>
        <p:spPr>
          <a:xfrm>
            <a:off x="5572887" y="1657063"/>
            <a:ext cx="142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9"/>
          <p:cNvSpPr/>
          <p:nvPr/>
        </p:nvSpPr>
        <p:spPr>
          <a:xfrm>
            <a:off x="2416138" y="3141872"/>
            <a:ext cx="446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7" name="Google Shape;397;p59"/>
          <p:cNvSpPr txBox="1"/>
          <p:nvPr>
            <p:ph idx="4294967295" type="body"/>
          </p:nvPr>
        </p:nvSpPr>
        <p:spPr>
          <a:xfrm>
            <a:off x="3866561" y="1628888"/>
            <a:ext cx="2011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ba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</a:t>
            </a:r>
            <a:r>
              <a:rPr lang="en" sz="3500"/>
              <a:t>. Palabras con 4+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03" name="Google Shape;40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1"/>
          <p:cNvSpPr txBox="1"/>
          <p:nvPr>
            <p:ph idx="4294967295" type="body"/>
          </p:nvPr>
        </p:nvSpPr>
        <p:spPr>
          <a:xfrm>
            <a:off x="371525" y="1593750"/>
            <a:ext cx="2516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or</a:t>
            </a:r>
            <a:endParaRPr sz="9600"/>
          </a:p>
        </p:txBody>
      </p:sp>
      <p:sp>
        <p:nvSpPr>
          <p:cNvPr id="409" name="Google Shape;409;p61"/>
          <p:cNvSpPr txBox="1"/>
          <p:nvPr/>
        </p:nvSpPr>
        <p:spPr>
          <a:xfrm>
            <a:off x="2738750" y="1593750"/>
            <a:ext cx="23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1"/>
          <p:cNvSpPr txBox="1"/>
          <p:nvPr/>
        </p:nvSpPr>
        <p:spPr>
          <a:xfrm>
            <a:off x="4290975" y="1620200"/>
            <a:ext cx="195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61"/>
          <p:cNvSpPr txBox="1"/>
          <p:nvPr/>
        </p:nvSpPr>
        <p:spPr>
          <a:xfrm>
            <a:off x="5825325" y="1617864"/>
            <a:ext cx="243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61"/>
          <p:cNvSpPr/>
          <p:nvPr/>
        </p:nvSpPr>
        <p:spPr>
          <a:xfrm>
            <a:off x="1764850" y="3056550"/>
            <a:ext cx="615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3" name="Google Shape;413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2"/>
          <p:cNvSpPr txBox="1"/>
          <p:nvPr>
            <p:ph idx="4294967295" type="body"/>
          </p:nvPr>
        </p:nvSpPr>
        <p:spPr>
          <a:xfrm>
            <a:off x="1623275" y="1575850"/>
            <a:ext cx="227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</a:t>
            </a:r>
            <a:endParaRPr sz="9600"/>
          </a:p>
        </p:txBody>
      </p:sp>
      <p:sp>
        <p:nvSpPr>
          <p:cNvPr id="419" name="Google Shape;419;p62"/>
          <p:cNvSpPr txBox="1"/>
          <p:nvPr/>
        </p:nvSpPr>
        <p:spPr>
          <a:xfrm>
            <a:off x="3631731" y="1575850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2"/>
          <p:cNvSpPr txBox="1"/>
          <p:nvPr/>
        </p:nvSpPr>
        <p:spPr>
          <a:xfrm>
            <a:off x="4053950" y="1603900"/>
            <a:ext cx="285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2"/>
          <p:cNvSpPr txBox="1"/>
          <p:nvPr/>
        </p:nvSpPr>
        <p:spPr>
          <a:xfrm>
            <a:off x="5283175" y="1612021"/>
            <a:ext cx="304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62"/>
          <p:cNvSpPr/>
          <p:nvPr/>
        </p:nvSpPr>
        <p:spPr>
          <a:xfrm>
            <a:off x="1875450" y="3098567"/>
            <a:ext cx="527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3" name="Google Shape;423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3"/>
          <p:cNvSpPr txBox="1"/>
          <p:nvPr>
            <p:ph idx="4294967295" type="body"/>
          </p:nvPr>
        </p:nvSpPr>
        <p:spPr>
          <a:xfrm>
            <a:off x="273400" y="1599963"/>
            <a:ext cx="3258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cum</a:t>
            </a:r>
            <a:endParaRPr sz="9600"/>
          </a:p>
        </p:txBody>
      </p:sp>
      <p:sp>
        <p:nvSpPr>
          <p:cNvPr id="429" name="Google Shape;429;p63"/>
          <p:cNvSpPr txBox="1"/>
          <p:nvPr/>
        </p:nvSpPr>
        <p:spPr>
          <a:xfrm>
            <a:off x="3263956" y="159996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63"/>
          <p:cNvSpPr txBox="1"/>
          <p:nvPr/>
        </p:nvSpPr>
        <p:spPr>
          <a:xfrm>
            <a:off x="5048350" y="1628013"/>
            <a:ext cx="107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63"/>
          <p:cNvSpPr txBox="1"/>
          <p:nvPr/>
        </p:nvSpPr>
        <p:spPr>
          <a:xfrm>
            <a:off x="5829800" y="1599963"/>
            <a:ext cx="304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63"/>
          <p:cNvSpPr/>
          <p:nvPr/>
        </p:nvSpPr>
        <p:spPr>
          <a:xfrm>
            <a:off x="687375" y="3050338"/>
            <a:ext cx="757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3" name="Google Shape;433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6600" y="872900"/>
            <a:ext cx="3042375" cy="339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8"/>
          <p:cNvCxnSpPr/>
          <p:nvPr/>
        </p:nvCxnSpPr>
        <p:spPr>
          <a:xfrm>
            <a:off x="2535025" y="1818450"/>
            <a:ext cx="1553100" cy="13056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9" name="Google Shape;169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4"/>
          <p:cNvSpPr txBox="1"/>
          <p:nvPr>
            <p:ph idx="4294967295" type="body"/>
          </p:nvPr>
        </p:nvSpPr>
        <p:spPr>
          <a:xfrm>
            <a:off x="1370575" y="1575850"/>
            <a:ext cx="227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</a:t>
            </a:r>
            <a:endParaRPr sz="9600"/>
          </a:p>
        </p:txBody>
      </p:sp>
      <p:sp>
        <p:nvSpPr>
          <p:cNvPr id="439" name="Google Shape;439;p64"/>
          <p:cNvSpPr txBox="1"/>
          <p:nvPr/>
        </p:nvSpPr>
        <p:spPr>
          <a:xfrm>
            <a:off x="3379031" y="1575850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64"/>
          <p:cNvSpPr txBox="1"/>
          <p:nvPr/>
        </p:nvSpPr>
        <p:spPr>
          <a:xfrm>
            <a:off x="5020454" y="1603900"/>
            <a:ext cx="227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64"/>
          <p:cNvSpPr txBox="1"/>
          <p:nvPr/>
        </p:nvSpPr>
        <p:spPr>
          <a:xfrm>
            <a:off x="5815075" y="1603900"/>
            <a:ext cx="227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64"/>
          <p:cNvSpPr/>
          <p:nvPr/>
        </p:nvSpPr>
        <p:spPr>
          <a:xfrm>
            <a:off x="1604225" y="3074450"/>
            <a:ext cx="635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3" name="Google Shape;44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5"/>
          <p:cNvSpPr txBox="1"/>
          <p:nvPr>
            <p:ph idx="4294967295" type="body"/>
          </p:nvPr>
        </p:nvSpPr>
        <p:spPr>
          <a:xfrm>
            <a:off x="862312" y="1599963"/>
            <a:ext cx="1419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449" name="Google Shape;449;p65"/>
          <p:cNvSpPr txBox="1"/>
          <p:nvPr/>
        </p:nvSpPr>
        <p:spPr>
          <a:xfrm>
            <a:off x="2013243" y="159996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5"/>
          <p:cNvSpPr txBox="1"/>
          <p:nvPr/>
        </p:nvSpPr>
        <p:spPr>
          <a:xfrm>
            <a:off x="3807063" y="1628013"/>
            <a:ext cx="187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tró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5"/>
          <p:cNvSpPr txBox="1"/>
          <p:nvPr/>
        </p:nvSpPr>
        <p:spPr>
          <a:xfrm>
            <a:off x="5341088" y="1599963"/>
            <a:ext cx="127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65"/>
          <p:cNvSpPr/>
          <p:nvPr/>
        </p:nvSpPr>
        <p:spPr>
          <a:xfrm>
            <a:off x="1384613" y="3050338"/>
            <a:ext cx="653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65"/>
          <p:cNvSpPr txBox="1"/>
          <p:nvPr/>
        </p:nvSpPr>
        <p:spPr>
          <a:xfrm>
            <a:off x="6255488" y="1599963"/>
            <a:ext cx="202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4" name="Google Shape;45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6"/>
          <p:cNvSpPr txBox="1"/>
          <p:nvPr>
            <p:ph idx="4294967295" type="body"/>
          </p:nvPr>
        </p:nvSpPr>
        <p:spPr>
          <a:xfrm>
            <a:off x="57325" y="1599963"/>
            <a:ext cx="2276400" cy="14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400"/>
              <a:t>pro</a:t>
            </a:r>
            <a:endParaRPr sz="8400"/>
          </a:p>
        </p:txBody>
      </p:sp>
      <p:sp>
        <p:nvSpPr>
          <p:cNvPr id="460" name="Google Shape;460;p66"/>
          <p:cNvSpPr txBox="1"/>
          <p:nvPr/>
        </p:nvSpPr>
        <p:spPr>
          <a:xfrm>
            <a:off x="2065776" y="1599963"/>
            <a:ext cx="1874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endParaRPr sz="8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66"/>
          <p:cNvSpPr txBox="1"/>
          <p:nvPr/>
        </p:nvSpPr>
        <p:spPr>
          <a:xfrm>
            <a:off x="3478600" y="1628013"/>
            <a:ext cx="1874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</a:t>
            </a:r>
            <a:endParaRPr sz="8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66"/>
          <p:cNvSpPr txBox="1"/>
          <p:nvPr/>
        </p:nvSpPr>
        <p:spPr>
          <a:xfrm>
            <a:off x="5088825" y="1599963"/>
            <a:ext cx="2739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sz="8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66"/>
          <p:cNvSpPr/>
          <p:nvPr/>
        </p:nvSpPr>
        <p:spPr>
          <a:xfrm>
            <a:off x="532600" y="3050338"/>
            <a:ext cx="812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66"/>
          <p:cNvSpPr txBox="1"/>
          <p:nvPr/>
        </p:nvSpPr>
        <p:spPr>
          <a:xfrm>
            <a:off x="7374825" y="1599963"/>
            <a:ext cx="2223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8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5" name="Google Shape;465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471" name="Google Shape;47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6" name="Google Shape;476;p68"/>
          <p:cNvGraphicFramePr/>
          <p:nvPr/>
        </p:nvGraphicFramePr>
        <p:xfrm>
          <a:off x="952500" y="1679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{FA49EF84-AB6B-4BD3-9EA3-96329028AAAF}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8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77" name="Google Shape;47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" name="Google Shape;482;p69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{FA49EF84-AB6B-4BD3-9EA3-96329028AAAF}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3" name="Google Shape;483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8" name="Google Shape;488;p70"/>
          <p:cNvGraphicFramePr/>
          <p:nvPr/>
        </p:nvGraphicFramePr>
        <p:xfrm>
          <a:off x="952500" y="1985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{FA49EF84-AB6B-4BD3-9EA3-96329028AAAF}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9" name="Google Shape;489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2"/>
          <p:cNvSpPr txBox="1"/>
          <p:nvPr>
            <p:ph idx="4294967295" type="body"/>
          </p:nvPr>
        </p:nvSpPr>
        <p:spPr>
          <a:xfrm>
            <a:off x="540300" y="826200"/>
            <a:ext cx="8520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Hoy Félix está súper triste.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01" name="Google Shape;50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02" name="Google Shape;502;p72"/>
          <p:cNvSpPr/>
          <p:nvPr/>
        </p:nvSpPr>
        <p:spPr>
          <a:xfrm>
            <a:off x="1951096" y="1682643"/>
            <a:ext cx="2679713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03" name="Google Shape;503;p72"/>
          <p:cNvSpPr/>
          <p:nvPr/>
        </p:nvSpPr>
        <p:spPr>
          <a:xfrm>
            <a:off x="4828025" y="1670709"/>
            <a:ext cx="3155711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04" name="Google Shape;504;p72"/>
          <p:cNvSpPr/>
          <p:nvPr/>
        </p:nvSpPr>
        <p:spPr>
          <a:xfrm>
            <a:off x="540300" y="1658775"/>
            <a:ext cx="1309518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505" name="Google Shape;505;p72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9550" y="1216650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3"/>
          <p:cNvSpPr txBox="1"/>
          <p:nvPr>
            <p:ph idx="4294967295" type="body"/>
          </p:nvPr>
        </p:nvSpPr>
        <p:spPr>
          <a:xfrm>
            <a:off x="739245" y="623325"/>
            <a:ext cx="8520600" cy="29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00000"/>
                </a:solidFill>
              </a:rPr>
              <a:t>En su cuarto, Félix decide hacer </a:t>
            </a:r>
            <a:endParaRPr sz="3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00000"/>
                </a:solidFill>
              </a:rPr>
              <a:t>un retrato para Katrina.</a:t>
            </a:r>
            <a:endParaRPr sz="3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11" name="Google Shape;511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12" name="Google Shape;512;p73"/>
          <p:cNvSpPr/>
          <p:nvPr/>
        </p:nvSpPr>
        <p:spPr>
          <a:xfrm>
            <a:off x="739245" y="1420100"/>
            <a:ext cx="2996174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13" name="Google Shape;513;p73"/>
          <p:cNvSpPr/>
          <p:nvPr/>
        </p:nvSpPr>
        <p:spPr>
          <a:xfrm>
            <a:off x="3905727" y="1428950"/>
            <a:ext cx="4340476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14" name="Google Shape;514;p73"/>
          <p:cNvSpPr/>
          <p:nvPr/>
        </p:nvSpPr>
        <p:spPr>
          <a:xfrm>
            <a:off x="856425" y="2742650"/>
            <a:ext cx="5419580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cxnSp>
        <p:nvCxnSpPr>
          <p:cNvPr id="515" name="Google Shape;515;p73"/>
          <p:cNvCxnSpPr/>
          <p:nvPr/>
        </p:nvCxnSpPr>
        <p:spPr>
          <a:xfrm rot="10800000">
            <a:off x="856425" y="2019278"/>
            <a:ext cx="7232100" cy="0"/>
          </a:xfrm>
          <a:prstGeom prst="straightConnector1">
            <a:avLst/>
          </a:pr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16" name="Google Shape;516;p73"/>
          <p:cNvSpPr/>
          <p:nvPr/>
        </p:nvSpPr>
        <p:spPr>
          <a:xfrm rot="5401353">
            <a:off x="343665" y="2207784"/>
            <a:ext cx="664305" cy="281383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17" name="Google Shape;517;p73"/>
          <p:cNvSpPr/>
          <p:nvPr/>
        </p:nvSpPr>
        <p:spPr>
          <a:xfrm rot="-5400000">
            <a:off x="8039714" y="1605787"/>
            <a:ext cx="549752" cy="252021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pic>
        <p:nvPicPr>
          <p:cNvPr id="518" name="Google Shape;518;p73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1700" y="2293975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0588" y="822625"/>
            <a:ext cx="3382825" cy="349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4"/>
          <p:cNvSpPr txBox="1"/>
          <p:nvPr>
            <p:ph idx="4294967295" type="body"/>
          </p:nvPr>
        </p:nvSpPr>
        <p:spPr>
          <a:xfrm>
            <a:off x="311700" y="1054800"/>
            <a:ext cx="8520600" cy="18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Usa muchos colores y, por fin,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está listo el retrato de Katrina y Frida.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524" name="Google Shape;524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25" name="Google Shape;525;p74"/>
          <p:cNvSpPr/>
          <p:nvPr/>
        </p:nvSpPr>
        <p:spPr>
          <a:xfrm>
            <a:off x="311700" y="1767679"/>
            <a:ext cx="4933643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26" name="Google Shape;526;p74"/>
          <p:cNvSpPr/>
          <p:nvPr/>
        </p:nvSpPr>
        <p:spPr>
          <a:xfrm>
            <a:off x="2411750" y="2806296"/>
            <a:ext cx="6056424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27" name="Google Shape;527;p74"/>
          <p:cNvSpPr/>
          <p:nvPr/>
        </p:nvSpPr>
        <p:spPr>
          <a:xfrm>
            <a:off x="376940" y="2782108"/>
            <a:ext cx="1893270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28" name="Google Shape;528;p74"/>
          <p:cNvSpPr/>
          <p:nvPr/>
        </p:nvSpPr>
        <p:spPr>
          <a:xfrm>
            <a:off x="5370125" y="1743483"/>
            <a:ext cx="1610548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529" name="Google Shape;529;p74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6450" y="2378425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35" name="Google Shape;535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6"/>
          <p:cNvSpPr txBox="1"/>
          <p:nvPr>
            <p:ph idx="4294967295" type="body"/>
          </p:nvPr>
        </p:nvSpPr>
        <p:spPr>
          <a:xfrm>
            <a:off x="311700" y="2121600"/>
            <a:ext cx="8520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__________________________. 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41" name="Google Shape;54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7"/>
          <p:cNvSpPr txBox="1"/>
          <p:nvPr>
            <p:ph idx="4294967295" type="body"/>
          </p:nvPr>
        </p:nvSpPr>
        <p:spPr>
          <a:xfrm>
            <a:off x="311700" y="1944475"/>
            <a:ext cx="8520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Hoy Félix está súper triste.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47" name="Google Shape;547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8"/>
          <p:cNvSpPr txBox="1"/>
          <p:nvPr>
            <p:ph type="ctrTitle"/>
          </p:nvPr>
        </p:nvSpPr>
        <p:spPr>
          <a:xfrm>
            <a:off x="609600" y="19874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53" name="Google Shape;553;p78"/>
          <p:cNvSpPr txBox="1"/>
          <p:nvPr>
            <p:ph idx="1" type="subTitle"/>
          </p:nvPr>
        </p:nvSpPr>
        <p:spPr>
          <a:xfrm>
            <a:off x="824175" y="27659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54" name="Google Shape;55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925" y="10372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350" y="612275"/>
            <a:ext cx="4001951" cy="391895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/>
          <p:nvPr/>
        </p:nvSpPr>
        <p:spPr>
          <a:xfrm rot="865953">
            <a:off x="5386142" y="1585613"/>
            <a:ext cx="1493740" cy="1454084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DF0B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5445450" y="1855650"/>
            <a:ext cx="15036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¡Félix!</a:t>
            </a:r>
            <a:endParaRPr sz="39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3" name="Google Shape;183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7513" y="495050"/>
            <a:ext cx="3315825" cy="415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2075" y="757088"/>
            <a:ext cx="3739851" cy="362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</a:t>
            </a:r>
            <a:r>
              <a:rPr lang="en" sz="3500"/>
              <a:t>ílabas</a:t>
            </a:r>
            <a:endParaRPr sz="3500"/>
          </a:p>
        </p:txBody>
      </p:sp>
      <p:pic>
        <p:nvPicPr>
          <p:cNvPr id="201" name="Google Shape;20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