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9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</p:sldIdLst>
  <p:sldSz cy="5143500" cx="9144000"/>
  <p:notesSz cx="6858000" cy="9144000"/>
  <p:embeddedFontLst>
    <p:embeddedFont>
      <p:font typeface="Century Gothic"/>
      <p:regular r:id="rId57"/>
      <p:bold r:id="rId58"/>
      <p:italic r:id="rId59"/>
      <p:boldItalic r:id="rId6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1386FBE5-66A0-423E-A74E-01A598F4A658}">
  <a:tblStyle styleId="{1386FBE5-66A0-423E-A74E-01A598F4A65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60" Type="http://schemas.openxmlformats.org/officeDocument/2006/relationships/font" Target="fonts/CenturyGothic-boldItalic.fntdata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slide" Target="slides/slide50.xml"/><Relationship Id="rId10" Type="http://schemas.openxmlformats.org/officeDocument/2006/relationships/slide" Target="slides/slide5.xml"/><Relationship Id="rId54" Type="http://schemas.openxmlformats.org/officeDocument/2006/relationships/slide" Target="slides/slide49.xml"/><Relationship Id="rId13" Type="http://schemas.openxmlformats.org/officeDocument/2006/relationships/slide" Target="slides/slide8.xml"/><Relationship Id="rId57" Type="http://schemas.openxmlformats.org/officeDocument/2006/relationships/font" Target="fonts/CenturyGothic-regular.fntdata"/><Relationship Id="rId12" Type="http://schemas.openxmlformats.org/officeDocument/2006/relationships/slide" Target="slides/slide7.xml"/><Relationship Id="rId56" Type="http://schemas.openxmlformats.org/officeDocument/2006/relationships/slide" Target="slides/slide51.xml"/><Relationship Id="rId15" Type="http://schemas.openxmlformats.org/officeDocument/2006/relationships/slide" Target="slides/slide10.xml"/><Relationship Id="rId59" Type="http://schemas.openxmlformats.org/officeDocument/2006/relationships/font" Target="fonts/CenturyGothic-italic.fntdata"/><Relationship Id="rId14" Type="http://schemas.openxmlformats.org/officeDocument/2006/relationships/slide" Target="slides/slide9.xml"/><Relationship Id="rId58" Type="http://schemas.openxmlformats.org/officeDocument/2006/relationships/font" Target="fonts/CenturyGothic-bold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2fa305586d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2fa305586d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3514e4ac40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3514e4ac40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ísimo.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prefijo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3514e4ac407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3514e4ac407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ísima.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prefijo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3514e4ac407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" name="Google Shape;396;g3514e4ac407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ero.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prefijo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3514e4ac407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3514e4ac407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era.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prefijo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3514e4ac407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Google Shape;408;g3514e4ac407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ozo.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prefijo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3514e4ac407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4" name="Google Shape;414;g3514e4ac407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oza.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prefijo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3514e4ac407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0" name="Google Shape;420;g3514e4ac407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3514e4ac407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6" name="Google Shape;426;g3514e4ac407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Ahora,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voy a decir un sufijo en voz alta. Todos repetirán el sufijo y lo escribirán en su pizarra.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una de estos sufijos en el siguiente orden: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845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</a:pP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ísimo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/i/, /s/, /i/, /m/, /o/, -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ísimo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845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</a:pP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ísima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/i/, /s /i/, /m/, /a/, -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ísima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845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</a:pP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-ero, /e/, /r/, /o/, -ero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845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</a:pP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-era, /e/, /r/, /a/, -era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845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</a:pP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-azo, /a/, /s/, /o/, -azo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845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</a:pP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-aza, /a/, /s/, /a/, -aza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cada sufijo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33949ac0706_1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2" name="Google Shape;432;g33949ac0706_1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palabras de 2 sílabas. Asegúrate de leer cada palabra parte por parte. Luego une cada parte y lee la palabra completa.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19-24 una a la vez y diga cada palabra en voz alta junto con ellos.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33949ac0706_1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8" name="Google Shape;438;g33949ac0706_1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mien - tras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mientras.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2d99a0f3df9_0_1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2d99a0f3df9_0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¡Hola, lectores! Ahora vamos a practicar lo que hemos aprendido sobre las sílabas y cómo las unimos para formar palabras. ¿Listos?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33fe660883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6" name="Google Shape;446;g33fe660883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- ba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iba.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g33f97e26914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4" name="Google Shape;454;g33f97e26914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 - pués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después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33f9a19b15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" name="Google Shape;462;g33f9a19b15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 - cia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hacia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sz="120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g33f97e26914_1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0" name="Google Shape;470;g33f97e26914_1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cre - er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creer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g33f97e26914_1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8" name="Google Shape;478;g33f97e26914_1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dar - le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darle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33949ac0706_1_1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6" name="Google Shape;486;g33949ac0706_1_1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palabras de 3 sílabas. Asegúrate de leer cada palabra parte por parte. Luego une cada parte y lee la palabra completa.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26-31 una a la vez para cada palabra.</a:t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2e3e187b30b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2" name="Google Shape;492;g2e3e187b30b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 - ri - lla, orilla.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g33f97e26914_1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1" name="Google Shape;501;g33f97e26914_1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cui - da - do, cuidado.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g33f97e26914_1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0" name="Google Shape;510;g33f97e26914_1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sor - pre - sa, sorpresa.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33fec1e132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Google Shape;519;g33fec1e132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 - be - za, cabeza.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2d99a0f3df9_0_1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2d99a0f3df9_0_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diapositiva 4.</a:t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g2e3e187b30b_0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8" name="Google Shape;528;g2e3e187b30b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 - con - den, esconden.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g33fe44501b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7" name="Google Shape;537;g33fe44501b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 - va - se, envase.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g33949ac0706_1_3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6" name="Google Shape;546;g33949ac0706_1_3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más palabras juntos. Estas son palabras más largas, con 4 o más sílabas. Asegúrate de leer parte por parte. Luego une cada parte y lee la palabra completa.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33-37 una a la vez y repita lentamente si es necesario.</a:t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g33f9f12fa9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2" name="Google Shape;552;g33f9f12fa9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 - chí - si - mo, muchísimo. </a:t>
            </a:r>
            <a:endParaRPr sz="1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g33ff0536ff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2" name="Google Shape;562;g33ff0536ff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 - mi - nu - to, diminuto. </a:t>
            </a:r>
            <a:endParaRPr sz="1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0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g33ff0536ff1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2" name="Google Shape;572;g33ff0536ff1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 - pa - ra - zón, caparazón. </a:t>
            </a:r>
            <a:endParaRPr sz="1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g33feb87cc58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2" name="Google Shape;582;g33feb87cc58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 - na - ní - si - ma, enanísima. </a:t>
            </a:r>
            <a:endParaRPr sz="1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g33feb87cc58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3" name="Google Shape;593;g33feb87cc58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bue - ní - si - mo, buenísimo. </a:t>
            </a:r>
            <a:endParaRPr sz="1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g33feb87cc58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3" name="Google Shape;603;g33feb87cc58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 - rio - si - dad, curiosidad. </a:t>
            </a:r>
            <a:endParaRPr sz="1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g33949ac0706_1_4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3" name="Google Shape;613;g33949ac0706_1_4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voy a decir unas palabras en voz alta. Todos repetirán la palabra parte por parte y escribirán la palabra en su pizarra lo mejor que puedan. ¿Listos?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40-42 una a la vez.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2d99a0f3df9_0_1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2d99a0f3df9_0_1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combinar sílabas para formar palabras.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ejemplo: e - na - ní - si - ma, enanísima.</a:t>
            </a:r>
            <a:r>
              <a:rPr i="1" lang="en" sz="6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e - na - ní - si - ma?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 - na - ní - si - ma, enanísima)</a:t>
            </a:r>
            <a:endParaRPr b="1" sz="12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______________________________________________________________________________________________________________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separar palabras en sílabas.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ejemplo: enanísima, e - na - ní - si - ma.</a:t>
            </a:r>
            <a:r>
              <a:rPr i="1" lang="en" sz="6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enanísima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(enanísima, e - na - ní - si - ma)</a:t>
            </a:r>
            <a:endParaRPr b="1" sz="12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7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g33949ac0706_1_4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9" name="Google Shape;619;g33949ac0706_1_4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Escucha la palabra. Identifica los sonidos y sus letras. Primero la sílaba, luego cada sonido y, al final, la palabra completa.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golazo, go - la - zo, golazo.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go - la - zo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/g/, /o/.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/l/, /a/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zo,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/s/, /o/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Golazo, /g/, /o/, /l/, /a/, /s/, /o/.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sus pizarras después de escribir cada palabra para verificar la respuesta. 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3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g33949ac0706_1_4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5" name="Google Shape;625;g33949ac0706_1_4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Escucha la palabra. Identifica los sonidos y sus letras. Primero la sílaba, luego cada sonido y, al final, la palabra completa.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muchísimo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 - chí - si - mo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muchísimo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(4)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 - chí - si - mo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/m/, /u/.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segunda sílaba,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í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/ch/,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/i/.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/s/,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/i/.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cuarta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/m/,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/o/.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uchísimo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/m/, /u/, /ch/, /i/, /s/, /i/, /m/, /o/.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sus pizarras después de escribir cada palabra para verificar la respuesta. 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9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g304c3276c75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1" name="Google Shape;631;g304c3276c75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Escucha la palabra. Identifica los sonidos y sus letras. Primero la sílaba, luego cada sonido y, al final, la palabra completa.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enfermera, en - fer - me - ra, enfermera.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(4)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en - fer - me - ra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/e/, /n/.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fer,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/f/,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/e/, /r/.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/m/,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/e/.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cuarta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ra,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/r/,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/a/. Enfermera, /e/, /n/, /f/, /e/, /r/, /m/, /e/, /r/, /a/.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sus pizarras después de escribir cada palabra para verificar la respuesta. 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5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g33949ac0706_1_4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7" name="Google Shape;637;g33949ac0706_1_4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oraciones. Asegúrate de prestar atención a la puntuación y la entonación de tu voz. Primero las vamos a leer despacio y luego con más fluidez.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g33949ac0706_1_4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3" name="Google Shape;643;g33949ac0706_1_4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primera palabra: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Dónde.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oración primero despacio y la segunda vez con fluidez.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7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g33949ac0706_1_4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9" name="Google Shape;649;g33949ac0706_1_4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primera palabra: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Primero.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oración primero despacio y la segunda vez con fluidez.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3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g33949ac0706_1_4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5" name="Google Shape;655;g33949ac0706_1_4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primera palabra: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Papá.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oración primero despacio y la segunda vez con fluidez.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9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g33949ac0706_1_4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1" name="Google Shape;661;g33949ac0706_1_4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5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g33949ac0706_1_4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7" name="Google Shape;667;g33949ac0706_1_4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3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voy a decir una oración en voz alta. Todos repetirán la oración y escribirán todas las palabras en su pizarra lo mejor que puedan. ¿Listos?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lang="en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—¿Dónde están sus patas? —indaga Carlos.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repetir la oración juntos. 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la oración en voz alta junto con los estudiantes. Cuente las palabras en la oración si los estudiantes todavía necesitan apoyo.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que escriban todas las palabras de la oración.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Puedes dividir cada palabra en sílabas y luego en sonidos para asegurarte de escribir todos los sonidos que escuchas correctamente.</a:t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para verificar su respuesta. 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g33fdf10e5d1_1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3" name="Google Shape;673;g33fdf10e5d1_1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lean la oración en voz alta y comparen su oración con la oración que muestra la diapositiva.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a autocorregir su escritura.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345c6d97e2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345c6d97e2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 - pa - ra - zón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 - pa - ra - zón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 - pa - ra - zón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caparazón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 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_____________________________________________________________________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caparazón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caparazón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 - pa - ra - zón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 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7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g2e3e187b30b_0_1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9" name="Google Shape;679;g2e3e187b30b_0_1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g2d99a0f3df9_0_1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3" name="Google Shape;693;g2d99a0f3df9_0_1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345c6d97e2d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345c6d97e2d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sor - pren - di - dos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sor - pren - di - dos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sor - pren - di - dos, sorprendidos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 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_____________________________________________________________________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sorprendidos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sorprendidos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sor - pren - di - dos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 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345c6d97e2d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345c6d97e2d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 - va - se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 - va - se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(envase, en - va - se) 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_____________________________________________________________________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envase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(envase, en - va - se) 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345c6d97e2d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345c6d97e2d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du - rí - si - mo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du - rí - si - mo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du - rí - si - mo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durísimo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 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_____________________________________________________________________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durísimo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durísimo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du - rí - si - mo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33949ac0706_1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g33949ac0706_1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decodificar palabras con sufijos. Recuerden que un sufijo es una parte de una palabra que va al final para darle un nuevo significado. Hoy vamos a repasar los sufijos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-ísimo, -isima, -ero, -era, -azo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-aza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-ísimo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ísima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indican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una cualidad en gran medida. Si digo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enanísima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significa que algo es muy pequeño. -ero y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-era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indican profesión u oficio.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-azo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-aza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indican aumentativo, o que algo es grande. </a:t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Vamos a leer varios sufijos y luego palabras con algunos de estos sufijos y determinar su significado. ¿Listos?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10-15 una a la vez y diga cada sufijo en voz alta junto con ellos. 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Cover">
  <p:cSld name="TITLE_4_1_3">
    <p:bg>
      <p:bgPr>
        <a:noFill/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" name="Google Shape;11;p2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" name="Google Shape;12;p2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" name="Google Shape;13;p2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" name="Google Shape;14;p2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" name="Google Shape;18;p2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" name="Google Shape;20;p2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1" name="Google Shape;21;p2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22" name="Google Shape;22;p2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23" name="Google Shape;23;p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4" name="Google Shape;24;p2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" name="Google Shape;25;p2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6" name="Google Shape;26;p2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divider">
  <p:cSld name="TITLE_4_1_3_1_3">
    <p:bg>
      <p:bgPr>
        <a:solidFill>
          <a:schemeClr val="accent6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1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1"/>
          <p:cNvSpPr txBox="1"/>
          <p:nvPr>
            <p:ph type="ctrTitle"/>
          </p:nvPr>
        </p:nvSpPr>
        <p:spPr>
          <a:xfrm>
            <a:off x="457200" y="1305925"/>
            <a:ext cx="8229600" cy="14913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93" name="Google Shape;93;p11"/>
          <p:cNvSpPr txBox="1"/>
          <p:nvPr>
            <p:ph idx="1" type="subTitle"/>
          </p:nvPr>
        </p:nvSpPr>
        <p:spPr>
          <a:xfrm>
            <a:off x="457200" y="2834125"/>
            <a:ext cx="82296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94" name="Google Shape;94;p11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FDF0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95" name="Google Shape;95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celebration">
  <p:cSld name="TITLE_4_1_3_1_2_1">
    <p:bg>
      <p:bgPr>
        <a:solidFill>
          <a:schemeClr val="accent6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2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2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99" name="Google Shape;99;p12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00" name="Google Shape;100;p12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01" name="Google Shape;101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2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3" name="Google Shape;103;p12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4" name="Google Shape;104;p12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5" name="Google Shape;105;p12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6" name="Google Shape;106;p12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7" name="Google Shape;107;p12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Día">
  <p:cSld name="TITLE_4_1_3_1_1_2">
    <p:bg>
      <p:bgPr>
        <a:solidFill>
          <a:schemeClr val="accent6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13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3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1" name="Google Shape;111;p1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2" name="Google Shape;112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Section Title ">
  <p:cSld name="TITLE_4_1_3_1_1_1_2">
    <p:bg>
      <p:bgPr>
        <a:solidFill>
          <a:srgbClr val="FDF0B1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14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4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6" name="Google Shape;116;p14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17" name="Google Shape;117;p1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8" name="Google Shape;11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Generic">
  <p:cSld name="TITLE_4_1_3_1_1_1_1_2">
    <p:bg>
      <p:bgPr>
        <a:solidFill>
          <a:schemeClr val="lt1"/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15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5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2" name="Google Shape;12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Generic+CornerIcon">
  <p:cSld name="TITLE_4_1_3_1_1_1_1_1_1">
    <p:bg>
      <p:bgPr>
        <a:solidFill>
          <a:schemeClr val="lt1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16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6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6" name="Google Shape;126;p16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7" name="Google Shape;127;p16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chemeClr val="accent6"/>
          </a:solidFill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8" name="Google Shape;128;p1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9" name="Google Shape;12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6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1" name="Google Shape;131;p16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End">
  <p:cSld name="TITLE_4_1_2_1">
    <p:bg>
      <p:bgPr>
        <a:solidFill>
          <a:schemeClr val="accent6"/>
        </a:solid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Cover">
  <p:cSld name="TITLE_4_1_3_2_1">
    <p:bg>
      <p:bgPr>
        <a:noFill/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18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8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7" name="Google Shape;137;p18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8" name="Google Shape;138;p18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9" name="Google Shape;139;p18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0" name="Google Shape;140;p18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1" name="Google Shape;141;p18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2" name="Google Shape;142;p18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3" name="Google Shape;143;p18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4" name="Google Shape;144;p18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5" name="Google Shape;145;p18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6" name="Google Shape;146;p18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47" name="Google Shape;147;p18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148" name="Google Shape;148;p18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149" name="Google Shape;149;p1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0" name="Google Shape;150;p18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1" name="Google Shape;151;p18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52" name="Google Shape;152;p18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divider">
  <p:cSld name="TITLE_4_1_3_1_3_1">
    <p:bg>
      <p:bgPr>
        <a:solidFill>
          <a:schemeClr val="dk2"/>
        </a:solid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19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19"/>
          <p:cNvSpPr txBox="1"/>
          <p:nvPr>
            <p:ph type="ctrTitle"/>
          </p:nvPr>
        </p:nvSpPr>
        <p:spPr>
          <a:xfrm>
            <a:off x="457200" y="1305925"/>
            <a:ext cx="8229600" cy="14913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56" name="Google Shape;156;p19"/>
          <p:cNvSpPr txBox="1"/>
          <p:nvPr>
            <p:ph idx="1" type="subTitle"/>
          </p:nvPr>
        </p:nvSpPr>
        <p:spPr>
          <a:xfrm>
            <a:off x="457200" y="2834125"/>
            <a:ext cx="82296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57" name="Google Shape;157;p19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58" name="Google Shape;15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celebration">
  <p:cSld name="TITLE_4_1_3_1_2_1_1">
    <p:bg>
      <p:bgPr>
        <a:solidFill>
          <a:schemeClr val="dk2"/>
        </a:solid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0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0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62" name="Google Shape;162;p20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63" name="Google Shape;163;p20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64" name="Google Shape;16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0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6" name="Google Shape;166;p20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7" name="Google Shape;167;p20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8" name="Google Shape;168;p20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9" name="Google Shape;169;p20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0" name="Google Shape;170;p20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divider">
  <p:cSld name="TITLE_4_1_3_1">
    <p:bg>
      <p:bgPr>
        <a:solidFill>
          <a:srgbClr val="E3F5EA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3"/>
          <p:cNvSpPr txBox="1"/>
          <p:nvPr>
            <p:ph type="ctrTitle"/>
          </p:nvPr>
        </p:nvSpPr>
        <p:spPr>
          <a:xfrm>
            <a:off x="457200" y="1305925"/>
            <a:ext cx="8229600" cy="14913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0" name="Google Shape;30;p3"/>
          <p:cNvSpPr txBox="1"/>
          <p:nvPr>
            <p:ph idx="1" type="subTitle"/>
          </p:nvPr>
        </p:nvSpPr>
        <p:spPr>
          <a:xfrm>
            <a:off x="457200" y="2834125"/>
            <a:ext cx="82296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1" name="Google Shape;31;p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2" name="Google Shape;32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Día ">
  <p:cSld name="TITLE_4_1_3_1_1_2_1">
    <p:bg>
      <p:bgPr>
        <a:solidFill>
          <a:schemeClr val="dk2"/>
        </a:solid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21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1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74" name="Google Shape;174;p21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5" name="Google Shape;17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Section Title">
  <p:cSld name="TITLE_4_1_3_1_1_1_2_1">
    <p:bg>
      <p:bgPr>
        <a:solidFill>
          <a:schemeClr val="dk2"/>
        </a:solidFill>
      </p:bgPr>
    </p:bg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22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2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79" name="Google Shape;179;p22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80" name="Google Shape;180;p22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81" name="Google Shape;18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Generic">
  <p:cSld name="TITLE_4_1_3_1_1_1_1_2_1">
    <p:bg>
      <p:bgPr>
        <a:solidFill>
          <a:schemeClr val="lt1"/>
        </a:solid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23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85" name="Google Shape;18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Generic+CornerIcon">
  <p:cSld name="TITLE_4_1_3_1_1_1_1_1_1_1">
    <p:bg>
      <p:bgPr>
        <a:solidFill>
          <a:schemeClr val="lt1"/>
        </a:solidFill>
      </p:bgPr>
    </p:bg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24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4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9" name="Google Shape;189;p24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0" name="Google Shape;190;p24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chemeClr val="dk2"/>
          </a:solidFill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1" name="Google Shape;191;p2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92" name="Google Shape;19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24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94" name="Google Shape;194;p24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End">
  <p:cSld name="TITLE_4_1_2_1_1">
    <p:bg>
      <p:bgPr>
        <a:solidFill>
          <a:schemeClr val="dk2"/>
        </a:solidFill>
      </p:bgPr>
    </p:bg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Cover ">
  <p:cSld name="TITLE_4_1_3_2_2">
    <p:bg>
      <p:bgPr>
        <a:noFill/>
      </p:bgPr>
    </p:bg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26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6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0" name="Google Shape;200;p26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1" name="Google Shape;201;p26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2" name="Google Shape;202;p26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3" name="Google Shape;203;p26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4" name="Google Shape;204;p26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5" name="Google Shape;205;p26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6" name="Google Shape;206;p26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7" name="Google Shape;207;p26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8" name="Google Shape;208;p26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9" name="Google Shape;209;p26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10" name="Google Shape;210;p26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211" name="Google Shape;211;p26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212" name="Google Shape;212;p2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3" name="Google Shape;213;p26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C8F0F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4" name="Google Shape;214;p26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15" name="Google Shape;215;p26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divider ">
  <p:cSld name="TITLE_4_1_3_1_3_2">
    <p:bg>
      <p:bgPr>
        <a:solidFill>
          <a:srgbClr val="C8F0FA"/>
        </a:solidFill>
      </p:bgPr>
    </p:bg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p27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27"/>
          <p:cNvSpPr txBox="1"/>
          <p:nvPr>
            <p:ph type="ctrTitle"/>
          </p:nvPr>
        </p:nvSpPr>
        <p:spPr>
          <a:xfrm>
            <a:off x="457200" y="1305925"/>
            <a:ext cx="8229600" cy="14913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19" name="Google Shape;219;p27"/>
          <p:cNvSpPr txBox="1"/>
          <p:nvPr>
            <p:ph idx="1" type="subTitle"/>
          </p:nvPr>
        </p:nvSpPr>
        <p:spPr>
          <a:xfrm>
            <a:off x="457200" y="2834125"/>
            <a:ext cx="82296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20" name="Google Shape;220;p27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21" name="Google Shape;22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celebration">
  <p:cSld name="TITLE_4_1_3_1_2_1_2">
    <p:bg>
      <p:bgPr>
        <a:solidFill>
          <a:srgbClr val="C8F0FA"/>
        </a:solidFill>
      </p:bgPr>
    </p:bg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Google Shape;223;p28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28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25" name="Google Shape;225;p28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26" name="Google Shape;226;p28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27" name="Google Shape;22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28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9" name="Google Shape;229;p28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0" name="Google Shape;230;p28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1" name="Google Shape;231;p28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2" name="Google Shape;232;p28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3" name="Google Shape;233;p28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Día">
  <p:cSld name="TITLE_4_1_3_1_1_2_2">
    <p:bg>
      <p:bgPr>
        <a:solidFill>
          <a:srgbClr val="C8F0FA"/>
        </a:solidFill>
      </p:bgPr>
    </p:bg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29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29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37" name="Google Shape;237;p29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38" name="Google Shape;23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Section Title">
  <p:cSld name="TITLE_4_1_3_1_1_1_2_2">
    <p:bg>
      <p:bgPr>
        <a:solidFill>
          <a:srgbClr val="C8F0FA"/>
        </a:solidFill>
      </p:bgPr>
    </p:bg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Google Shape;240;p30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30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42" name="Google Shape;242;p30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43" name="Google Shape;243;p30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44" name="Google Shape;24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celebration">
  <p:cSld name="TITLE_4_1_3_1_2">
    <p:bg>
      <p:bgPr>
        <a:solidFill>
          <a:srgbClr val="E3F5EA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4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6" name="Google Shape;36;p4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7" name="Google Shape;37;p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8" name="Google Shape;38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4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" name="Google Shape;40;p4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" name="Google Shape;41;p4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" name="Google Shape;42;p4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" name="Google Shape;43;p4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" name="Google Shape;44;p4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Generic">
  <p:cSld name="TITLE_4_1_3_1_1_1_1_2_2">
    <p:bg>
      <p:bgPr>
        <a:solidFill>
          <a:schemeClr val="lt1"/>
        </a:solidFill>
      </p:bgPr>
    </p:bg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Google Shape;246;p31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31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48" name="Google Shape;248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Generic+CornerIcon">
  <p:cSld name="TITLE_4_1_3_1_1_1_1_1_1_2">
    <p:bg>
      <p:bgPr>
        <a:solidFill>
          <a:schemeClr val="lt1"/>
        </a:solidFill>
      </p:bgPr>
    </p:bg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oogle Shape;250;p32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32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2" name="Google Shape;252;p32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3" name="Google Shape;253;p32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C8F0FA"/>
          </a:solidFill>
          <a:ln cap="flat" cmpd="sng" w="3810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4" name="Google Shape;254;p32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55" name="Google Shape;255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32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57" name="Google Shape;257;p32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End">
  <p:cSld name="TITLE_4_1_2_1_2">
    <p:bg>
      <p:bgPr>
        <a:solidFill>
          <a:srgbClr val="C8F0FA"/>
        </a:solidFill>
      </p:bgPr>
    </p:bg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Cover">
  <p:cSld name="TITLE_4_1_3_2_3">
    <p:bg>
      <p:bgPr>
        <a:noFill/>
      </p:bgPr>
    </p:bg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Google Shape;261;p34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34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3" name="Google Shape;263;p34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4" name="Google Shape;264;p34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5" name="Google Shape;265;p34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6" name="Google Shape;266;p34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7" name="Google Shape;267;p34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8" name="Google Shape;268;p34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9" name="Google Shape;269;p34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0" name="Google Shape;270;p34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1" name="Google Shape;271;p34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2" name="Google Shape;272;p34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73" name="Google Shape;273;p34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274" name="Google Shape;274;p34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275" name="Google Shape;275;p3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76" name="Google Shape;276;p34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FFE2D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7" name="Google Shape;277;p34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78" name="Google Shape;278;p34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divider">
  <p:cSld name="TITLE_4_1_3_1_3_3">
    <p:bg>
      <p:bgPr>
        <a:solidFill>
          <a:srgbClr val="FFE2D6"/>
        </a:solidFill>
      </p:bgPr>
    </p:bg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Google Shape;280;p35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35"/>
          <p:cNvSpPr txBox="1"/>
          <p:nvPr>
            <p:ph type="ctrTitle"/>
          </p:nvPr>
        </p:nvSpPr>
        <p:spPr>
          <a:xfrm>
            <a:off x="457200" y="1305925"/>
            <a:ext cx="8229600" cy="14913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82" name="Google Shape;282;p35"/>
          <p:cNvSpPr txBox="1"/>
          <p:nvPr>
            <p:ph idx="1" type="subTitle"/>
          </p:nvPr>
        </p:nvSpPr>
        <p:spPr>
          <a:xfrm>
            <a:off x="457200" y="2834125"/>
            <a:ext cx="82296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83" name="Google Shape;283;p35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84" name="Google Shape;284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celebration">
  <p:cSld name="TITLE_4_1_3_1_2_1_3">
    <p:bg>
      <p:bgPr>
        <a:solidFill>
          <a:schemeClr val="lt2"/>
        </a:solidFill>
      </p:bgPr>
    </p:bg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Google Shape;286;p36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36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88" name="Google Shape;288;p36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89" name="Google Shape;289;p3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90" name="Google Shape;290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36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2" name="Google Shape;292;p36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3" name="Google Shape;293;p36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4" name="Google Shape;294;p36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5" name="Google Shape;295;p36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6" name="Google Shape;296;p36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Día">
  <p:cSld name="TITLE_4_1_3_1_1_2_3">
    <p:bg>
      <p:bgPr>
        <a:solidFill>
          <a:schemeClr val="lt2"/>
        </a:solidFill>
      </p:bgPr>
    </p:bg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Google Shape;298;p37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37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00" name="Google Shape;300;p37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01" name="Google Shape;301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Section Title">
  <p:cSld name="TITLE_4_1_3_1_1_1_2_3">
    <p:bg>
      <p:bgPr>
        <a:solidFill>
          <a:schemeClr val="lt2"/>
        </a:solidFill>
      </p:bgPr>
    </p:bg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" name="Google Shape;303;p38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38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05" name="Google Shape;305;p38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306" name="Google Shape;306;p38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07" name="Google Shape;30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Generic">
  <p:cSld name="TITLE_4_1_3_1_1_1_1_2_3">
    <p:bg>
      <p:bgPr>
        <a:solidFill>
          <a:schemeClr val="lt1"/>
        </a:solidFill>
      </p:bgPr>
    </p:bg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Google Shape;309;p39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39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11" name="Google Shape;311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Generic+CornerIcon">
  <p:cSld name="TITLE_4_1_3_1_1_1_1_1_1_3">
    <p:bg>
      <p:bgPr>
        <a:solidFill>
          <a:schemeClr val="lt1"/>
        </a:solidFill>
      </p:bgPr>
    </p:bg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" name="Google Shape;313;p40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40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rgbClr val="FCB4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5" name="Google Shape;315;p40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rgbClr val="FCB4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6" name="Google Shape;316;p40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chemeClr val="lt2"/>
          </a:solidFill>
          <a:ln cap="flat" cmpd="sng" w="38100">
            <a:solidFill>
              <a:srgbClr val="FCB49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7" name="Google Shape;317;p40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18" name="Google Shape;318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40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320" name="Google Shape;320;p40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Día">
  <p:cSld name="TITLE_4_1_3_1_1">
    <p:bg>
      <p:bgPr>
        <a:solidFill>
          <a:srgbClr val="E3F5EA"/>
        </a:solidFill>
      </p:bgPr>
    </p:bg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5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8" name="Google Shape;48;p5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9" name="Google Shape;49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End">
  <p:cSld name="TITLE_4_1_2_1_3">
    <p:bg>
      <p:bgPr>
        <a:solidFill>
          <a:srgbClr val="FFE2D6"/>
        </a:solidFill>
      </p:bgPr>
    </p:bg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" name="Google Shape;322;p4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MAIN_POINT_1_1"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ext Slide" type="titleOnly">
  <p:cSld name="TITLE_ONLY"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4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326" name="Google Shape;326;p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43"/>
          <p:cNvSpPr txBox="1"/>
          <p:nvPr>
            <p:ph idx="1" type="body"/>
          </p:nvPr>
        </p:nvSpPr>
        <p:spPr>
          <a:xfrm>
            <a:off x="311700" y="1017725"/>
            <a:ext cx="8520600" cy="24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indent="-342900" lvl="0" marL="457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Section Title">
  <p:cSld name="TITLE_4_1_3_1_1_1">
    <p:bg>
      <p:bgPr>
        <a:solidFill>
          <a:srgbClr val="E3F5EA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6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53" name="Google Shape;53;p6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54" name="Google Shape;54;p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5" name="Google Shape;55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Generic">
  <p:cSld name="TITLE_4_1_3_1_1_1_1">
    <p:bg>
      <p:bgPr>
        <a:solidFill>
          <a:schemeClr val="lt1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7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9" name="Google Shape;59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Generic+CornerIcon">
  <p:cSld name="TITLE_4_1_3_1_1_1_1_1">
    <p:bg>
      <p:bgPr>
        <a:solidFill>
          <a:schemeClr val="lt1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8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" name="Google Shape;63;p8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" name="Google Shape;64;p8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E3F5EA"/>
          </a:solidFill>
          <a:ln cap="flat" cmpd="sng" w="38100">
            <a:solidFill>
              <a:srgbClr val="99DBB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5" name="Google Shape;65;p8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6" name="Google Shape;66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8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68" name="Google Shape;68;p8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End">
  <p:cSld name="TITLE_4_1_2">
    <p:bg>
      <p:bgPr>
        <a:solidFill>
          <a:srgbClr val="E3F5EA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Cover">
  <p:cSld name="TITLE_4_1_3_2">
    <p:bg>
      <p:bgPr>
        <a:noFill/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0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0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4" name="Google Shape;74;p10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5" name="Google Shape;75;p10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6" name="Google Shape;76;p10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7" name="Google Shape;77;p10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8" name="Google Shape;78;p10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9" name="Google Shape;79;p10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0" name="Google Shape;80;p10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1" name="Google Shape;81;p10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2" name="Google Shape;82;p10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3" name="Google Shape;83;p10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84" name="Google Shape;84;p10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85" name="Google Shape;85;p10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86" name="Google Shape;86;p1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7" name="Google Shape;87;p10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8" name="Google Shape;88;p10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9" name="Google Shape;89;p10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20.xml"/><Relationship Id="rId42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41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43" Type="http://schemas.openxmlformats.org/officeDocument/2006/relationships/theme" Target="../theme/theme2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35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12.xml"/><Relationship Id="rId3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15.xml"/><Relationship Id="rId37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14.xml"/><Relationship Id="rId36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17.xml"/><Relationship Id="rId39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16.xml"/><Relationship Id="rId38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457200"/>
            <a:ext cx="8229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2400"/>
              <a:buFont typeface="Century Gothic"/>
              <a:buNone/>
              <a:defRPr b="1" sz="24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152475"/>
            <a:ext cx="8229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342900" lvl="0" marL="457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●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○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■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7500" lvl="3" marL="18288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●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98450" lvl="4" marL="22860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8450" lvl="5" marL="2743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8450" lvl="6" marL="3200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8450" lvl="7" marL="3657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8450" lvl="8" marL="4114800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1620">
          <p15:clr>
            <a:srgbClr val="E46962"/>
          </p15:clr>
        </p15:guide>
        <p15:guide id="2" pos="2880">
          <p15:clr>
            <a:srgbClr val="E46962"/>
          </p15:clr>
        </p15:guide>
        <p15:guide id="3" pos="288">
          <p15:clr>
            <a:srgbClr val="E46962"/>
          </p15:clr>
        </p15:guide>
        <p15:guide id="4" pos="5472">
          <p15:clr>
            <a:srgbClr val="E46962"/>
          </p15:clr>
        </p15:guide>
        <p15:guide id="5" orient="horz" pos="288">
          <p15:clr>
            <a:srgbClr val="E46962"/>
          </p15:clr>
        </p15:guide>
        <p15:guide id="6" orient="horz" pos="2963">
          <p15:clr>
            <a:srgbClr val="E46962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8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8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8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8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8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9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8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8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8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8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8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0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8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8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8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8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8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8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Relationship Id="rId4" Type="http://schemas.openxmlformats.org/officeDocument/2006/relationships/image" Target="../media/image25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1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11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11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18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8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8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8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15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11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Relationship Id="rId4" Type="http://schemas.openxmlformats.org/officeDocument/2006/relationships/image" Target="../media/image23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28.png"/><Relationship Id="rId4" Type="http://schemas.openxmlformats.org/officeDocument/2006/relationships/image" Target="../media/image21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51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Relationship Id="rId4" Type="http://schemas.openxmlformats.org/officeDocument/2006/relationships/image" Target="../media/image2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Relationship Id="rId4" Type="http://schemas.openxmlformats.org/officeDocument/2006/relationships/image" Target="../media/image2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Relationship Id="rId4" Type="http://schemas.openxmlformats.org/officeDocument/2006/relationships/image" Target="../media/image2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" name="Google Shape;332;p44" title="Screenshot 2025-03-16 at 12.19.16 PM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387" l="0" r="0" t="377"/>
          <a:stretch/>
        </p:blipFill>
        <p:spPr>
          <a:xfrm>
            <a:off x="3486900" y="1289125"/>
            <a:ext cx="2170204" cy="3331204"/>
          </a:xfrm>
          <a:prstGeom prst="rect">
            <a:avLst/>
          </a:prstGeom>
        </p:spPr>
      </p:pic>
      <p:sp>
        <p:nvSpPr>
          <p:cNvPr id="333" name="Google Shape;333;p44"/>
          <p:cNvSpPr txBox="1"/>
          <p:nvPr>
            <p:ph type="ctrTitle"/>
          </p:nvPr>
        </p:nvSpPr>
        <p:spPr>
          <a:xfrm>
            <a:off x="311700" y="458700"/>
            <a:ext cx="8520600" cy="4617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Presentación de fonética</a:t>
            </a:r>
            <a:endParaRPr/>
          </a:p>
        </p:txBody>
      </p:sp>
      <p:sp>
        <p:nvSpPr>
          <p:cNvPr id="334" name="Google Shape;334;p44"/>
          <p:cNvSpPr txBox="1"/>
          <p:nvPr/>
        </p:nvSpPr>
        <p:spPr>
          <a:xfrm>
            <a:off x="8030050" y="1540150"/>
            <a:ext cx="1133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33.2</a:t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6" name="Google Shape;386;p5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387" name="Google Shape;387;p53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-ísimo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2" name="Google Shape;392;p5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393" name="Google Shape;393;p54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-ísima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8" name="Google Shape;398;p5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399" name="Google Shape;399;p55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-ero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4" name="Google Shape;404;p5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05" name="Google Shape;405;p56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-era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" name="Google Shape;410;p5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11" name="Google Shape;411;p57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-ozo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6" name="Google Shape;416;p5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17" name="Google Shape;417;p58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-oza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2" name="Google Shape;422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423" name="Google Shape;423;p59"/>
          <p:cNvSpPr txBox="1"/>
          <p:nvPr/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3. Dictado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8" name="Google Shape;428;p6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graphicFrame>
        <p:nvGraphicFramePr>
          <p:cNvPr id="429" name="Google Shape;429;p60"/>
          <p:cNvGraphicFramePr/>
          <p:nvPr/>
        </p:nvGraphicFramePr>
        <p:xfrm>
          <a:off x="2635475" y="1477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{1386FBE5-66A0-423E-A74E-01A598F4A658}</a:tableStyleId>
              </a:tblPr>
              <a:tblGrid>
                <a:gridCol w="1936525"/>
                <a:gridCol w="1936525"/>
              </a:tblGrid>
              <a:tr h="1818200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61"/>
          <p:cNvSpPr txBox="1"/>
          <p:nvPr/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Palabras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2 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sílabas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35" name="Google Shape;435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" name="Google Shape;440;p6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41" name="Google Shape;441;p62"/>
          <p:cNvSpPr txBox="1"/>
          <p:nvPr/>
        </p:nvSpPr>
        <p:spPr>
          <a:xfrm>
            <a:off x="1825763" y="1664425"/>
            <a:ext cx="3207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mien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2" name="Google Shape;442;p62"/>
          <p:cNvSpPr txBox="1"/>
          <p:nvPr/>
        </p:nvSpPr>
        <p:spPr>
          <a:xfrm>
            <a:off x="4333238" y="1664425"/>
            <a:ext cx="2985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tras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3" name="Google Shape;443;p62"/>
          <p:cNvSpPr/>
          <p:nvPr/>
        </p:nvSpPr>
        <p:spPr>
          <a:xfrm>
            <a:off x="1894438" y="2985875"/>
            <a:ext cx="51168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45"/>
          <p:cNvSpPr txBox="1"/>
          <p:nvPr/>
        </p:nvSpPr>
        <p:spPr>
          <a:xfrm>
            <a:off x="377700" y="2017650"/>
            <a:ext cx="83886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Día 1 </a:t>
            </a:r>
            <a:endParaRPr b="1" sz="6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8" name="Google Shape;448;p6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49" name="Google Shape;449;p63"/>
          <p:cNvSpPr txBox="1"/>
          <p:nvPr/>
        </p:nvSpPr>
        <p:spPr>
          <a:xfrm>
            <a:off x="3017718" y="1636425"/>
            <a:ext cx="15393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0" name="Google Shape;450;p63"/>
          <p:cNvSpPr txBox="1"/>
          <p:nvPr/>
        </p:nvSpPr>
        <p:spPr>
          <a:xfrm>
            <a:off x="3400197" y="1636425"/>
            <a:ext cx="2726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1" name="Google Shape;451;p63"/>
          <p:cNvSpPr/>
          <p:nvPr/>
        </p:nvSpPr>
        <p:spPr>
          <a:xfrm>
            <a:off x="3591838" y="3013875"/>
            <a:ext cx="21948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6" name="Google Shape;456;p6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57" name="Google Shape;457;p64"/>
          <p:cNvSpPr txBox="1"/>
          <p:nvPr/>
        </p:nvSpPr>
        <p:spPr>
          <a:xfrm>
            <a:off x="1750603" y="1592263"/>
            <a:ext cx="30138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8" name="Google Shape;458;p64"/>
          <p:cNvSpPr txBox="1"/>
          <p:nvPr/>
        </p:nvSpPr>
        <p:spPr>
          <a:xfrm>
            <a:off x="3935888" y="1592263"/>
            <a:ext cx="3457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pués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9" name="Google Shape;459;p64"/>
          <p:cNvSpPr/>
          <p:nvPr/>
        </p:nvSpPr>
        <p:spPr>
          <a:xfrm>
            <a:off x="2225265" y="3058031"/>
            <a:ext cx="5037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4" name="Google Shape;464;p6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65" name="Google Shape;465;p65"/>
          <p:cNvSpPr txBox="1"/>
          <p:nvPr/>
        </p:nvSpPr>
        <p:spPr>
          <a:xfrm>
            <a:off x="2398388" y="1513900"/>
            <a:ext cx="2738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6" name="Google Shape;466;p65"/>
          <p:cNvSpPr txBox="1"/>
          <p:nvPr/>
        </p:nvSpPr>
        <p:spPr>
          <a:xfrm>
            <a:off x="4007513" y="1513900"/>
            <a:ext cx="2738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cia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7" name="Google Shape;467;p65"/>
          <p:cNvSpPr/>
          <p:nvPr/>
        </p:nvSpPr>
        <p:spPr>
          <a:xfrm>
            <a:off x="2903488" y="2987750"/>
            <a:ext cx="34902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2" name="Google Shape;472;p6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73" name="Google Shape;473;p66"/>
          <p:cNvSpPr txBox="1"/>
          <p:nvPr/>
        </p:nvSpPr>
        <p:spPr>
          <a:xfrm>
            <a:off x="2299109" y="1588225"/>
            <a:ext cx="30957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74" name="Google Shape;474;p66"/>
          <p:cNvSpPr txBox="1"/>
          <p:nvPr/>
        </p:nvSpPr>
        <p:spPr>
          <a:xfrm>
            <a:off x="3895000" y="1588225"/>
            <a:ext cx="2949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er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75" name="Google Shape;475;p66"/>
          <p:cNvSpPr/>
          <p:nvPr/>
        </p:nvSpPr>
        <p:spPr>
          <a:xfrm>
            <a:off x="2834373" y="3062075"/>
            <a:ext cx="33441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0" name="Google Shape;480;p6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81" name="Google Shape;481;p67"/>
          <p:cNvSpPr txBox="1"/>
          <p:nvPr/>
        </p:nvSpPr>
        <p:spPr>
          <a:xfrm>
            <a:off x="2647100" y="1588225"/>
            <a:ext cx="2469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dar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82" name="Google Shape;482;p67"/>
          <p:cNvSpPr txBox="1"/>
          <p:nvPr/>
        </p:nvSpPr>
        <p:spPr>
          <a:xfrm>
            <a:off x="4178805" y="1588225"/>
            <a:ext cx="2318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83" name="Google Shape;483;p67"/>
          <p:cNvSpPr/>
          <p:nvPr/>
        </p:nvSpPr>
        <p:spPr>
          <a:xfrm>
            <a:off x="2710275" y="3062075"/>
            <a:ext cx="33387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68"/>
          <p:cNvSpPr txBox="1"/>
          <p:nvPr/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Palabras con 3 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sílabas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89" name="Google Shape;489;p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4" name="Google Shape;494;p6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95" name="Google Shape;495;p69"/>
          <p:cNvSpPr txBox="1"/>
          <p:nvPr/>
        </p:nvSpPr>
        <p:spPr>
          <a:xfrm>
            <a:off x="2897700" y="1633050"/>
            <a:ext cx="1311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96" name="Google Shape;496;p69"/>
          <p:cNvSpPr txBox="1"/>
          <p:nvPr/>
        </p:nvSpPr>
        <p:spPr>
          <a:xfrm>
            <a:off x="3509581" y="1633050"/>
            <a:ext cx="1311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ri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97" name="Google Shape;497;p69"/>
          <p:cNvSpPr txBox="1"/>
          <p:nvPr/>
        </p:nvSpPr>
        <p:spPr>
          <a:xfrm>
            <a:off x="4088100" y="1633050"/>
            <a:ext cx="2158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lla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98" name="Google Shape;498;p69"/>
          <p:cNvSpPr/>
          <p:nvPr/>
        </p:nvSpPr>
        <p:spPr>
          <a:xfrm>
            <a:off x="2941000" y="3017250"/>
            <a:ext cx="31464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3" name="Google Shape;503;p7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04" name="Google Shape;504;p70"/>
          <p:cNvSpPr txBox="1"/>
          <p:nvPr/>
        </p:nvSpPr>
        <p:spPr>
          <a:xfrm>
            <a:off x="1273300" y="1633050"/>
            <a:ext cx="3258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cui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05" name="Google Shape;505;p70"/>
          <p:cNvSpPr txBox="1"/>
          <p:nvPr/>
        </p:nvSpPr>
        <p:spPr>
          <a:xfrm>
            <a:off x="3156795" y="1633050"/>
            <a:ext cx="28668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06" name="Google Shape;506;p70"/>
          <p:cNvSpPr txBox="1"/>
          <p:nvPr/>
        </p:nvSpPr>
        <p:spPr>
          <a:xfrm>
            <a:off x="4611807" y="1633050"/>
            <a:ext cx="3258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07" name="Google Shape;507;p70"/>
          <p:cNvSpPr/>
          <p:nvPr/>
        </p:nvSpPr>
        <p:spPr>
          <a:xfrm>
            <a:off x="1986802" y="3017250"/>
            <a:ext cx="5172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" name="Google Shape;512;p7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13" name="Google Shape;513;p71"/>
          <p:cNvSpPr txBox="1"/>
          <p:nvPr/>
        </p:nvSpPr>
        <p:spPr>
          <a:xfrm>
            <a:off x="1356700" y="1518750"/>
            <a:ext cx="2711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sor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4" name="Google Shape;514;p71"/>
          <p:cNvSpPr txBox="1"/>
          <p:nvPr/>
        </p:nvSpPr>
        <p:spPr>
          <a:xfrm>
            <a:off x="3173600" y="1518750"/>
            <a:ext cx="2711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5" name="Google Shape;515;p71"/>
          <p:cNvSpPr txBox="1"/>
          <p:nvPr/>
        </p:nvSpPr>
        <p:spPr>
          <a:xfrm>
            <a:off x="4528407" y="1518750"/>
            <a:ext cx="3258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6" name="Google Shape;516;p71"/>
          <p:cNvSpPr/>
          <p:nvPr/>
        </p:nvSpPr>
        <p:spPr>
          <a:xfrm>
            <a:off x="1846400" y="3131550"/>
            <a:ext cx="51642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1" name="Google Shape;521;p7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22" name="Google Shape;522;p72"/>
          <p:cNvSpPr txBox="1"/>
          <p:nvPr/>
        </p:nvSpPr>
        <p:spPr>
          <a:xfrm>
            <a:off x="1547200" y="1633050"/>
            <a:ext cx="2711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3" name="Google Shape;523;p72"/>
          <p:cNvSpPr txBox="1"/>
          <p:nvPr/>
        </p:nvSpPr>
        <p:spPr>
          <a:xfrm>
            <a:off x="3135500" y="1633050"/>
            <a:ext cx="2711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4" name="Google Shape;524;p72"/>
          <p:cNvSpPr txBox="1"/>
          <p:nvPr/>
        </p:nvSpPr>
        <p:spPr>
          <a:xfrm>
            <a:off x="4337907" y="1633050"/>
            <a:ext cx="3258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za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5" name="Google Shape;525;p72"/>
          <p:cNvSpPr/>
          <p:nvPr/>
        </p:nvSpPr>
        <p:spPr>
          <a:xfrm>
            <a:off x="2127525" y="3017250"/>
            <a:ext cx="4644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46"/>
          <p:cNvSpPr txBox="1"/>
          <p:nvPr>
            <p:ph type="ctrTitle"/>
          </p:nvPr>
        </p:nvSpPr>
        <p:spPr>
          <a:xfrm>
            <a:off x="457200" y="3515725"/>
            <a:ext cx="8229600" cy="5388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/>
              <a:t>1. Conciencia fonémica </a:t>
            </a:r>
            <a:endParaRPr sz="3500"/>
          </a:p>
        </p:txBody>
      </p:sp>
      <p:pic>
        <p:nvPicPr>
          <p:cNvPr id="345" name="Google Shape;345;p4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0" name="Google Shape;530;p7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31" name="Google Shape;531;p73"/>
          <p:cNvSpPr txBox="1"/>
          <p:nvPr/>
        </p:nvSpPr>
        <p:spPr>
          <a:xfrm>
            <a:off x="1310530" y="1618613"/>
            <a:ext cx="209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2" name="Google Shape;532;p73"/>
          <p:cNvSpPr txBox="1"/>
          <p:nvPr/>
        </p:nvSpPr>
        <p:spPr>
          <a:xfrm>
            <a:off x="2357511" y="1618613"/>
            <a:ext cx="3581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3" name="Google Shape;533;p73"/>
          <p:cNvSpPr txBox="1"/>
          <p:nvPr/>
        </p:nvSpPr>
        <p:spPr>
          <a:xfrm>
            <a:off x="5009200" y="1618613"/>
            <a:ext cx="2824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den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4" name="Google Shape;534;p73"/>
          <p:cNvSpPr/>
          <p:nvPr/>
        </p:nvSpPr>
        <p:spPr>
          <a:xfrm>
            <a:off x="1710475" y="3031688"/>
            <a:ext cx="6123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9" name="Google Shape;539;p7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40" name="Google Shape;540;p74"/>
          <p:cNvSpPr txBox="1"/>
          <p:nvPr/>
        </p:nvSpPr>
        <p:spPr>
          <a:xfrm>
            <a:off x="1923795" y="1633050"/>
            <a:ext cx="2277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1" name="Google Shape;541;p74"/>
          <p:cNvSpPr txBox="1"/>
          <p:nvPr/>
        </p:nvSpPr>
        <p:spPr>
          <a:xfrm>
            <a:off x="2762386" y="1633050"/>
            <a:ext cx="3581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2" name="Google Shape;542;p74"/>
          <p:cNvSpPr txBox="1"/>
          <p:nvPr/>
        </p:nvSpPr>
        <p:spPr>
          <a:xfrm>
            <a:off x="4709802" y="1633050"/>
            <a:ext cx="2510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3" name="Google Shape;543;p74"/>
          <p:cNvSpPr/>
          <p:nvPr/>
        </p:nvSpPr>
        <p:spPr>
          <a:xfrm>
            <a:off x="2171025" y="3017250"/>
            <a:ext cx="46134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75"/>
          <p:cNvSpPr txBox="1"/>
          <p:nvPr/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6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Palabras con 4 o más 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sílabas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49" name="Google Shape;549;p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4" name="Google Shape;554;p7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55" name="Google Shape;555;p76"/>
          <p:cNvSpPr txBox="1"/>
          <p:nvPr/>
        </p:nvSpPr>
        <p:spPr>
          <a:xfrm>
            <a:off x="993050" y="1637788"/>
            <a:ext cx="2675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6" name="Google Shape;556;p76"/>
          <p:cNvSpPr txBox="1"/>
          <p:nvPr/>
        </p:nvSpPr>
        <p:spPr>
          <a:xfrm>
            <a:off x="2555975" y="1637788"/>
            <a:ext cx="3187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chí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7" name="Google Shape;557;p76"/>
          <p:cNvSpPr txBox="1"/>
          <p:nvPr/>
        </p:nvSpPr>
        <p:spPr>
          <a:xfrm>
            <a:off x="3916300" y="1637788"/>
            <a:ext cx="30387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8" name="Google Shape;558;p76"/>
          <p:cNvSpPr/>
          <p:nvPr/>
        </p:nvSpPr>
        <p:spPr>
          <a:xfrm>
            <a:off x="1236325" y="3012513"/>
            <a:ext cx="66711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9" name="Google Shape;559;p76"/>
          <p:cNvSpPr txBox="1"/>
          <p:nvPr/>
        </p:nvSpPr>
        <p:spPr>
          <a:xfrm>
            <a:off x="5360059" y="1637788"/>
            <a:ext cx="2790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4" name="Google Shape;564;p7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65" name="Google Shape;565;p77"/>
          <p:cNvSpPr txBox="1"/>
          <p:nvPr/>
        </p:nvSpPr>
        <p:spPr>
          <a:xfrm>
            <a:off x="1441736" y="1637788"/>
            <a:ext cx="2066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6" name="Google Shape;566;p77"/>
          <p:cNvSpPr txBox="1"/>
          <p:nvPr/>
        </p:nvSpPr>
        <p:spPr>
          <a:xfrm>
            <a:off x="2818500" y="1637788"/>
            <a:ext cx="17787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7" name="Google Shape;567;p77"/>
          <p:cNvSpPr txBox="1"/>
          <p:nvPr/>
        </p:nvSpPr>
        <p:spPr>
          <a:xfrm>
            <a:off x="4140125" y="1637788"/>
            <a:ext cx="201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nu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8" name="Google Shape;568;p77"/>
          <p:cNvSpPr/>
          <p:nvPr/>
        </p:nvSpPr>
        <p:spPr>
          <a:xfrm>
            <a:off x="1788100" y="3012513"/>
            <a:ext cx="53631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9" name="Google Shape;569;p77"/>
          <p:cNvSpPr txBox="1"/>
          <p:nvPr/>
        </p:nvSpPr>
        <p:spPr>
          <a:xfrm>
            <a:off x="5186166" y="1637788"/>
            <a:ext cx="2516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3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4" name="Google Shape;574;p7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75" name="Google Shape;575;p78"/>
          <p:cNvSpPr txBox="1"/>
          <p:nvPr/>
        </p:nvSpPr>
        <p:spPr>
          <a:xfrm>
            <a:off x="752825" y="1572850"/>
            <a:ext cx="2675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6" name="Google Shape;576;p78"/>
          <p:cNvSpPr txBox="1"/>
          <p:nvPr/>
        </p:nvSpPr>
        <p:spPr>
          <a:xfrm>
            <a:off x="2163350" y="1572850"/>
            <a:ext cx="3187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7" name="Google Shape;577;p78"/>
          <p:cNvSpPr txBox="1"/>
          <p:nvPr/>
        </p:nvSpPr>
        <p:spPr>
          <a:xfrm>
            <a:off x="3676075" y="1572850"/>
            <a:ext cx="30387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ra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8" name="Google Shape;578;p78"/>
          <p:cNvSpPr/>
          <p:nvPr/>
        </p:nvSpPr>
        <p:spPr>
          <a:xfrm>
            <a:off x="1224700" y="3077461"/>
            <a:ext cx="67707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9" name="Google Shape;579;p78"/>
          <p:cNvSpPr txBox="1"/>
          <p:nvPr/>
        </p:nvSpPr>
        <p:spPr>
          <a:xfrm>
            <a:off x="5352475" y="1572850"/>
            <a:ext cx="30387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zón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4" name="Google Shape;584;p7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85" name="Google Shape;585;p79"/>
          <p:cNvSpPr txBox="1"/>
          <p:nvPr/>
        </p:nvSpPr>
        <p:spPr>
          <a:xfrm>
            <a:off x="676588" y="1637788"/>
            <a:ext cx="2675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6" name="Google Shape;586;p79"/>
          <p:cNvSpPr txBox="1"/>
          <p:nvPr/>
        </p:nvSpPr>
        <p:spPr>
          <a:xfrm>
            <a:off x="1522288" y="1637788"/>
            <a:ext cx="3289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7" name="Google Shape;587;p79"/>
          <p:cNvSpPr txBox="1"/>
          <p:nvPr/>
        </p:nvSpPr>
        <p:spPr>
          <a:xfrm>
            <a:off x="3882513" y="1637788"/>
            <a:ext cx="1235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ní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8" name="Google Shape;588;p79"/>
          <p:cNvSpPr txBox="1"/>
          <p:nvPr/>
        </p:nvSpPr>
        <p:spPr>
          <a:xfrm>
            <a:off x="5071713" y="1637788"/>
            <a:ext cx="33957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9" name="Google Shape;589;p79"/>
          <p:cNvSpPr/>
          <p:nvPr/>
        </p:nvSpPr>
        <p:spPr>
          <a:xfrm>
            <a:off x="1584013" y="3012513"/>
            <a:ext cx="6444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0" name="Google Shape;590;p79"/>
          <p:cNvSpPr txBox="1"/>
          <p:nvPr/>
        </p:nvSpPr>
        <p:spPr>
          <a:xfrm>
            <a:off x="4949313" y="1637788"/>
            <a:ext cx="1235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5" name="Google Shape;595;p8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96" name="Google Shape;596;p80"/>
          <p:cNvSpPr txBox="1"/>
          <p:nvPr/>
        </p:nvSpPr>
        <p:spPr>
          <a:xfrm>
            <a:off x="1438538" y="1637788"/>
            <a:ext cx="2675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7" name="Google Shape;597;p80"/>
          <p:cNvSpPr txBox="1"/>
          <p:nvPr/>
        </p:nvSpPr>
        <p:spPr>
          <a:xfrm>
            <a:off x="2741438" y="1637788"/>
            <a:ext cx="3289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ní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8" name="Google Shape;598;p80"/>
          <p:cNvSpPr txBox="1"/>
          <p:nvPr/>
        </p:nvSpPr>
        <p:spPr>
          <a:xfrm>
            <a:off x="4187263" y="1637788"/>
            <a:ext cx="2112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9" name="Google Shape;599;p80"/>
          <p:cNvSpPr/>
          <p:nvPr/>
        </p:nvSpPr>
        <p:spPr>
          <a:xfrm>
            <a:off x="1658863" y="3012513"/>
            <a:ext cx="60465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0" name="Google Shape;600;p80"/>
          <p:cNvSpPr txBox="1"/>
          <p:nvPr/>
        </p:nvSpPr>
        <p:spPr>
          <a:xfrm>
            <a:off x="5387963" y="1637788"/>
            <a:ext cx="2317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4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5" name="Google Shape;605;p8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5675" y="4162550"/>
            <a:ext cx="822900" cy="822900"/>
          </a:xfrm>
          <a:prstGeom prst="ellipse">
            <a:avLst/>
          </a:prstGeom>
        </p:spPr>
      </p:pic>
      <p:sp>
        <p:nvSpPr>
          <p:cNvPr id="606" name="Google Shape;606;p81"/>
          <p:cNvSpPr txBox="1"/>
          <p:nvPr/>
        </p:nvSpPr>
        <p:spPr>
          <a:xfrm>
            <a:off x="941950" y="1637788"/>
            <a:ext cx="2675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7" name="Google Shape;607;p81"/>
          <p:cNvSpPr txBox="1"/>
          <p:nvPr/>
        </p:nvSpPr>
        <p:spPr>
          <a:xfrm>
            <a:off x="2171225" y="1637788"/>
            <a:ext cx="3289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rio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8" name="Google Shape;608;p81"/>
          <p:cNvSpPr txBox="1"/>
          <p:nvPr/>
        </p:nvSpPr>
        <p:spPr>
          <a:xfrm>
            <a:off x="3547150" y="1637788"/>
            <a:ext cx="27957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9" name="Google Shape;609;p81"/>
          <p:cNvSpPr txBox="1"/>
          <p:nvPr/>
        </p:nvSpPr>
        <p:spPr>
          <a:xfrm>
            <a:off x="5248850" y="1637788"/>
            <a:ext cx="2953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dad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10" name="Google Shape;610;p81"/>
          <p:cNvSpPr/>
          <p:nvPr/>
        </p:nvSpPr>
        <p:spPr>
          <a:xfrm>
            <a:off x="1394625" y="3012513"/>
            <a:ext cx="6618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" name="Google Shape;615;p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616" name="Google Shape;616;p82"/>
          <p:cNvSpPr txBox="1"/>
          <p:nvPr/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7. Dictado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0" name="Google Shape;350;p4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pic>
        <p:nvPicPr>
          <p:cNvPr id="351" name="Google Shape;351;p47" title="Screenshot 2025-03-27 at 4.29.24 P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94163" y="961200"/>
            <a:ext cx="4555674" cy="322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0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1" name="Google Shape;621;p8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graphicFrame>
        <p:nvGraphicFramePr>
          <p:cNvPr id="622" name="Google Shape;622;p83"/>
          <p:cNvGraphicFramePr/>
          <p:nvPr/>
        </p:nvGraphicFramePr>
        <p:xfrm>
          <a:off x="952500" y="19469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{1386FBE5-66A0-423E-A74E-01A598F4A658}</a:tableStyleId>
              </a:tblPr>
              <a:tblGrid>
                <a:gridCol w="1206500"/>
                <a:gridCol w="1206500"/>
                <a:gridCol w="1206500"/>
                <a:gridCol w="1206500"/>
                <a:gridCol w="1206500"/>
                <a:gridCol w="12065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6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7" name="Google Shape;627;p8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graphicFrame>
        <p:nvGraphicFramePr>
          <p:cNvPr id="628" name="Google Shape;628;p84"/>
          <p:cNvGraphicFramePr/>
          <p:nvPr/>
        </p:nvGraphicFramePr>
        <p:xfrm>
          <a:off x="952525" y="1929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{1386FBE5-66A0-423E-A74E-01A598F4A658}</a:tableStyleId>
              </a:tblPr>
              <a:tblGrid>
                <a:gridCol w="804325"/>
                <a:gridCol w="804325"/>
                <a:gridCol w="804325"/>
                <a:gridCol w="804325"/>
                <a:gridCol w="804325"/>
                <a:gridCol w="804325"/>
                <a:gridCol w="804325"/>
                <a:gridCol w="804325"/>
                <a:gridCol w="804325"/>
              </a:tblGrid>
              <a:tr h="12840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2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3" name="Google Shape;633;p8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graphicFrame>
        <p:nvGraphicFramePr>
          <p:cNvPr id="634" name="Google Shape;634;p85"/>
          <p:cNvGraphicFramePr/>
          <p:nvPr/>
        </p:nvGraphicFramePr>
        <p:xfrm>
          <a:off x="952525" y="19297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{1386FBE5-66A0-423E-A74E-01A598F4A658}</a:tableStyleId>
              </a:tblPr>
              <a:tblGrid>
                <a:gridCol w="804325"/>
                <a:gridCol w="804325"/>
                <a:gridCol w="804325"/>
                <a:gridCol w="804325"/>
                <a:gridCol w="804325"/>
                <a:gridCol w="804325"/>
                <a:gridCol w="804325"/>
                <a:gridCol w="804325"/>
                <a:gridCol w="804325"/>
              </a:tblGrid>
              <a:tr h="1284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8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9" name="Google Shape;639;p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640" name="Google Shape;640;p86"/>
          <p:cNvSpPr txBox="1"/>
          <p:nvPr/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8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Oraciones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4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" name="Google Shape;645;p8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46" name="Google Shape;646;p87"/>
          <p:cNvSpPr txBox="1"/>
          <p:nvPr/>
        </p:nvSpPr>
        <p:spPr>
          <a:xfrm>
            <a:off x="311700" y="415525"/>
            <a:ext cx="8520600" cy="16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4500">
                <a:latin typeface="Century Gothic"/>
                <a:ea typeface="Century Gothic"/>
                <a:cs typeface="Century Gothic"/>
                <a:sym typeface="Century Gothic"/>
              </a:rPr>
              <a:t>—¿Dónde están sus patas? —indaga Carlos.</a:t>
            </a:r>
            <a:endParaRPr sz="4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0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1" name="Google Shape;651;p8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52" name="Google Shape;652;p88"/>
          <p:cNvSpPr txBox="1"/>
          <p:nvPr/>
        </p:nvSpPr>
        <p:spPr>
          <a:xfrm>
            <a:off x="311700" y="567925"/>
            <a:ext cx="8520600" cy="16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4500">
                <a:latin typeface="Century Gothic"/>
                <a:ea typeface="Century Gothic"/>
                <a:cs typeface="Century Gothic"/>
                <a:sym typeface="Century Gothic"/>
              </a:rPr>
              <a:t>—Primero, solo con un dedo —indica papá.</a:t>
            </a:r>
            <a:endParaRPr sz="4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6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7" name="Google Shape;657;p8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58" name="Google Shape;658;p89"/>
          <p:cNvSpPr txBox="1"/>
          <p:nvPr/>
        </p:nvSpPr>
        <p:spPr>
          <a:xfrm>
            <a:off x="311700" y="796525"/>
            <a:ext cx="8520600" cy="24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4500">
                <a:latin typeface="Century Gothic"/>
                <a:ea typeface="Century Gothic"/>
                <a:cs typeface="Century Gothic"/>
                <a:sym typeface="Century Gothic"/>
              </a:rPr>
              <a:t>Papá coloca a la tortuga en un envase especial para tortugas.</a:t>
            </a:r>
            <a:endParaRPr sz="4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2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3" name="Google Shape;663;p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664" name="Google Shape;664;p90"/>
          <p:cNvSpPr txBox="1"/>
          <p:nvPr/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9. Dictado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8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9" name="Google Shape;669;p9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70" name="Google Shape;670;p91"/>
          <p:cNvSpPr txBox="1"/>
          <p:nvPr/>
        </p:nvSpPr>
        <p:spPr>
          <a:xfrm>
            <a:off x="311700" y="1710925"/>
            <a:ext cx="85206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4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____________________________.</a:t>
            </a:r>
            <a:endParaRPr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4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" name="Google Shape;675;p9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76" name="Google Shape;676;p92"/>
          <p:cNvSpPr txBox="1"/>
          <p:nvPr/>
        </p:nvSpPr>
        <p:spPr>
          <a:xfrm>
            <a:off x="311700" y="1101325"/>
            <a:ext cx="8520600" cy="24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" sz="4500">
                <a:latin typeface="Century Gothic"/>
                <a:ea typeface="Century Gothic"/>
                <a:cs typeface="Century Gothic"/>
                <a:sym typeface="Century Gothic"/>
              </a:rPr>
              <a:t>—¿Dónde están sus patas? —indaga Carlos.</a:t>
            </a:r>
            <a:endParaRPr sz="45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t/>
            </a:r>
            <a:endParaRPr sz="4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6" name="Google Shape;356;p4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pic>
        <p:nvPicPr>
          <p:cNvPr id="357" name="Google Shape;357;p48" title="Screenshot 2025-03-27 at 4.16.30 P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35376" y="1044950"/>
            <a:ext cx="2873225" cy="305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680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p93"/>
          <p:cNvSpPr txBox="1"/>
          <p:nvPr>
            <p:ph type="ctrTitle"/>
          </p:nvPr>
        </p:nvSpPr>
        <p:spPr>
          <a:xfrm>
            <a:off x="457200" y="1835075"/>
            <a:ext cx="4114800" cy="738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¡Felicidades!</a:t>
            </a:r>
            <a:endParaRPr sz="4800"/>
          </a:p>
        </p:txBody>
      </p:sp>
      <p:sp>
        <p:nvSpPr>
          <p:cNvPr id="682" name="Google Shape;682;p93"/>
          <p:cNvSpPr txBox="1"/>
          <p:nvPr>
            <p:ph idx="1" type="subTitle"/>
          </p:nvPr>
        </p:nvSpPr>
        <p:spPr>
          <a:xfrm>
            <a:off x="457200" y="2613550"/>
            <a:ext cx="4114800" cy="6774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El día está completo, </a:t>
            </a:r>
            <a:endParaRPr b="1"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¡excelente trabajo!</a:t>
            </a:r>
            <a:endParaRPr sz="2200"/>
          </a:p>
        </p:txBody>
      </p:sp>
      <p:sp>
        <p:nvSpPr>
          <p:cNvPr id="683" name="Google Shape;683;p93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rgbClr val="FCB4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4" name="Google Shape;684;p93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rgbClr val="FCB4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5" name="Google Shape;685;p93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rgbClr val="FCB4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6" name="Google Shape;686;p93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rgbClr val="FCB4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7" name="Google Shape;687;p93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rgbClr val="FCB4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8" name="Google Shape;688;p93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rgbClr val="FCB4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89" name="Google Shape;689;p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9365625" y="304800"/>
            <a:ext cx="2808928" cy="4838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90" name="Google Shape;690;p9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33675" y="1893175"/>
            <a:ext cx="2878700" cy="238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4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2" name="Google Shape;362;p4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pic>
        <p:nvPicPr>
          <p:cNvPr id="363" name="Google Shape;363;p49" title="Screenshot 2025-03-27 at 4.30.06 P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19625" y="1009850"/>
            <a:ext cx="3904750" cy="312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" name="Google Shape;368;p5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pic>
        <p:nvPicPr>
          <p:cNvPr id="369" name="Google Shape;369;p50" title="Screenshot 2025-03-27 at 4.31.10 P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72838" y="1612863"/>
            <a:ext cx="6598324" cy="1917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4" name="Google Shape;374;p5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pic>
        <p:nvPicPr>
          <p:cNvPr id="375" name="Google Shape;375;p51" title="Screenshot 2025-03-27 at 4.31.47 P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84638" y="801363"/>
            <a:ext cx="4974724" cy="3540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52"/>
          <p:cNvSpPr txBox="1"/>
          <p:nvPr/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2. Sufijos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81" name="Google Shape;381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EFFAF9"/>
      </a:dk1>
      <a:lt1>
        <a:srgbClr val="FFFFFF"/>
      </a:lt1>
      <a:dk2>
        <a:srgbClr val="F6F2F7"/>
      </a:dk2>
      <a:lt2>
        <a:srgbClr val="FFE2D6"/>
      </a:lt2>
      <a:accent1>
        <a:srgbClr val="9ADCB4"/>
      </a:accent1>
      <a:accent2>
        <a:srgbClr val="DAC2E0"/>
      </a:accent2>
      <a:accent3>
        <a:srgbClr val="FCB497"/>
      </a:accent3>
      <a:accent4>
        <a:srgbClr val="96DFF0"/>
      </a:accent4>
      <a:accent5>
        <a:srgbClr val="FFC91F"/>
      </a:accent5>
      <a:accent6>
        <a:srgbClr val="FDF0B1"/>
      </a:accent6>
      <a:hlink>
        <a:srgbClr val="177F9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