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2" r:id="rId5"/>
    <p:sldMasterId id="214748370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</p:sldIdLst>
  <p:sldSz cy="5143500" cx="9144000"/>
  <p:notesSz cx="6858000" cy="9144000"/>
  <p:embeddedFontLst>
    <p:embeddedFont>
      <p:font typeface="Century Gothic"/>
      <p:regular r:id="rId69"/>
      <p:bold r:id="rId70"/>
      <p:italic r:id="rId71"/>
      <p:boldItalic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  <p:cmAuthor clrIdx="1" id="1" initials="" lastIdx="1" name="Cara Whittak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C87B3C4-C446-48D8-B251-7F0FB5E788E9}">
  <a:tblStyle styleId="{EC87B3C4-C446-48D8-B251-7F0FB5E788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2" Type="http://schemas.openxmlformats.org/officeDocument/2006/relationships/font" Target="fonts/CenturyGothic-boldItalic.fntdata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1" Type="http://schemas.openxmlformats.org/officeDocument/2006/relationships/font" Target="fonts/CenturyGothic-italic.fntdata"/><Relationship Id="rId70" Type="http://schemas.openxmlformats.org/officeDocument/2006/relationships/font" Target="fonts/CenturyGothic-bold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font" Target="fonts/CenturyGothic-regular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2-10T19:58:29.483">
    <p:pos x="6000" y="0"/>
    <p:text>formatted ✅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5-12-02T17:16:59.162">
    <p:pos x="4451" y="1813"/>
    <p:text>is this okay?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botella.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yema.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ballena.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aprender la regla de la letra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el dígrafo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Se escriben con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algunos verbos como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cayó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leyó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escribe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inicio de algunas palabras como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yegua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yate,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también para formar plurales como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reyes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leyes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rgbClr val="001D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cayó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segunda sílaba?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que los estudiantes respondan)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escribimos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inicio de algunas palabras y usamos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formar plurales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yegua, yate, reyes, leyes.</a:t>
            </a:r>
            <a:endParaRPr>
              <a:solidFill>
                <a:srgbClr val="001D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9b746167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9b746167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aprender la regla de ortografía del dígrafo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Generalmente, se usa en palabras que terminan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-illo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-illa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brillo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semilla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También, en palabras que terminan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-alle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-ella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-ello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como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calle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bella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cabello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Adicionalmente, en verbos que terminan en 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ellar, -illar, -ullar, -ullir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zambullir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maullar.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brillo, calle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zambullir.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ca_ó.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gla, algunos verbos se escriben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ó, cayó.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 en el cartel: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 tipo de palabra es esta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que los estudiantes respondan)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bien, un verbo!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Exacto: por eso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bri__o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dígrafo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usa en palabras que terminan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-illo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-illa.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 - llo, brillo. 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 en el cartel: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¿En qué termina esta palabra?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que los estudiantes respondan)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bien, en 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illo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Exacto: por eso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brillo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dígrafo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el dígrafo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llanta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rompió la llanta del camión.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llanta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llan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/y/, /a/,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/a/. Llanta, /y/, /a/, /n/, /t/,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el dígrafo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ll.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Mojo el pan en la yema del huevo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/a/. Yema, /y/, /e/, /m/,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botella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gato se tomó una botella de leche.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botella.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 - 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lla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/a/.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Botella, /b/, /o/, /t/, /e/, /y/,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149ed81189_1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149ed81189_1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mayor.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76770bb983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76770bb983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futuro.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76770bb983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76770bb983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ahora.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Además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Algunas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Además, ayudan a mantener el aire limpio y bien oxigenado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Además (1), ayudan (2), a (3), mantener (4), el (5), aire (6), limpio (7), y (8), bien (9), oxigenado (10).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diez palabras!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 Presta atención al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escuches.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el dígrafo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ll.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corresponde a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al dígrafo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coyote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Escucho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corresponde a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con atención: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apellido.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Escucho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tercera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corresponde al dígrafo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el dígrafo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ensayar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mayonesa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maravilloso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desayuno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corresponde a la letra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al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dígrafo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ll.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llavero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dígrafo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martillo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crayones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pasillo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billete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con el dígrafo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el dígrafo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pasillo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 vamos en fila por el pasillo de la escuela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pasillo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si - llo.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/o/. Pasillo, /p/, /a/, /s/, /i/, /y/,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ensayar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ensayar para la obra de teatro.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ensayar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- sa - yar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/a/, /r/. Ensayar, /e/, /n/, /s/, /a/, /y/, /a/,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desayuno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encanta comer huevos y pan tostado en el desayuno.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desayuno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sa - yu - 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/o/. Desayuno, /d/, /e/, /s/, /a/, /y/, /u/, /n/,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aprender a ordenar alfabéticamente palabras que tienen la misma letra al comienzo. Primero vamos a repasar el alfabeto.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Recite el alfabeto junto con los estudiantes.</a:t>
            </a:r>
            <a:endParaRPr b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nos fijamos en la primera letra. Si las palabras comienzan con la misma letra, me fijo en la segunda letra de la palabra.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botella, ballena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billete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tres palabras empiezan con la letra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Me fijo en la segunda letra. Veo que las segundas letras son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o, a, i.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el alfabeto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viene antes que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viene antes que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lo tanto, el orden alfabético correcto es: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ballena, billete, botella.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Explique que si las segundas dos letras de dos palabras son iguales hay que fijarse en la tercera letra y así sucesivamente.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payaso.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8c4ae9eea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8c4ae9eea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ordenar juntos algunas palabras alfabéticamente.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rosa, ruido, reyes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inicial de cada palabra.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tres palabras empiezan con la letra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Nos fijamos en la segunda letra de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Ordene las palabras en orden alfabético con los estudiantes. (Haga clic)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ordenar más palabras en orden alfabético.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38538ea7ed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38538ea7ed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ordenar juntos algunas palabras alfabéticamente.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estrella, empanada, ensayar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letra de cada palabra.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tres palabras empiezan con la letra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Me tengo que fijar en la segunda letra de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Ordene las palabras en orden alfabético con los estudiantes. (Haga clic)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ordenar más palabras en orden alfabético.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8538ea7ed9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38538ea7ed9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ordenar juntos algunas palabras alfabéticamente.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yoyo, yarda, yeso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letra de cada palabra.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tres palabras empiezan con la letra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Me tengo que fijar en la segunda letra de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Ordene las palabras en orden alfabético con los estudiantes. (Haga clic)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ordenar más palabras en orden alfabético.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38538ea7ed9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38538ea7ed9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ordenar juntos algunas palabras alfabéticamente.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mesa, mayonesa, martillo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letra de cada palabra.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tres palabras empiezan con la letra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Me tengo que fijar en la segunda letra de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Ordene las palabras en orden alfabético con los estudiantes. (Haga clic)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ordenar más palabras en orden alfabético.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38538ea7ed9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38538ea7ed9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ordenar juntos algunas palabras alfabéticamente.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coyote, cebolla, camello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letra de cada palabra.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tres palabras empiezan con la letra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Me tengo que fijar en la segunda letra de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Ordene las palabras en orden alfabético con los estudiantes. (Haga clic)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ordenar más palabras en orden alfabético.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¡Descubrirás que todas son diferentes y bellas a su manera!</a:t>
            </a:r>
            <a:endParaRPr i="1"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entonación. Primero lea la oración con un tono monótono y luego con la entonación apropiada.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entonación y haciendo énfasis en los signos de puntuación.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yarda.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reyes.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llanta.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9" name="Google Shape;299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0" name="Google Shape;300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3" name="Google Shape;303;p4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4" name="Google Shape;30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7" name="Google Shape;307;p4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8" name="Google Shape;308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1" name="Google Shape;311;p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2" name="Google Shape;312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5" name="Google Shape;315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6" name="Google Shape;316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9" name="Google Shape;319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20" name="Google Shape;320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4" name="Google Shape;324;p4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5" name="Google Shape;325;p4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0" name="Google Shape;330;p4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1" name="Google Shape;331;p4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6" name="Google Shape;336;p4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7" name="Google Shape;337;p4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" name="Google Shape;342;p4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3" name="Google Shape;343;p4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4" name="Google Shape;344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8" name="Google Shape;348;p4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9" name="Google Shape;349;p4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Google Shape;350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4" name="Google Shape;354;p5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55" name="Google Shape;355;p5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59" name="Google Shape;359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1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3" name="Google Shape;363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2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5" name="Google Shape;365;p52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8" name="Google Shape;368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3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0" name="Google Shape;370;p53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1" name="Google Shape;371;p53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2" name="Google Shape;372;p53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3" name="Google Shape;373;p53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4" name="Google Shape;374;p53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4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77" name="Google Shape;377;p54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{EC87B3C4-C446-48D8-B251-7F0FB5E788E9}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378" name="Google Shape;37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79" name="Google Shape;379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5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5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5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89" name="Google Shape;389;p5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6" name="Google Shape;29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6.png"/><Relationship Id="rId8" Type="http://schemas.openxmlformats.org/officeDocument/2006/relationships/image" Target="../media/image4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2.xml"/><Relationship Id="rId4" Type="http://schemas.openxmlformats.org/officeDocument/2006/relationships/image" Target="../media/image32.png"/><Relationship Id="rId5" Type="http://schemas.openxmlformats.org/officeDocument/2006/relationships/image" Target="../media/image27.png"/><Relationship Id="rId6" Type="http://schemas.openxmlformats.org/officeDocument/2006/relationships/image" Target="../media/image45.jpg"/><Relationship Id="rId7" Type="http://schemas.openxmlformats.org/officeDocument/2006/relationships/image" Target="../media/image4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4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7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95" name="Google Shape;395;p57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9ADC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57"/>
          <p:cNvSpPr txBox="1"/>
          <p:nvPr/>
        </p:nvSpPr>
        <p:spPr>
          <a:xfrm>
            <a:off x="2021550" y="1820350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57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57"/>
          <p:cNvSpPr/>
          <p:nvPr/>
        </p:nvSpPr>
        <p:spPr>
          <a:xfrm>
            <a:off x="34540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57"/>
          <p:cNvSpPr txBox="1"/>
          <p:nvPr/>
        </p:nvSpPr>
        <p:spPr>
          <a:xfrm>
            <a:off x="34540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57"/>
          <p:cNvSpPr/>
          <p:nvPr/>
        </p:nvSpPr>
        <p:spPr>
          <a:xfrm>
            <a:off x="46586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57"/>
          <p:cNvSpPr txBox="1"/>
          <p:nvPr/>
        </p:nvSpPr>
        <p:spPr>
          <a:xfrm>
            <a:off x="46586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botella</a:t>
            </a:r>
            <a:endParaRPr sz="9600"/>
          </a:p>
        </p:txBody>
      </p:sp>
      <p:pic>
        <p:nvPicPr>
          <p:cNvPr id="469" name="Google Shape;469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0" name="Google Shape;470;p66"/>
          <p:cNvSpPr/>
          <p:nvPr/>
        </p:nvSpPr>
        <p:spPr>
          <a:xfrm>
            <a:off x="2578600" y="3289125"/>
            <a:ext cx="417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7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yema</a:t>
            </a:r>
            <a:endParaRPr sz="9600"/>
          </a:p>
        </p:txBody>
      </p:sp>
      <p:pic>
        <p:nvPicPr>
          <p:cNvPr id="476" name="Google Shape;476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7" name="Google Shape;477;p67"/>
          <p:cNvSpPr/>
          <p:nvPr/>
        </p:nvSpPr>
        <p:spPr>
          <a:xfrm>
            <a:off x="2912651" y="3289125"/>
            <a:ext cx="333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ballena</a:t>
            </a:r>
            <a:endParaRPr sz="9600"/>
          </a:p>
        </p:txBody>
      </p:sp>
      <p:pic>
        <p:nvPicPr>
          <p:cNvPr id="483" name="Google Shape;483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4" name="Google Shape;484;p68"/>
          <p:cNvSpPr/>
          <p:nvPr/>
        </p:nvSpPr>
        <p:spPr>
          <a:xfrm>
            <a:off x="2399225" y="3289125"/>
            <a:ext cx="451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90" name="Google Shape;490;p69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7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6" name="Google Shape;496;p70"/>
          <p:cNvSpPr txBox="1"/>
          <p:nvPr/>
        </p:nvSpPr>
        <p:spPr>
          <a:xfrm>
            <a:off x="441600" y="439798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b="1" sz="8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7" name="Google Shape;497;p70"/>
          <p:cNvSpPr txBox="1"/>
          <p:nvPr/>
        </p:nvSpPr>
        <p:spPr>
          <a:xfrm>
            <a:off x="441600" y="1920250"/>
            <a:ext cx="82608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1. Algunos verbos como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b="1" i="1" lang="en" sz="22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ó, le</a:t>
            </a:r>
            <a:r>
              <a:rPr b="1" i="1" lang="en" sz="22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ó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2. Al inicio de algunas palabras como → </a:t>
            </a:r>
            <a:r>
              <a:rPr b="1" i="1" lang="en" sz="22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egua, </a:t>
            </a:r>
            <a:r>
              <a:rPr b="1" i="1" lang="en" sz="22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ate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3. Para formar plurales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b="1" i="1" lang="en" sz="22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es, le</a:t>
            </a:r>
            <a:r>
              <a:rPr b="1" i="1" lang="en" sz="22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7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3" name="Google Shape;503;p71"/>
          <p:cNvSpPr txBox="1"/>
          <p:nvPr/>
        </p:nvSpPr>
        <p:spPr>
          <a:xfrm>
            <a:off x="441600" y="439798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4" name="Google Shape;504;p71"/>
          <p:cNvSpPr txBox="1"/>
          <p:nvPr/>
        </p:nvSpPr>
        <p:spPr>
          <a:xfrm>
            <a:off x="441600" y="1920250"/>
            <a:ext cx="8260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Palabras que terminan con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 -illo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 -illa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r>
              <a:rPr b="1" i="1" lang="en" sz="2000">
                <a:latin typeface="Century Gothic"/>
                <a:ea typeface="Century Gothic"/>
                <a:cs typeface="Century Gothic"/>
                <a:sym typeface="Century Gothic"/>
              </a:rPr>
              <a:t>illo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, sem</a:t>
            </a:r>
            <a:r>
              <a:rPr b="1" i="1" lang="en" sz="2000">
                <a:latin typeface="Century Gothic"/>
                <a:ea typeface="Century Gothic"/>
                <a:cs typeface="Century Gothic"/>
                <a:sym typeface="Century Gothic"/>
              </a:rPr>
              <a:t>illa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2. Palabras que terminan con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 -alle, -ella, -ello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i="1" lang="en" sz="2000">
                <a:latin typeface="Century Gothic"/>
                <a:ea typeface="Century Gothic"/>
                <a:cs typeface="Century Gothic"/>
                <a:sym typeface="Century Gothic"/>
              </a:rPr>
              <a:t>alle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, b</a:t>
            </a:r>
            <a:r>
              <a:rPr b="1" i="1" lang="en" sz="2000">
                <a:latin typeface="Century Gothic"/>
                <a:ea typeface="Century Gothic"/>
                <a:cs typeface="Century Gothic"/>
                <a:sym typeface="Century Gothic"/>
              </a:rPr>
              <a:t>ella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, cab</a:t>
            </a:r>
            <a:r>
              <a:rPr b="1" i="1" lang="en" sz="2000">
                <a:latin typeface="Century Gothic"/>
                <a:ea typeface="Century Gothic"/>
                <a:cs typeface="Century Gothic"/>
                <a:sym typeface="Century Gothic"/>
              </a:rPr>
              <a:t>ello</a:t>
            </a:r>
            <a:endParaRPr b="1"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3. Verbos que terminan en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 -ellar, -illar, -ullir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zamb</a:t>
            </a:r>
            <a:r>
              <a:rPr b="1" i="1" lang="en" sz="2000">
                <a:latin typeface="Century Gothic"/>
                <a:ea typeface="Century Gothic"/>
                <a:cs typeface="Century Gothic"/>
                <a:sym typeface="Century Gothic"/>
              </a:rPr>
              <a:t>ullir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, ma</a:t>
            </a:r>
            <a:r>
              <a:rPr b="1" i="1" lang="en" sz="2000">
                <a:latin typeface="Century Gothic"/>
                <a:ea typeface="Century Gothic"/>
                <a:cs typeface="Century Gothic"/>
                <a:sym typeface="Century Gothic"/>
              </a:rPr>
              <a:t>ullar</a:t>
            </a:r>
            <a:endParaRPr b="1" i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7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1" name="Google Shape;511;p7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2" name="Google Shape;512;p72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ó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3" name="Google Shape;513;p72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ó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4" name="Google Shape;514;p7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5" name="Google Shape;515;p7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6" name="Google Shape;516;p7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7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2"/>
          <p:cNvSpPr txBox="1"/>
          <p:nvPr/>
        </p:nvSpPr>
        <p:spPr>
          <a:xfrm>
            <a:off x="299390" y="287000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72"/>
          <p:cNvSpPr txBox="1"/>
          <p:nvPr/>
        </p:nvSpPr>
        <p:spPr>
          <a:xfrm>
            <a:off x="2578600" y="693025"/>
            <a:ext cx="6123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1. Algunos verbos como →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b="1" i="1" lang="en" sz="18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ó, le</a:t>
            </a:r>
            <a:r>
              <a:rPr b="1" i="1" lang="en" sz="18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ó</a:t>
            </a:r>
            <a:endParaRPr i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2. Al inicio de algunas palabras como → </a:t>
            </a:r>
            <a:r>
              <a:rPr b="1" i="1" lang="en" sz="18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egua, </a:t>
            </a:r>
            <a:r>
              <a:rPr b="1" i="1" lang="en" sz="18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ate</a:t>
            </a:r>
            <a:endParaRPr i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3. Para formar plurales →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b="1" i="1" lang="en" sz="18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es, le</a:t>
            </a:r>
            <a:r>
              <a:rPr b="1" i="1" lang="en" sz="18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i="1"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7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7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7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bri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bri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9" name="Google Shape;529;p7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0" name="Google Shape;530;p7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1" name="Google Shape;531;p7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7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73"/>
          <p:cNvSpPr txBox="1"/>
          <p:nvPr/>
        </p:nvSpPr>
        <p:spPr>
          <a:xfrm>
            <a:off x="299390" y="433050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73"/>
          <p:cNvSpPr txBox="1"/>
          <p:nvPr/>
        </p:nvSpPr>
        <p:spPr>
          <a:xfrm>
            <a:off x="2578600" y="528280"/>
            <a:ext cx="5952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1. Palabras que terminan con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 -illo 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 -illa 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r>
              <a:rPr b="1" i="1" lang="en" sz="1500">
                <a:latin typeface="Century Gothic"/>
                <a:ea typeface="Century Gothic"/>
                <a:cs typeface="Century Gothic"/>
                <a:sym typeface="Century Gothic"/>
              </a:rPr>
              <a:t>illo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, sem</a:t>
            </a:r>
            <a:r>
              <a:rPr b="1" i="1" lang="en" sz="1500">
                <a:latin typeface="Century Gothic"/>
                <a:ea typeface="Century Gothic"/>
                <a:cs typeface="Century Gothic"/>
                <a:sym typeface="Century Gothic"/>
              </a:rPr>
              <a:t>illa</a:t>
            </a:r>
            <a:endParaRPr b="1" i="1"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2. Palabras que terminan con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 -alle, -ella, -ello 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i="1" lang="en" sz="1500">
                <a:latin typeface="Century Gothic"/>
                <a:ea typeface="Century Gothic"/>
                <a:cs typeface="Century Gothic"/>
                <a:sym typeface="Century Gothic"/>
              </a:rPr>
              <a:t>alle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, b</a:t>
            </a:r>
            <a:r>
              <a:rPr b="1" i="1" lang="en" sz="1500">
                <a:latin typeface="Century Gothic"/>
                <a:ea typeface="Century Gothic"/>
                <a:cs typeface="Century Gothic"/>
                <a:sym typeface="Century Gothic"/>
              </a:rPr>
              <a:t>ella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, cab</a:t>
            </a:r>
            <a:r>
              <a:rPr b="1" i="1" lang="en" sz="1500">
                <a:latin typeface="Century Gothic"/>
                <a:ea typeface="Century Gothic"/>
                <a:cs typeface="Century Gothic"/>
                <a:sym typeface="Century Gothic"/>
              </a:rPr>
              <a:t>ello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3. Verbos que terminan en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 -ellar, -illar, -ullir 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zamb</a:t>
            </a:r>
            <a:r>
              <a:rPr b="1" i="1" lang="en" sz="1500">
                <a:latin typeface="Century Gothic"/>
                <a:ea typeface="Century Gothic"/>
                <a:cs typeface="Century Gothic"/>
                <a:sym typeface="Century Gothic"/>
              </a:rPr>
              <a:t>ullir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, ma</a:t>
            </a:r>
            <a:r>
              <a:rPr b="1" i="1" lang="en" sz="1500">
                <a:latin typeface="Century Gothic"/>
                <a:ea typeface="Century Gothic"/>
                <a:cs typeface="Century Gothic"/>
                <a:sym typeface="Century Gothic"/>
              </a:rPr>
              <a:t>ullar</a:t>
            </a:r>
            <a:endParaRPr i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46" name="Google Shape;546;p75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anta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8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2" name="Google Shape;552;p7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ema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8" name="Google Shape;558;p7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bote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564" name="Google Shape;564;p78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9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mayor</a:t>
            </a:r>
            <a:endParaRPr sz="9600"/>
          </a:p>
        </p:txBody>
      </p:sp>
      <p:pic>
        <p:nvPicPr>
          <p:cNvPr id="570" name="Google Shape;570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futuro</a:t>
            </a:r>
            <a:endParaRPr sz="9600"/>
          </a:p>
        </p:txBody>
      </p:sp>
      <p:pic>
        <p:nvPicPr>
          <p:cNvPr id="576" name="Google Shape;576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ahora</a:t>
            </a:r>
            <a:endParaRPr sz="9600"/>
          </a:p>
        </p:txBody>
      </p:sp>
      <p:pic>
        <p:nvPicPr>
          <p:cNvPr id="582" name="Google Shape;582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82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8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83"/>
          <p:cNvSpPr txBox="1"/>
          <p:nvPr>
            <p:ph idx="4294967295" type="body"/>
          </p:nvPr>
        </p:nvSpPr>
        <p:spPr>
          <a:xfrm>
            <a:off x="441600" y="439800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Además, ayudan a mantener el aire limpio y bien oxigenado.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94" name="Google Shape;594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4"/>
          <p:cNvSpPr txBox="1"/>
          <p:nvPr>
            <p:ph idx="4294967295" type="body"/>
          </p:nvPr>
        </p:nvSpPr>
        <p:spPr>
          <a:xfrm>
            <a:off x="441600" y="439800"/>
            <a:ext cx="8260800" cy="3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Algunas parecen llenas de color verde brillante, mientras que otras son amarillas o rojas en otoño.</a:t>
            </a:r>
            <a:endParaRPr sz="5000"/>
          </a:p>
        </p:txBody>
      </p:sp>
      <p:pic>
        <p:nvPicPr>
          <p:cNvPr id="600" name="Google Shape;600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606" name="Google Shape;606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412" name="Google Shape;412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612" name="Google Shape;612;p86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3" name="Google Shape;613;p86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4" name="Google Shape;614;p86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7"/>
          <p:cNvSpPr txBox="1"/>
          <p:nvPr>
            <p:ph idx="4294967295" type="body"/>
          </p:nvPr>
        </p:nvSpPr>
        <p:spPr>
          <a:xfrm>
            <a:off x="441600" y="439808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Además, ayudan a mantener el aire limpio y bien oxigenado.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620" name="Google Shape;620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88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26" name="Google Shape;626;p88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627" name="Google Shape;627;p88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89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638" name="Google Shape;638;p9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50"/>
              <a:t>1. Leer palabras multisilábicas</a:t>
            </a:r>
            <a:endParaRPr sz="315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4" name="Google Shape;644;p9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9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6" name="Google Shape;646;p9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91"/>
          <p:cNvSpPr/>
          <p:nvPr/>
        </p:nvSpPr>
        <p:spPr>
          <a:xfrm>
            <a:off x="1051185" y="1369299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8" name="Google Shape;648;p91"/>
          <p:cNvSpPr/>
          <p:nvPr/>
        </p:nvSpPr>
        <p:spPr>
          <a:xfrm rot="1319193">
            <a:off x="384125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9" name="Google Shape;649;p91"/>
          <p:cNvSpPr txBox="1"/>
          <p:nvPr/>
        </p:nvSpPr>
        <p:spPr>
          <a:xfrm>
            <a:off x="4566575" y="1348100"/>
            <a:ext cx="3646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ote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0" name="Google Shape;650;p91"/>
          <p:cNvSpPr txBox="1"/>
          <p:nvPr/>
        </p:nvSpPr>
        <p:spPr>
          <a:xfrm>
            <a:off x="4572000" y="3129950"/>
            <a:ext cx="3279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ape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ido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1" name="Google Shape;651;p91"/>
          <p:cNvSpPr/>
          <p:nvPr/>
        </p:nvSpPr>
        <p:spPr>
          <a:xfrm rot="-667202">
            <a:off x="3841171" y="1940942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91"/>
          <p:cNvSpPr/>
          <p:nvPr/>
        </p:nvSpPr>
        <p:spPr>
          <a:xfrm rot="1319193">
            <a:off x="384125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91"/>
          <p:cNvSpPr txBox="1"/>
          <p:nvPr/>
        </p:nvSpPr>
        <p:spPr>
          <a:xfrm>
            <a:off x="1051175" y="1369300"/>
            <a:ext cx="24759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4687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y  ll     </a:t>
            </a:r>
            <a:endParaRPr b="1" sz="1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4" name="Google Shape;654;p91" title="38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9450" y="1086300"/>
            <a:ext cx="1111999" cy="127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91" title="39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609" y="-2401725"/>
            <a:ext cx="2101501" cy="240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91" title="4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55672" y="-2557012"/>
            <a:ext cx="2374575" cy="271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7" name="Google Shape;657;p91"/>
          <p:cNvGrpSpPr/>
          <p:nvPr/>
        </p:nvGrpSpPr>
        <p:grpSpPr>
          <a:xfrm>
            <a:off x="7275290" y="3236000"/>
            <a:ext cx="1471339" cy="898408"/>
            <a:chOff x="5742816" y="-2000905"/>
            <a:chExt cx="2788740" cy="1702498"/>
          </a:xfrm>
        </p:grpSpPr>
        <p:pic>
          <p:nvPicPr>
            <p:cNvPr id="658" name="Google Shape;658;p91" title="LibraryCard_Sara.png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742816" y="-2000905"/>
              <a:ext cx="2788740" cy="17024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9" name="Google Shape;659;p91"/>
            <p:cNvSpPr/>
            <p:nvPr/>
          </p:nvSpPr>
          <p:spPr>
            <a:xfrm>
              <a:off x="5989105" y="-620917"/>
              <a:ext cx="695597" cy="20078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5950" lIns="15950" spcFirstLastPara="1" rIns="15950" wrap="square" tIns="159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4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0" name="Google Shape;660;p91"/>
            <p:cNvSpPr/>
            <p:nvPr/>
          </p:nvSpPr>
          <p:spPr>
            <a:xfrm>
              <a:off x="7072321" y="-1119695"/>
              <a:ext cx="1246800" cy="2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5950" lIns="15950" spcFirstLastPara="1" rIns="15950" wrap="square" tIns="159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4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61" name="Google Shape;661;p91"/>
          <p:cNvSpPr txBox="1"/>
          <p:nvPr/>
        </p:nvSpPr>
        <p:spPr>
          <a:xfrm>
            <a:off x="7991446" y="3701132"/>
            <a:ext cx="6951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49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 Perez</a:t>
            </a:r>
            <a:endParaRPr b="1" sz="949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62" name="Google Shape;662;p91"/>
          <p:cNvCxnSpPr/>
          <p:nvPr/>
        </p:nvCxnSpPr>
        <p:spPr>
          <a:xfrm>
            <a:off x="8645356" y="3835987"/>
            <a:ext cx="203100" cy="117300"/>
          </a:xfrm>
          <a:prstGeom prst="straightConnector1">
            <a:avLst/>
          </a:prstGeom>
          <a:noFill/>
          <a:ln cap="flat" cmpd="sng" w="10050">
            <a:solidFill>
              <a:srgbClr val="666666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663" name="Google Shape;663;p91"/>
          <p:cNvSpPr/>
          <p:nvPr/>
        </p:nvSpPr>
        <p:spPr>
          <a:xfrm>
            <a:off x="8253170" y="3669552"/>
            <a:ext cx="390000" cy="209400"/>
          </a:xfrm>
          <a:prstGeom prst="ellipse">
            <a:avLst/>
          </a:prstGeom>
          <a:noFill/>
          <a:ln cap="flat" cmpd="sng" w="10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250" lIns="48250" spcFirstLastPara="1" rIns="48250" wrap="square" tIns="48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38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9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ensayar</a:t>
            </a:r>
            <a:endParaRPr sz="9600"/>
          </a:p>
        </p:txBody>
      </p:sp>
      <p:pic>
        <p:nvPicPr>
          <p:cNvPr id="669" name="Google Shape;669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70" name="Google Shape;670;p92"/>
          <p:cNvSpPr/>
          <p:nvPr/>
        </p:nvSpPr>
        <p:spPr>
          <a:xfrm>
            <a:off x="2343800" y="3291850"/>
            <a:ext cx="465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9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mayonesa</a:t>
            </a:r>
            <a:endParaRPr sz="9600"/>
          </a:p>
        </p:txBody>
      </p:sp>
      <p:pic>
        <p:nvPicPr>
          <p:cNvPr id="676" name="Google Shape;676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77" name="Google Shape;677;p93"/>
          <p:cNvSpPr/>
          <p:nvPr/>
        </p:nvSpPr>
        <p:spPr>
          <a:xfrm>
            <a:off x="1519725" y="3291850"/>
            <a:ext cx="619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maravilloso</a:t>
            </a:r>
            <a:endParaRPr sz="9600"/>
          </a:p>
        </p:txBody>
      </p:sp>
      <p:pic>
        <p:nvPicPr>
          <p:cNvPr id="683" name="Google Shape;683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84" name="Google Shape;684;p94"/>
          <p:cNvSpPr/>
          <p:nvPr/>
        </p:nvSpPr>
        <p:spPr>
          <a:xfrm>
            <a:off x="1316375" y="3291850"/>
            <a:ext cx="657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9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desayuno</a:t>
            </a:r>
            <a:endParaRPr sz="9600"/>
          </a:p>
        </p:txBody>
      </p:sp>
      <p:pic>
        <p:nvPicPr>
          <p:cNvPr id="690" name="Google Shape;690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91" name="Google Shape;691;p95"/>
          <p:cNvSpPr/>
          <p:nvPr/>
        </p:nvSpPr>
        <p:spPr>
          <a:xfrm>
            <a:off x="1680250" y="3289125"/>
            <a:ext cx="5987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0"/>
          <p:cNvSpPr/>
          <p:nvPr/>
        </p:nvSpPr>
        <p:spPr>
          <a:xfrm>
            <a:off x="891389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60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9" name="Google Shape;419;p6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20" name="Google Shape;420;p60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60"/>
          <p:cNvSpPr txBox="1"/>
          <p:nvPr/>
        </p:nvSpPr>
        <p:spPr>
          <a:xfrm>
            <a:off x="891400" y="1404575"/>
            <a:ext cx="24759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4687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y  ll     </a:t>
            </a:r>
            <a:endParaRPr b="1" sz="1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60"/>
          <p:cNvSpPr txBox="1"/>
          <p:nvPr/>
        </p:nvSpPr>
        <p:spPr>
          <a:xfrm>
            <a:off x="4566575" y="1348100"/>
            <a:ext cx="2636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60"/>
          <p:cNvSpPr txBox="1"/>
          <p:nvPr/>
        </p:nvSpPr>
        <p:spPr>
          <a:xfrm>
            <a:off x="4566575" y="3129950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60"/>
          <p:cNvSpPr/>
          <p:nvPr/>
        </p:nvSpPr>
        <p:spPr>
          <a:xfrm rot="-667202">
            <a:off x="3841171" y="1940942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60"/>
          <p:cNvSpPr/>
          <p:nvPr/>
        </p:nvSpPr>
        <p:spPr>
          <a:xfrm rot="1319193">
            <a:off x="384125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6" name="Google Shape;426;p60" title="icons_final_Phonics_BW_Rememb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60" title="36.jpg"/>
          <p:cNvPicPr preferRelativeResize="0"/>
          <p:nvPr/>
        </p:nvPicPr>
        <p:blipFill rotWithShape="1">
          <a:blip r:embed="rId6">
            <a:alphaModFix/>
          </a:blip>
          <a:srcRect b="0" l="29026" r="26524" t="0"/>
          <a:stretch/>
        </p:blipFill>
        <p:spPr>
          <a:xfrm>
            <a:off x="6565100" y="863950"/>
            <a:ext cx="727176" cy="186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60" title="37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66475" y="2878288"/>
            <a:ext cx="1635926" cy="1869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9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martillo</a:t>
            </a:r>
            <a:endParaRPr sz="9600"/>
          </a:p>
        </p:txBody>
      </p:sp>
      <p:pic>
        <p:nvPicPr>
          <p:cNvPr id="697" name="Google Shape;697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98" name="Google Shape;698;p96"/>
          <p:cNvSpPr/>
          <p:nvPr/>
        </p:nvSpPr>
        <p:spPr>
          <a:xfrm>
            <a:off x="2555125" y="3291850"/>
            <a:ext cx="420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9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crayones</a:t>
            </a:r>
            <a:endParaRPr sz="9600"/>
          </a:p>
        </p:txBody>
      </p:sp>
      <p:pic>
        <p:nvPicPr>
          <p:cNvPr id="704" name="Google Shape;704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05" name="Google Shape;705;p97"/>
          <p:cNvSpPr/>
          <p:nvPr/>
        </p:nvSpPr>
        <p:spPr>
          <a:xfrm>
            <a:off x="1971452" y="3291850"/>
            <a:ext cx="546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pasillo</a:t>
            </a:r>
            <a:endParaRPr sz="9600"/>
          </a:p>
        </p:txBody>
      </p:sp>
      <p:pic>
        <p:nvPicPr>
          <p:cNvPr id="711" name="Google Shape;711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12" name="Google Shape;712;p98"/>
          <p:cNvSpPr/>
          <p:nvPr/>
        </p:nvSpPr>
        <p:spPr>
          <a:xfrm>
            <a:off x="2808050" y="3291850"/>
            <a:ext cx="376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billete</a:t>
            </a:r>
            <a:endParaRPr sz="9600"/>
          </a:p>
        </p:txBody>
      </p:sp>
      <p:pic>
        <p:nvPicPr>
          <p:cNvPr id="718" name="Google Shape;718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19" name="Google Shape;719;p99"/>
          <p:cNvSpPr/>
          <p:nvPr/>
        </p:nvSpPr>
        <p:spPr>
          <a:xfrm>
            <a:off x="2825400" y="3291850"/>
            <a:ext cx="3621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10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31" name="Google Shape;731;p101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pasi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37" name="Google Shape;737;p10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ensa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 sz="9600">
              <a:solidFill>
                <a:srgbClr val="363535"/>
              </a:solidFill>
              <a:highlight>
                <a:srgbClr val="9ADCB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43" name="Google Shape;743;p10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p104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10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05"/>
          <p:cNvSpPr/>
          <p:nvPr/>
        </p:nvSpPr>
        <p:spPr>
          <a:xfrm>
            <a:off x="820250" y="1789690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llena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5" name="Google Shape;755;p105"/>
          <p:cNvSpPr/>
          <p:nvPr/>
        </p:nvSpPr>
        <p:spPr>
          <a:xfrm>
            <a:off x="820250" y="6320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6" name="Google Shape;756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7" name="Google Shape;757;p105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llete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8" name="Google Shape;758;p105"/>
          <p:cNvSpPr/>
          <p:nvPr/>
        </p:nvSpPr>
        <p:spPr>
          <a:xfrm>
            <a:off x="4965916" y="1811875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llete</a:t>
            </a:r>
            <a:endParaRPr sz="3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9" name="Google Shape;759;p105"/>
          <p:cNvSpPr/>
          <p:nvPr/>
        </p:nvSpPr>
        <p:spPr>
          <a:xfrm>
            <a:off x="4965916" y="65421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llena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0" name="Google Shape;760;p105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1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payaso</a:t>
            </a:r>
            <a:endParaRPr sz="9600"/>
          </a:p>
        </p:txBody>
      </p:sp>
      <p:pic>
        <p:nvPicPr>
          <p:cNvPr id="434" name="Google Shape;43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35" name="Google Shape;435;p61"/>
          <p:cNvSpPr/>
          <p:nvPr/>
        </p:nvSpPr>
        <p:spPr>
          <a:xfrm>
            <a:off x="2421747" y="3291850"/>
            <a:ext cx="430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06"/>
          <p:cNvSpPr/>
          <p:nvPr/>
        </p:nvSpPr>
        <p:spPr>
          <a:xfrm>
            <a:off x="820250" y="1789690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ido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6" name="Google Shape;766;p106"/>
          <p:cNvSpPr/>
          <p:nvPr/>
        </p:nvSpPr>
        <p:spPr>
          <a:xfrm>
            <a:off x="820250" y="6320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7" name="Google Shape;767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8" name="Google Shape;768;p106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9" name="Google Shape;769;p106"/>
          <p:cNvSpPr/>
          <p:nvPr/>
        </p:nvSpPr>
        <p:spPr>
          <a:xfrm>
            <a:off x="4965916" y="1811875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0" name="Google Shape;770;p106"/>
          <p:cNvSpPr/>
          <p:nvPr/>
        </p:nvSpPr>
        <p:spPr>
          <a:xfrm>
            <a:off x="4965916" y="65421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1" name="Google Shape;771;p106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Google Shape;776;p1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7" name="Google Shape;777;p107"/>
          <p:cNvSpPr/>
          <p:nvPr/>
        </p:nvSpPr>
        <p:spPr>
          <a:xfrm>
            <a:off x="820250" y="1789690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panada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8" name="Google Shape;778;p107"/>
          <p:cNvSpPr/>
          <p:nvPr/>
        </p:nvSpPr>
        <p:spPr>
          <a:xfrm>
            <a:off x="820250" y="6320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trella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9" name="Google Shape;779;p107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sayar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0" name="Google Shape;780;p107"/>
          <p:cNvSpPr/>
          <p:nvPr/>
        </p:nvSpPr>
        <p:spPr>
          <a:xfrm>
            <a:off x="4965916" y="1811875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sayar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1" name="Google Shape;781;p107"/>
          <p:cNvSpPr/>
          <p:nvPr/>
        </p:nvSpPr>
        <p:spPr>
          <a:xfrm>
            <a:off x="4965916" y="65421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panada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2" name="Google Shape;782;p107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trella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Google Shape;787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88" name="Google Shape;788;p108"/>
          <p:cNvSpPr/>
          <p:nvPr/>
        </p:nvSpPr>
        <p:spPr>
          <a:xfrm>
            <a:off x="820250" y="1789690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rda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9" name="Google Shape;789;p108"/>
          <p:cNvSpPr/>
          <p:nvPr/>
        </p:nvSpPr>
        <p:spPr>
          <a:xfrm>
            <a:off x="820250" y="6320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0" name="Google Shape;790;p108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1" name="Google Shape;791;p108"/>
          <p:cNvSpPr/>
          <p:nvPr/>
        </p:nvSpPr>
        <p:spPr>
          <a:xfrm>
            <a:off x="4965916" y="1811875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108"/>
          <p:cNvSpPr/>
          <p:nvPr/>
        </p:nvSpPr>
        <p:spPr>
          <a:xfrm>
            <a:off x="4965916" y="65421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rda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108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Google Shape;798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99" name="Google Shape;799;p109"/>
          <p:cNvSpPr/>
          <p:nvPr/>
        </p:nvSpPr>
        <p:spPr>
          <a:xfrm>
            <a:off x="820250" y="1789690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onesa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0" name="Google Shape;800;p109"/>
          <p:cNvSpPr/>
          <p:nvPr/>
        </p:nvSpPr>
        <p:spPr>
          <a:xfrm>
            <a:off x="820250" y="6320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1" name="Google Shape;801;p109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tillo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2" name="Google Shape;802;p109"/>
          <p:cNvSpPr/>
          <p:nvPr/>
        </p:nvSpPr>
        <p:spPr>
          <a:xfrm>
            <a:off x="4965916" y="1811875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onesa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3" name="Google Shape;803;p109"/>
          <p:cNvSpPr/>
          <p:nvPr/>
        </p:nvSpPr>
        <p:spPr>
          <a:xfrm>
            <a:off x="4965916" y="65421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tillo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4" name="Google Shape;804;p109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" name="Google Shape;809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810" name="Google Shape;810;p110"/>
          <p:cNvSpPr/>
          <p:nvPr/>
        </p:nvSpPr>
        <p:spPr>
          <a:xfrm>
            <a:off x="820250" y="1789690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bolla</a:t>
            </a:r>
            <a:endParaRPr sz="3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1" name="Google Shape;811;p110"/>
          <p:cNvSpPr/>
          <p:nvPr/>
        </p:nvSpPr>
        <p:spPr>
          <a:xfrm>
            <a:off x="820250" y="6320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yote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2" name="Google Shape;812;p110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mello</a:t>
            </a:r>
            <a:endParaRPr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3" name="Google Shape;813;p110"/>
          <p:cNvSpPr/>
          <p:nvPr/>
        </p:nvSpPr>
        <p:spPr>
          <a:xfrm>
            <a:off x="4965916" y="1811875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bolla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4" name="Google Shape;814;p110"/>
          <p:cNvSpPr/>
          <p:nvPr/>
        </p:nvSpPr>
        <p:spPr>
          <a:xfrm>
            <a:off x="4965916" y="65421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mello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5" name="Google Shape;815;p110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yote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1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821" name="Google Shape;821;p111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12"/>
          <p:cNvSpPr txBox="1"/>
          <p:nvPr>
            <p:ph idx="4294967295" type="body"/>
          </p:nvPr>
        </p:nvSpPr>
        <p:spPr>
          <a:xfrm>
            <a:off x="441600" y="439804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¡Descubrirás que todas son diferentes y bellas a su manera!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827" name="Google Shape;827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13"/>
          <p:cNvSpPr txBox="1"/>
          <p:nvPr>
            <p:ph idx="4294967295" type="body"/>
          </p:nvPr>
        </p:nvSpPr>
        <p:spPr>
          <a:xfrm>
            <a:off x="441589" y="439809"/>
            <a:ext cx="8260800" cy="37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solidFill>
                  <a:srgbClr val="444746"/>
                </a:solidFill>
              </a:rPr>
              <a:t>Cuando exploramos un jardín o un bosque, podemos encontrar hojas de muchos tipos. 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833" name="Google Shape;833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14"/>
          <p:cNvSpPr txBox="1"/>
          <p:nvPr>
            <p:ph idx="4294967295" type="body"/>
          </p:nvPr>
        </p:nvSpPr>
        <p:spPr>
          <a:xfrm>
            <a:off x="441600" y="439800"/>
            <a:ext cx="8260800" cy="29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444746"/>
                </a:solidFill>
              </a:rPr>
              <a:t>Las hojas tienen diferentes formas: algunas son alargadas, otras redondas o con bordes que parecen pequeñas llamas.</a:t>
            </a:r>
            <a:endParaRPr b="1" sz="4100" u="sng">
              <a:solidFill>
                <a:srgbClr val="000000"/>
              </a:solidFill>
            </a:endParaRPr>
          </a:p>
        </p:txBody>
      </p:sp>
      <p:pic>
        <p:nvPicPr>
          <p:cNvPr id="839" name="Google Shape;839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15"/>
          <p:cNvSpPr txBox="1"/>
          <p:nvPr>
            <p:ph idx="4294967295" type="body"/>
          </p:nvPr>
        </p:nvSpPr>
        <p:spPr>
          <a:xfrm>
            <a:off x="441600" y="439800"/>
            <a:ext cx="8260800" cy="3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800">
                <a:solidFill>
                  <a:srgbClr val="1F1F1F"/>
                </a:solidFill>
              </a:rPr>
              <a:t>Las hojas son muy importantes porque realizan la fotosíntesis, un proceso que les permite fabricar su propio alimento a partir de la luz solar.</a:t>
            </a:r>
            <a:endParaRPr b="1" sz="3800" u="sng">
              <a:solidFill>
                <a:srgbClr val="000000"/>
              </a:solidFill>
            </a:endParaRPr>
          </a:p>
        </p:txBody>
      </p:sp>
      <p:pic>
        <p:nvPicPr>
          <p:cNvPr id="845" name="Google Shape;845;p1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yarda</a:t>
            </a:r>
            <a:endParaRPr sz="9600"/>
          </a:p>
        </p:txBody>
      </p:sp>
      <p:pic>
        <p:nvPicPr>
          <p:cNvPr id="441" name="Google Shape;441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2" name="Google Shape;442;p62"/>
          <p:cNvSpPr/>
          <p:nvPr/>
        </p:nvSpPr>
        <p:spPr>
          <a:xfrm>
            <a:off x="3003442" y="3291850"/>
            <a:ext cx="331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16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51" name="Google Shape;851;p116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852" name="Google Shape;852;p116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reyes</a:t>
            </a:r>
            <a:endParaRPr sz="9600"/>
          </a:p>
        </p:txBody>
      </p:sp>
      <p:pic>
        <p:nvPicPr>
          <p:cNvPr id="448" name="Google Shape;448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9" name="Google Shape;449;p63"/>
          <p:cNvSpPr/>
          <p:nvPr/>
        </p:nvSpPr>
        <p:spPr>
          <a:xfrm>
            <a:off x="3097325" y="3291850"/>
            <a:ext cx="309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llanta</a:t>
            </a:r>
            <a:endParaRPr sz="9600"/>
          </a:p>
        </p:txBody>
      </p:sp>
      <p:pic>
        <p:nvPicPr>
          <p:cNvPr id="455" name="Google Shape;455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6" name="Google Shape;456;p64"/>
          <p:cNvSpPr/>
          <p:nvPr/>
        </p:nvSpPr>
        <p:spPr>
          <a:xfrm>
            <a:off x="2953625" y="3291850"/>
            <a:ext cx="3289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mayo</a:t>
            </a:r>
            <a:endParaRPr sz="9600"/>
          </a:p>
        </p:txBody>
      </p:sp>
      <p:pic>
        <p:nvPicPr>
          <p:cNvPr id="462" name="Google Shape;462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3" name="Google Shape;463;p65"/>
          <p:cNvSpPr/>
          <p:nvPr/>
        </p:nvSpPr>
        <p:spPr>
          <a:xfrm>
            <a:off x="2896725" y="3291850"/>
            <a:ext cx="3352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