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</p:sldIdLst>
  <p:sldSz cy="5143500" cx="9144000"/>
  <p:notesSz cx="6858000" cy="9144000"/>
  <p:embeddedFontLst>
    <p:embeddedFont>
      <p:font typeface="Century Gothic"/>
      <p:regular r:id="rId68"/>
      <p:bold r:id="rId69"/>
      <p:italic r:id="rId70"/>
      <p:boldItalic r:id="rId7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56">
          <p15:clr>
            <a:srgbClr val="747775"/>
          </p15:clr>
        </p15:guide>
        <p15:guide id="2" orient="horz" pos="1464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Gabrielle Wagne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56" orient="horz"/>
        <p:guide pos="146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font" Target="fonts/CenturyGothic-boldItalic.fntdata"/><Relationship Id="rId70" Type="http://schemas.openxmlformats.org/officeDocument/2006/relationships/font" Target="fonts/CenturyGothic-italic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font" Target="fonts/CenturyGothic-regular.fntdata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CenturyGothic-bold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6-03-11T19:57:40.999">
    <p:pos x="6000" y="0"/>
    <p:text>Option 4
(GW playing- delete later.)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30ceb8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330ceb8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76770bb98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76770bb98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conflicto.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76770bb98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76770bb98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plomero.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76770bb98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76770bb98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chiflado.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76770bb98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76770bb98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14.</a:t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bd36959e8f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bd36959e8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 regla de ortografía de las palabras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pl, tl, fl.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(Haga clic) 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pl, tl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forman al combinar estas consonantes con las vocales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a, e, i, o, u.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regla principal es que la consonante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siempre va después de otra consonante como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p, t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f.</a:t>
            </a:r>
            <a:endParaRPr i="1" sz="1200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cada ejemplo. 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bd36959e8f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bd36959e8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practicar. Recuerden las reglas que aprendimos.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Repase las reglas si es necesario. (Haga clic)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①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Pluto.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la consonante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siempre va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Plu - to, Pluto.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letra va antes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Pluto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9b7461679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9b7461679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② Muestre: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atletismo.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la consonante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siempre va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tle - tis - mo, atletismo.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letra va antes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atletismo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76770bb98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376770bb98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③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chiflado.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la consonante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siempre va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 - fla - do, chiflado.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letra va antes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chiflado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335b81eed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335b81eed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76770bb983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376770bb983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pl, tl, fl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palabras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pl, tl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fl.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suplicar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gato de la vecina le encanta suplicar por comida.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suplicar.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 - pli - car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/u/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/l/,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/a/, /r/. Suplicar, /s/, /u/, /p/, /l/, /i/, /k/, /a/, /r/.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330ceb880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330ceb880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sílabas trabadas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pl, tl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fl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335b81eeda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335b81eed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flauta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hermana toca la flauta en la banda de su escuela.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flauta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flau - 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flau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/f/, /l/, /a/, /u/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/a/. Flauta, /f/, /l/, /a/, /u/, /t/, /a/.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76770bb983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376770bb98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plomero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plomero va a arreglar la tubería del baño.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plomero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plo - me - ro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/l/,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/m/,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/r/, /o/. Plomero, /p/, /l/, /o/, /m/, /e/, /r/,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07b75975fb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07b75975fb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23-25 una a la vez y lea cada palabra junto con ellos.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a59cc42d4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3a59cc42d4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bastante.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a59cc42d4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3a59cc42d4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pocos.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a59cc42d4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3a59cc42d4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encima.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56ac25f1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356ac25f1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a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76770bb983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376770bb983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22be15a44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22be15a44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4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una oración. Primero, quiero que me ayuden a contar cuántas palabras tiene. Escuchen atentamente.</a:t>
            </a:r>
            <a:endParaRPr b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familia simplemente lo adora.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(1),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familia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simplemente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(3),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(4),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adora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(5).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¡Tiene cinco palabras!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 sz="1200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149ed81189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3149ed81189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330ceb8806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330ceb8806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8538ea7e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38538ea7e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las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 trabadas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pl, tl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fl.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8538ea7e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8538ea7e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8538ea7ed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8538ea7e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las 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pl, tl, fl.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plácido.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la sílaba trabada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primera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pla. Repita con los estudiantes con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decatleta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panfleto.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las 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pl, tl, fl.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36.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38538ea7ed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38538ea7ed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reflector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8538ea7ed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8538ea7ed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planificar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38538ea7ed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38538ea7ed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floristería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38538ea7ed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38538ea7ed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platillos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22be15a44c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22be15a44c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las 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pl, tl, fl.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Pluto.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la sílaba trabada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primera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plu. Repita con los estudiantes con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atletismo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flores.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las 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pl, tl, fl.</a:t>
            </a:r>
            <a:endParaRPr b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5.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38538ea7ed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38538ea7ed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reflexión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38538ea7ed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38538ea7ed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aplastar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38538ea7ed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38538ea7ed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floreado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38538ea7ed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38538ea7ed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aplausos.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8538ea7ed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38538ea7ed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8538ea7ed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38538ea7ed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 trabadas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pl, tl, fl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luego una oración con esa palabra. Todos van a repetir la palabra y escribirla en su pizarra. Recuerden usar lo que aprendimos sobre las palabras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pl, tl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fl.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planificar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planificar la visita a nuestra familia en Honduras.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planificar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 - ni - fi - car.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/l/,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/n/,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/f/,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/a/, /r/. Planificar, /p/, /l/, /a/, /n/, /i/, /f/, /i/, /k/, /a/, /r/.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38538ea7ed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38538ea7ed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decatleta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decatleta participa en muchos maratones.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decatleta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- ca - tle - ta.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tle,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/l/,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/a/. Decatleta, /d/, /e/, /k/, /a/, /t/, /l/, /e/, /t/, /a/.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38538ea7ed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38538ea7ed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floreada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 me compró una falda floreada para mi fiesta.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floreada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 - re - a - da.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/f/, /l/,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(1)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/a/. Floreada, /f/, /l/, /o/, /r/, /e/, /a/, /d/, /a/.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8538ea7ed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8538ea7ed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palabras de dos o más sílabas se pueden clasificar en agudas, graves y esdrújulas. Hoy vamos a aprender sobre las palabras agudas.</a:t>
            </a:r>
            <a:endParaRPr i="1" sz="1300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38538ea7ed9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38538ea7ed9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las palabras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corazón, además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bebé. 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palabras agudas tienen la sílaba tónica en la última sílaba. Llevan tilde cuando terminan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-n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-s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vocal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n,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vocal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las palabras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corazón, además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bebé.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76770bb98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376770bb98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perplejo.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6-12 una a la vez y diga cada palabra en voz alta junto con ellos.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3ce50e05b9e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3ce50e05b9e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las palabras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maldad, decir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pastel.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Estas palabras también son agudas, pero no llevan tilde porque terminan en otras letras. </a:t>
            </a: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d,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las palabras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maldad, decir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pastel.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 con más palabras.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3bd6960327d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3bd6960327d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según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tiene la sílaba tónica en la última sílaba y termina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mayor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tiene la sílaba tónica en la última sílaba y termina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¿Cuál de las dos lleva tilde?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(según)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3bd6960327d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3bd6960327d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musical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tiene la sílaba tónica en la última sílaba y termina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café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tiene la sílaba tónica en la última sílaba y termina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vocal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¿Cuál de las dos lleva tilde?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(café)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3bd6960327d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3bd6960327d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universidad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tiene la sílaba tónica en la última sílaba y termina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compás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tiene la sílaba tónica en la última sílaba y termina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¿Cuál de las dos lleva tilde?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(compás)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bd6960327d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bd6960327d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jugar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tiene la sílaba tónica en la última sílaba y termina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jabón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tiene la sílaba tónica en la última sílaba y termina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¿Cuál de las dos lleva tilde?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(jabón)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38538ea7ed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38538ea7ed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38538ea7ed9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38538ea7ed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—Gracias, señor Plácido —dice Claudio.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leer con entonación. Primero lea la oración con un tono monótono y luego con la entonación apropiada.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57-59 una a la vez y lea cada oración en voz alta junto con ellos modelando cómo leer con entonación y haciendo énfasis en los signos de puntuación.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38538ea7ed9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38538ea7ed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38538ea7ed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38538ea7ed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38538ea7ed9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38538ea7ed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76770bb98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76770bb98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explicar.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368b0e122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368b0e122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3330ceb8806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3330ceb8806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76770bb98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76770bb98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triatlón.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76770bb98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76770bb98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aflojar.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76770bb983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76770bb98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duplicar.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3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3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37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7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37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7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7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7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7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7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7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7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7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7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37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7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7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7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3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4">
    <p:bg>
      <p:bgPr>
        <a:solidFill>
          <a:srgbClr val="C8F0FA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Día">
  <p:cSld name="TITLE_4_1_3_1_1_5"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" name="Google Shape;132;p13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Section Title">
  <p:cSld name="TITLE_4_1_3_1_1_1_2">
    <p:bg>
      <p:bgPr>
        <a:solidFill>
          <a:schemeClr val="accent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" name="Google Shape;139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Section Title">
  <p:cSld name="TITLE_4_1_3_1_1_1_3">
    <p:bg>
      <p:bgPr>
        <a:solidFill>
          <a:schemeClr val="dk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Google Shape;144;p15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4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0" name="Google Shape;150;p1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Section Title">
  <p:cSld name="TITLE_4_1_3_1_1_1_5"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17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" name="Google Shape;157;p1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">
  <p:cSld name="TITLE_4_1_3_1_1_1_1_2"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">
  <p:cSld name="TITLE_4_1_3_1_1_1_1_3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3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3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3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3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" name="Google Shape;22;p3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3" name="Google Shape;23;p3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" name="Google Shape;24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3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4"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">
  <p:cSld name="TITLE_4_1_3_1_1_1_1_5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" name="Google Shape;187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+CornerIcon">
  <p:cSld name="TITLE_4_1_3_1_1_1_1_1_1"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6" name="Google Shape;196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+CornerIcon">
  <p:cSld name="TITLE_4_1_3_1_1_1_1_1_2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5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F6F2F7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5" name="Google Shape;205;p25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3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4" name="Google Shape;214;p2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+CornerIcon">
  <p:cSld name="TITLE_4_1_3_1_1_1_1_1_4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7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" name="Google Shape;223;p27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End 1">
  <p:cSld name="TITLE_4_1_2_1">
    <p:bg>
      <p:bgPr>
        <a:solidFill>
          <a:schemeClr val="accent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End">
  <p:cSld name="TITLE_4_1_2_2">
    <p:bg>
      <p:bgPr>
        <a:solidFill>
          <a:srgbClr val="F6F2F7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a-Cover">
  <p:cSld name="TITLE_4_1_3_1_3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" name="Google Shape;41;p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42" name="Google Shape;42;p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3" name="Google Shape;4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3">
    <p:bg>
      <p:bgPr>
        <a:solidFill>
          <a:srgbClr val="C8F0F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End">
  <p:cSld name="TITLE_4_1_2_4">
    <p:bg>
      <p:bgPr>
        <a:solidFill>
          <a:schemeClr val="lt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7" name="Google Shape;237;p3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8" name="Google Shape;238;p3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3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celebration">
  <p:cSld name="TITLE_4_1_3_1_2_1">
    <p:bg>
      <p:bgPr>
        <a:solidFill>
          <a:schemeClr val="accent6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9" name="Google Shape;249;p3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0" name="Google Shape;250;p3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elebration">
  <p:cSld name="TITLE_4_1_3_1_2_2">
    <p:bg>
      <p:bgPr>
        <a:solidFill>
          <a:srgbClr val="F6F2F7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1" name="Google Shape;261;p3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" name="Google Shape;262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3">
    <p:bg>
      <p:bgPr>
        <a:solidFill>
          <a:srgbClr val="C8F0FA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3" name="Google Shape;273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4" name="Google Shape;274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elebration">
  <p:cSld name="TITLE_4_1_3_1_2_4">
    <p:bg>
      <p:bgPr>
        <a:solidFill>
          <a:schemeClr val="lt2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5" name="Google Shape;285;p3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6" name="Google Shape;286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37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7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37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7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7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over">
  <p:cSld name="TITLE_4_1_3_2">
    <p:bg>
      <p:bgPr>
        <a:noFill/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5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5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5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" name="Google Shape;60;p5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61" name="Google Shape;61;p5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2" name="Google Shape;62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5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6F2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5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5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">
  <p:cSld name="TITLE_4_1_3_3"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9" name="Google Shape;79;p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0" name="Google Shape;80;p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1" name="Google Shape;8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over">
  <p:cSld name="TITLE_4_1_3_4"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7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7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7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7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8" name="Google Shape;98;p7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99" name="Google Shape;99;p7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2026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0" name="Google Shape;100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7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7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7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Día">
  <p:cSld name="TITLE_4_1_3_1_1_2">
    <p:bg>
      <p:bgPr>
        <a:solidFill>
          <a:schemeClr val="accent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Día">
  <p:cSld name="TITLE_4_1_3_1_1_3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83">
          <p15:clr>
            <a:srgbClr val="E46962"/>
          </p15:clr>
        </p15:guide>
        <p15:guide id="2" pos="2880">
          <p15:clr>
            <a:srgbClr val="E46962"/>
          </p15:clr>
        </p15:guide>
        <p15:guide id="3" pos="1624">
          <p15:clr>
            <a:srgbClr val="E46962"/>
          </p15:clr>
        </p15:guide>
        <p15:guide id="4" pos="5374">
          <p15:clr>
            <a:srgbClr val="E46962"/>
          </p15:clr>
        </p15:guide>
        <p15:guide id="5" orient="horz" pos="755">
          <p15:clr>
            <a:srgbClr val="E46962"/>
          </p15:clr>
        </p15:guide>
        <p15:guide id="6" orient="horz" pos="1970">
          <p15:clr>
            <a:srgbClr val="E46962"/>
          </p15:clr>
        </p15:guide>
        <p15:guide id="7" orient="horz" pos="357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0.png"/><Relationship Id="rId4" Type="http://schemas.openxmlformats.org/officeDocument/2006/relationships/image" Target="../media/image24.png"/><Relationship Id="rId5" Type="http://schemas.openxmlformats.org/officeDocument/2006/relationships/image" Target="../media/image45.png"/><Relationship Id="rId6" Type="http://schemas.openxmlformats.org/officeDocument/2006/relationships/image" Target="../media/image43.png"/><Relationship Id="rId7" Type="http://schemas.openxmlformats.org/officeDocument/2006/relationships/image" Target="../media/image4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image" Target="../media/image24.png"/><Relationship Id="rId5" Type="http://schemas.openxmlformats.org/officeDocument/2006/relationships/image" Target="../media/image40.png"/><Relationship Id="rId6" Type="http://schemas.openxmlformats.org/officeDocument/2006/relationships/image" Target="../media/image44.png"/><Relationship Id="rId7" Type="http://schemas.openxmlformats.org/officeDocument/2006/relationships/image" Target="../media/image46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0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0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0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0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8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1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4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0.xml"/><Relationship Id="rId3" Type="http://schemas.openxmlformats.org/officeDocument/2006/relationships/comments" Target="../comments/comment1.xml"/><Relationship Id="rId4" Type="http://schemas.openxmlformats.org/officeDocument/2006/relationships/image" Target="../media/image20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0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0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0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0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5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0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0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0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1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299" name="Google Shape;299;p38"/>
          <p:cNvSpPr/>
          <p:nvPr/>
        </p:nvSpPr>
        <p:spPr>
          <a:xfrm>
            <a:off x="2836800" y="1152900"/>
            <a:ext cx="3470400" cy="347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38"/>
          <p:cNvSpPr txBox="1"/>
          <p:nvPr/>
        </p:nvSpPr>
        <p:spPr>
          <a:xfrm>
            <a:off x="2021550" y="1935200"/>
            <a:ext cx="510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Palabras con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38"/>
          <p:cNvSpPr/>
          <p:nvPr/>
        </p:nvSpPr>
        <p:spPr>
          <a:xfrm>
            <a:off x="3538588" y="2539743"/>
            <a:ext cx="946800" cy="9468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38"/>
          <p:cNvSpPr txBox="1"/>
          <p:nvPr/>
        </p:nvSpPr>
        <p:spPr>
          <a:xfrm>
            <a:off x="3572468" y="2652405"/>
            <a:ext cx="8790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687">
                <a:latin typeface="Century Gothic"/>
                <a:ea typeface="Century Gothic"/>
                <a:cs typeface="Century Gothic"/>
                <a:sym typeface="Century Gothic"/>
              </a:rPr>
              <a:t>pl</a:t>
            </a:r>
            <a:endParaRPr b="1" sz="1534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38"/>
          <p:cNvSpPr/>
          <p:nvPr/>
        </p:nvSpPr>
        <p:spPr>
          <a:xfrm>
            <a:off x="4658611" y="2539743"/>
            <a:ext cx="946800" cy="9468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Google Shape;304;p38"/>
          <p:cNvSpPr txBox="1"/>
          <p:nvPr/>
        </p:nvSpPr>
        <p:spPr>
          <a:xfrm>
            <a:off x="4692491" y="2652405"/>
            <a:ext cx="8790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687">
                <a:latin typeface="Century Gothic"/>
                <a:ea typeface="Century Gothic"/>
                <a:cs typeface="Century Gothic"/>
                <a:sym typeface="Century Gothic"/>
              </a:rPr>
              <a:t>tl</a:t>
            </a:r>
            <a:endParaRPr b="1" sz="1534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38"/>
          <p:cNvSpPr/>
          <p:nvPr/>
        </p:nvSpPr>
        <p:spPr>
          <a:xfrm>
            <a:off x="4098599" y="3486530"/>
            <a:ext cx="946800" cy="9468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6" name="Google Shape;306;p38"/>
          <p:cNvSpPr txBox="1"/>
          <p:nvPr/>
        </p:nvSpPr>
        <p:spPr>
          <a:xfrm>
            <a:off x="4132479" y="3599243"/>
            <a:ext cx="8790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687">
                <a:latin typeface="Century Gothic"/>
                <a:ea typeface="Century Gothic"/>
                <a:cs typeface="Century Gothic"/>
                <a:sym typeface="Century Gothic"/>
              </a:rPr>
              <a:t>fl</a:t>
            </a:r>
            <a:endParaRPr b="1" sz="1534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7" name="Google Shape;307;p38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28.1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conflicto</a:t>
            </a:r>
            <a:endParaRPr sz="9600"/>
          </a:p>
        </p:txBody>
      </p:sp>
      <p:pic>
        <p:nvPicPr>
          <p:cNvPr id="375" name="Google Shape;375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8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plomero</a:t>
            </a:r>
            <a:endParaRPr sz="9600"/>
          </a:p>
        </p:txBody>
      </p:sp>
      <p:pic>
        <p:nvPicPr>
          <p:cNvPr id="381" name="Google Shape;381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chiflado</a:t>
            </a:r>
            <a:endParaRPr sz="9600"/>
          </a:p>
        </p:txBody>
      </p:sp>
      <p:pic>
        <p:nvPicPr>
          <p:cNvPr id="387" name="Google Shape;387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¡Aprendamos juntos!</a:t>
            </a:r>
            <a:endParaRPr/>
          </a:p>
        </p:txBody>
      </p:sp>
      <p:pic>
        <p:nvPicPr>
          <p:cNvPr id="393" name="Google Shape;393;p50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51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99" name="Google Shape;399;p51"/>
          <p:cNvSpPr txBox="1"/>
          <p:nvPr/>
        </p:nvSpPr>
        <p:spPr>
          <a:xfrm>
            <a:off x="441600" y="439798"/>
            <a:ext cx="58947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pl, tl, fl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0" name="Google Shape;400;p51"/>
          <p:cNvSpPr txBox="1"/>
          <p:nvPr/>
        </p:nvSpPr>
        <p:spPr>
          <a:xfrm>
            <a:off x="441600" y="1920240"/>
            <a:ext cx="80898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Las sílabas trabadas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pl, tl 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fl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se forman al combinar estas consonantes con las vocales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a, e, i, o, u.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La consonante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l 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siempre va después de otra consonante como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p, t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Pluto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, atletismo, chiflado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52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6" name="Google Shape;406;p52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7" name="Google Shape;407;p52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8" name="Google Shape;408;p52"/>
          <p:cNvSpPr txBox="1"/>
          <p:nvPr/>
        </p:nvSpPr>
        <p:spPr>
          <a:xfrm>
            <a:off x="2574375" y="951567"/>
            <a:ext cx="5957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La consonante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siempre va después de la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9" name="Google Shape;409;p52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0" name="Google Shape;410;p52"/>
          <p:cNvSpPr/>
          <p:nvPr/>
        </p:nvSpPr>
        <p:spPr>
          <a:xfrm rot="5400000">
            <a:off x="4331255" y="17208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1" name="Google Shape;411;p52"/>
          <p:cNvSpPr txBox="1"/>
          <p:nvPr/>
        </p:nvSpPr>
        <p:spPr>
          <a:xfrm>
            <a:off x="0" y="2441448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lang="en" sz="6000">
                <a:solidFill>
                  <a:srgbClr val="363535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endParaRPr sz="6000">
              <a:solidFill>
                <a:srgbClr val="363535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2" name="Google Shape;412;p52"/>
          <p:cNvSpPr txBox="1"/>
          <p:nvPr/>
        </p:nvSpPr>
        <p:spPr>
          <a:xfrm>
            <a:off x="0" y="3570346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en" sz="6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lang="en" sz="6000">
                <a:solidFill>
                  <a:srgbClr val="363535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endParaRPr sz="6000">
              <a:solidFill>
                <a:srgbClr val="363535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53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8" name="Google Shape;418;p53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9" name="Google Shape;419;p53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tl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0" name="Google Shape;420;p53"/>
          <p:cNvSpPr txBox="1"/>
          <p:nvPr/>
        </p:nvSpPr>
        <p:spPr>
          <a:xfrm>
            <a:off x="2574375" y="951570"/>
            <a:ext cx="5957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La consonante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siempre va después de la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1" name="Google Shape;421;p5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2" name="Google Shape;422;p53"/>
          <p:cNvSpPr txBox="1"/>
          <p:nvPr/>
        </p:nvSpPr>
        <p:spPr>
          <a:xfrm>
            <a:off x="0" y="2441448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" sz="6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</a:t>
            </a:r>
            <a:r>
              <a:rPr lang="en" sz="6000">
                <a:solidFill>
                  <a:srgbClr val="363535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etismo</a:t>
            </a:r>
            <a:endParaRPr sz="6000">
              <a:solidFill>
                <a:srgbClr val="363535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3" name="Google Shape;423;p53"/>
          <p:cNvSpPr txBox="1"/>
          <p:nvPr/>
        </p:nvSpPr>
        <p:spPr>
          <a:xfrm>
            <a:off x="-32866" y="357035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" sz="6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tl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eti</a:t>
            </a:r>
            <a:r>
              <a:rPr lang="en" sz="6000">
                <a:solidFill>
                  <a:srgbClr val="363535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smo</a:t>
            </a:r>
            <a:endParaRPr sz="6000">
              <a:solidFill>
                <a:srgbClr val="363535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4" name="Google Shape;424;p53"/>
          <p:cNvSpPr/>
          <p:nvPr/>
        </p:nvSpPr>
        <p:spPr>
          <a:xfrm rot="5400000">
            <a:off x="4331260" y="17208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54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30" name="Google Shape;430;p54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1" name="Google Shape;431;p54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2" name="Google Shape;432;p54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3" name="Google Shape;433;p54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4" name="Google Shape;434;p54"/>
          <p:cNvSpPr txBox="1"/>
          <p:nvPr/>
        </p:nvSpPr>
        <p:spPr>
          <a:xfrm>
            <a:off x="2578700" y="954630"/>
            <a:ext cx="5952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La consonante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siempre va después de la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54"/>
          <p:cNvSpPr txBox="1"/>
          <p:nvPr/>
        </p:nvSpPr>
        <p:spPr>
          <a:xfrm>
            <a:off x="295240" y="366540"/>
            <a:ext cx="16770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6" name="Google Shape;436;p54"/>
          <p:cNvSpPr txBox="1"/>
          <p:nvPr/>
        </p:nvSpPr>
        <p:spPr>
          <a:xfrm>
            <a:off x="0" y="2441448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chi</a:t>
            </a:r>
            <a:r>
              <a:rPr lang="en" sz="6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ado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7" name="Google Shape;437;p54"/>
          <p:cNvSpPr txBox="1"/>
          <p:nvPr/>
        </p:nvSpPr>
        <p:spPr>
          <a:xfrm>
            <a:off x="0" y="3574725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chi</a:t>
            </a:r>
            <a:r>
              <a:rPr lang="en" sz="6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fl</a:t>
            </a:r>
            <a:r>
              <a:rPr lang="en" sz="6000">
                <a:solidFill>
                  <a:srgbClr val="363535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ado</a:t>
            </a:r>
            <a:endParaRPr sz="6000">
              <a:solidFill>
                <a:srgbClr val="363535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8" name="Google Shape;438;p54"/>
          <p:cNvSpPr/>
          <p:nvPr/>
        </p:nvSpPr>
        <p:spPr>
          <a:xfrm rot="5400000">
            <a:off x="4331253" y="17208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5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50" name="Google Shape;450;p56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su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pl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icar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9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56" name="Google Shape;456;p57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fl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auta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Google Shape;461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2" name="Google Shape;462;p58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pl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omero</a:t>
            </a:r>
            <a:endParaRPr sz="9600">
              <a:solidFill>
                <a:srgbClr val="363535"/>
              </a:solidFill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 sz="3500"/>
              <a:t>. </a:t>
            </a:r>
            <a:r>
              <a:rPr lang="en"/>
              <a:t>Palabras de alta frecuencia</a:t>
            </a:r>
            <a:endParaRPr sz="3500"/>
          </a:p>
        </p:txBody>
      </p:sp>
      <p:pic>
        <p:nvPicPr>
          <p:cNvPr id="468" name="Google Shape;468;p59" title="icons_final_Phonics_BW_Palabras de alta frecuenci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0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</a:t>
            </a:r>
            <a:r>
              <a:rPr lang="en" sz="9600"/>
              <a:t>astante</a:t>
            </a:r>
            <a:endParaRPr sz="9600"/>
          </a:p>
        </p:txBody>
      </p:sp>
      <p:pic>
        <p:nvPicPr>
          <p:cNvPr id="474" name="Google Shape;474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0" name="Google Shape;480;p61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pocos</a:t>
            </a:r>
            <a:endParaRPr sz="9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Google Shape;485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6" name="Google Shape;486;p62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encima</a:t>
            </a:r>
            <a:endParaRPr sz="9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63" title="icons_final_Phonics_BW_Sentenc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6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8" name="Google Shape;498;p64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La familia simplemente lo adora.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4" name="Google Shape;504;p65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En el </a:t>
            </a: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puesto</a:t>
            </a: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 de las naranjas, Pluto comienza a chillar.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6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510" name="Google Shape;510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318" name="Google Shape;318;p4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cxnSp>
        <p:nvCxnSpPr>
          <p:cNvPr id="516" name="Google Shape;516;p67"/>
          <p:cNvCxnSpPr/>
          <p:nvPr/>
        </p:nvCxnSpPr>
        <p:spPr>
          <a:xfrm>
            <a:off x="765000" y="12166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7" name="Google Shape;517;p67"/>
          <p:cNvCxnSpPr/>
          <p:nvPr/>
        </p:nvCxnSpPr>
        <p:spPr>
          <a:xfrm>
            <a:off x="765000" y="2435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8" name="Google Shape;518;p67"/>
          <p:cNvCxnSpPr/>
          <p:nvPr/>
        </p:nvCxnSpPr>
        <p:spPr>
          <a:xfrm>
            <a:off x="765000" y="3578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Google Shape;523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24" name="Google Shape;524;p68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La familia simplemente lo adora.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69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30" name="Google Shape;530;p69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531" name="Google Shape;531;p69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70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542" name="Google Shape;542;p7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 multisilábicas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" name="Google Shape;547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548" name="Google Shape;548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49" name="Google Shape;549;p72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0" name="Google Shape;550;p72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1" name="Google Shape;551;p72" title="icons_final_Phonics_BW_Rememb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553" name="Google Shape;553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54" name="Google Shape;554;p72"/>
          <p:cNvSpPr txBox="1"/>
          <p:nvPr/>
        </p:nvSpPr>
        <p:spPr>
          <a:xfrm>
            <a:off x="3881451" y="2172288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deca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tl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eta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5" name="Google Shape;555;p72"/>
          <p:cNvSpPr txBox="1"/>
          <p:nvPr/>
        </p:nvSpPr>
        <p:spPr>
          <a:xfrm>
            <a:off x="3881444" y="3384535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pan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6" name="Google Shape;556;p72"/>
          <p:cNvSpPr txBox="1"/>
          <p:nvPr/>
        </p:nvSpPr>
        <p:spPr>
          <a:xfrm>
            <a:off x="3881451" y="960063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ácido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7" name="Google Shape;557;p72"/>
          <p:cNvSpPr/>
          <p:nvPr/>
        </p:nvSpPr>
        <p:spPr>
          <a:xfrm>
            <a:off x="441589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8" name="Google Shape;558;p72"/>
          <p:cNvSpPr/>
          <p:nvPr/>
        </p:nvSpPr>
        <p:spPr>
          <a:xfrm>
            <a:off x="654000" y="1906375"/>
            <a:ext cx="949800" cy="949800"/>
          </a:xfrm>
          <a:prstGeom prst="ellipse">
            <a:avLst/>
          </a:prstGeom>
          <a:noFill/>
          <a:ln cap="flat" cmpd="sng" w="93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950" lIns="0" spcFirstLastPara="1" rIns="0" wrap="square" tIns="89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Century Gothic"/>
                <a:ea typeface="Century Gothic"/>
                <a:cs typeface="Century Gothic"/>
                <a:sym typeface="Century Gothic"/>
              </a:rPr>
              <a:t>pl</a:t>
            </a:r>
            <a:endParaRPr b="1"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9" name="Google Shape;559;p72"/>
          <p:cNvSpPr/>
          <p:nvPr/>
        </p:nvSpPr>
        <p:spPr>
          <a:xfrm>
            <a:off x="1755304" y="1927964"/>
            <a:ext cx="949800" cy="949800"/>
          </a:xfrm>
          <a:prstGeom prst="ellipse">
            <a:avLst/>
          </a:prstGeom>
          <a:noFill/>
          <a:ln cap="flat" cmpd="sng" w="93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950" lIns="0" spcFirstLastPara="1" rIns="0" wrap="square" tIns="89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Century Gothic"/>
                <a:ea typeface="Century Gothic"/>
                <a:cs typeface="Century Gothic"/>
                <a:sym typeface="Century Gothic"/>
              </a:rPr>
              <a:t>tl</a:t>
            </a:r>
            <a:endParaRPr b="1"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0" name="Google Shape;560;p72"/>
          <p:cNvSpPr/>
          <p:nvPr/>
        </p:nvSpPr>
        <p:spPr>
          <a:xfrm rot="-1019631">
            <a:off x="3150932" y="1691706"/>
            <a:ext cx="603553" cy="30177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1" name="Google Shape;561;p72"/>
          <p:cNvSpPr/>
          <p:nvPr/>
        </p:nvSpPr>
        <p:spPr>
          <a:xfrm rot="1319193">
            <a:off x="3151018" y="355285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2" name="Google Shape;562;p72"/>
          <p:cNvSpPr/>
          <p:nvPr/>
        </p:nvSpPr>
        <p:spPr>
          <a:xfrm rot="-1709">
            <a:off x="3151043" y="2598938"/>
            <a:ext cx="6033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3" name="Google Shape;563;p72"/>
          <p:cNvSpPr/>
          <p:nvPr/>
        </p:nvSpPr>
        <p:spPr>
          <a:xfrm>
            <a:off x="1199858" y="2848038"/>
            <a:ext cx="949800" cy="949800"/>
          </a:xfrm>
          <a:prstGeom prst="ellipse">
            <a:avLst/>
          </a:prstGeom>
          <a:noFill/>
          <a:ln cap="flat" cmpd="sng" w="93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950" lIns="0" spcFirstLastPara="1" rIns="0" wrap="square" tIns="89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Century Gothic"/>
                <a:ea typeface="Century Gothic"/>
                <a:cs typeface="Century Gothic"/>
                <a:sym typeface="Century Gothic"/>
              </a:rPr>
              <a:t>fl</a:t>
            </a:r>
            <a:endParaRPr b="1"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4" name="Google Shape;564;p72" title="432.png"/>
          <p:cNvPicPr preferRelativeResize="0"/>
          <p:nvPr/>
        </p:nvPicPr>
        <p:blipFill rotWithShape="1">
          <a:blip r:embed="rId5">
            <a:alphaModFix/>
          </a:blip>
          <a:srcRect b="13666" l="7103" r="3444" t="8062"/>
          <a:stretch/>
        </p:blipFill>
        <p:spPr>
          <a:xfrm>
            <a:off x="6985650" y="717725"/>
            <a:ext cx="1248600" cy="1248600"/>
          </a:xfrm>
          <a:prstGeom prst="roundRect">
            <a:avLst>
              <a:gd fmla="val 10219" name="adj"/>
            </a:avLst>
          </a:prstGeom>
          <a:noFill/>
          <a:ln>
            <a:noFill/>
          </a:ln>
        </p:spPr>
      </p:pic>
      <p:pic>
        <p:nvPicPr>
          <p:cNvPr id="565" name="Google Shape;565;p72" title="433.png"/>
          <p:cNvPicPr preferRelativeResize="0"/>
          <p:nvPr/>
        </p:nvPicPr>
        <p:blipFill rotWithShape="1">
          <a:blip r:embed="rId6">
            <a:alphaModFix/>
          </a:blip>
          <a:srcRect b="25954" l="9268" r="7910" t="20599"/>
          <a:stretch/>
        </p:blipFill>
        <p:spPr>
          <a:xfrm>
            <a:off x="7745093" y="2295675"/>
            <a:ext cx="1115730" cy="822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72" title="434.png"/>
          <p:cNvPicPr preferRelativeResize="0"/>
          <p:nvPr/>
        </p:nvPicPr>
        <p:blipFill rotWithShape="1">
          <a:blip r:embed="rId7">
            <a:alphaModFix/>
          </a:blip>
          <a:srcRect b="10999" l="11528" r="9732" t="12137"/>
          <a:stretch/>
        </p:blipFill>
        <p:spPr>
          <a:xfrm>
            <a:off x="7229975" y="3384517"/>
            <a:ext cx="949800" cy="1059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7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reflector</a:t>
            </a:r>
            <a:endParaRPr sz="9600"/>
          </a:p>
        </p:txBody>
      </p:sp>
      <p:pic>
        <p:nvPicPr>
          <p:cNvPr id="572" name="Google Shape;572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7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planificar</a:t>
            </a:r>
            <a:endParaRPr sz="9600"/>
          </a:p>
        </p:txBody>
      </p:sp>
      <p:pic>
        <p:nvPicPr>
          <p:cNvPr id="578" name="Google Shape;578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7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floristería</a:t>
            </a:r>
            <a:endParaRPr sz="9600"/>
          </a:p>
        </p:txBody>
      </p:sp>
      <p:pic>
        <p:nvPicPr>
          <p:cNvPr id="584" name="Google Shape;584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7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platillos</a:t>
            </a:r>
            <a:endParaRPr sz="9600"/>
          </a:p>
        </p:txBody>
      </p:sp>
      <p:pic>
        <p:nvPicPr>
          <p:cNvPr id="590" name="Google Shape;590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1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4" name="Google Shape;324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25" name="Google Shape;325;p41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6" name="Google Shape;326;p41" title="icons_final_Phonics_BW_Rememb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1"/>
          <p:cNvSpPr txBox="1"/>
          <p:nvPr/>
        </p:nvSpPr>
        <p:spPr>
          <a:xfrm>
            <a:off x="3881451" y="2172288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tl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etismo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8" name="Google Shape;328;p41"/>
          <p:cNvSpPr txBox="1"/>
          <p:nvPr/>
        </p:nvSpPr>
        <p:spPr>
          <a:xfrm>
            <a:off x="3881444" y="3384535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ores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9" name="Google Shape;329;p41"/>
          <p:cNvSpPr txBox="1"/>
          <p:nvPr/>
        </p:nvSpPr>
        <p:spPr>
          <a:xfrm>
            <a:off x="3881451" y="960063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uto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0" name="Google Shape;330;p41"/>
          <p:cNvSpPr/>
          <p:nvPr/>
        </p:nvSpPr>
        <p:spPr>
          <a:xfrm>
            <a:off x="441589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1" name="Google Shape;331;p41"/>
          <p:cNvSpPr/>
          <p:nvPr/>
        </p:nvSpPr>
        <p:spPr>
          <a:xfrm>
            <a:off x="654000" y="1906375"/>
            <a:ext cx="949800" cy="949800"/>
          </a:xfrm>
          <a:prstGeom prst="ellipse">
            <a:avLst/>
          </a:prstGeom>
          <a:noFill/>
          <a:ln cap="flat" cmpd="sng" w="93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950" lIns="0" spcFirstLastPara="1" rIns="0" wrap="square" tIns="89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Century Gothic"/>
                <a:ea typeface="Century Gothic"/>
                <a:cs typeface="Century Gothic"/>
                <a:sym typeface="Century Gothic"/>
              </a:rPr>
              <a:t>pl</a:t>
            </a:r>
            <a:endParaRPr b="1"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2" name="Google Shape;332;p41"/>
          <p:cNvSpPr/>
          <p:nvPr/>
        </p:nvSpPr>
        <p:spPr>
          <a:xfrm>
            <a:off x="1755304" y="1927964"/>
            <a:ext cx="949800" cy="949800"/>
          </a:xfrm>
          <a:prstGeom prst="ellipse">
            <a:avLst/>
          </a:prstGeom>
          <a:noFill/>
          <a:ln cap="flat" cmpd="sng" w="93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950" lIns="0" spcFirstLastPara="1" rIns="0" wrap="square" tIns="89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Century Gothic"/>
                <a:ea typeface="Century Gothic"/>
                <a:cs typeface="Century Gothic"/>
                <a:sym typeface="Century Gothic"/>
              </a:rPr>
              <a:t>tl</a:t>
            </a:r>
            <a:endParaRPr b="1"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3" name="Google Shape;333;p41"/>
          <p:cNvSpPr/>
          <p:nvPr/>
        </p:nvSpPr>
        <p:spPr>
          <a:xfrm rot="-1019631">
            <a:off x="3150932" y="1691706"/>
            <a:ext cx="603553" cy="30177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4" name="Google Shape;334;p41"/>
          <p:cNvSpPr/>
          <p:nvPr/>
        </p:nvSpPr>
        <p:spPr>
          <a:xfrm rot="1319193">
            <a:off x="3151018" y="355285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5" name="Google Shape;335;p41"/>
          <p:cNvSpPr/>
          <p:nvPr/>
        </p:nvSpPr>
        <p:spPr>
          <a:xfrm rot="-1709">
            <a:off x="3151043" y="2598938"/>
            <a:ext cx="6033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6" name="Google Shape;336;p41"/>
          <p:cNvSpPr/>
          <p:nvPr/>
        </p:nvSpPr>
        <p:spPr>
          <a:xfrm>
            <a:off x="1199858" y="2848038"/>
            <a:ext cx="949800" cy="949800"/>
          </a:xfrm>
          <a:prstGeom prst="ellipse">
            <a:avLst/>
          </a:prstGeom>
          <a:noFill/>
          <a:ln cap="flat" cmpd="sng" w="93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950" lIns="0" spcFirstLastPara="1" rIns="0" wrap="square" tIns="89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Century Gothic"/>
                <a:ea typeface="Century Gothic"/>
                <a:cs typeface="Century Gothic"/>
                <a:sym typeface="Century Gothic"/>
              </a:rPr>
              <a:t>fl</a:t>
            </a:r>
            <a:endParaRPr b="1"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7" name="Google Shape;337;p41" title="Pluto_1.png"/>
          <p:cNvPicPr preferRelativeResize="0"/>
          <p:nvPr/>
        </p:nvPicPr>
        <p:blipFill rotWithShape="1">
          <a:blip r:embed="rId5">
            <a:alphaModFix/>
          </a:blip>
          <a:srcRect b="-6562" l="0" r="-1999" t="-8566"/>
          <a:stretch/>
        </p:blipFill>
        <p:spPr>
          <a:xfrm>
            <a:off x="5891852" y="857037"/>
            <a:ext cx="1491225" cy="131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1" title="430.png"/>
          <p:cNvPicPr preferRelativeResize="0"/>
          <p:nvPr/>
        </p:nvPicPr>
        <p:blipFill rotWithShape="1">
          <a:blip r:embed="rId6">
            <a:alphaModFix/>
          </a:blip>
          <a:srcRect b="3241" l="21195" r="16430" t="0"/>
          <a:stretch/>
        </p:blipFill>
        <p:spPr>
          <a:xfrm flipH="1">
            <a:off x="7495945" y="1794725"/>
            <a:ext cx="1035401" cy="1835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41" title="431.png"/>
          <p:cNvPicPr preferRelativeResize="0"/>
          <p:nvPr/>
        </p:nvPicPr>
        <p:blipFill rotWithShape="1">
          <a:blip r:embed="rId7">
            <a:alphaModFix/>
          </a:blip>
          <a:srcRect b="4597" l="12190" r="4372" t="8987"/>
          <a:stretch/>
        </p:blipFill>
        <p:spPr>
          <a:xfrm>
            <a:off x="5966488" y="3281488"/>
            <a:ext cx="1166811" cy="1314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7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reflexión</a:t>
            </a:r>
            <a:endParaRPr sz="9600"/>
          </a:p>
        </p:txBody>
      </p:sp>
      <p:pic>
        <p:nvPicPr>
          <p:cNvPr id="596" name="Google Shape;596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7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aplastar</a:t>
            </a:r>
            <a:endParaRPr sz="9600"/>
          </a:p>
        </p:txBody>
      </p:sp>
      <p:pic>
        <p:nvPicPr>
          <p:cNvPr id="602" name="Google Shape;602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7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floreado</a:t>
            </a:r>
            <a:endParaRPr sz="9600"/>
          </a:p>
        </p:txBody>
      </p:sp>
      <p:pic>
        <p:nvPicPr>
          <p:cNvPr id="608" name="Google Shape;608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80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aplausos</a:t>
            </a:r>
            <a:endParaRPr sz="9600"/>
          </a:p>
        </p:txBody>
      </p:sp>
      <p:pic>
        <p:nvPicPr>
          <p:cNvPr id="614" name="Google Shape;614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Google Shape;619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8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2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" name="Google Shape;625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26" name="Google Shape;626;p82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pl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anificar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" name="Google Shape;631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32" name="Google Shape;632;p83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deca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tl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eta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7" name="Google Shape;637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38" name="Google Shape;638;p84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fl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oreada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Google Shape;643;p85" title="icons_final_Phonics_BW_Morphological Awarnes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Análisis</a:t>
            </a:r>
            <a:r>
              <a:rPr lang="en" sz="3500"/>
              <a:t> </a:t>
            </a:r>
            <a:r>
              <a:rPr lang="en"/>
              <a:t>morfológico</a:t>
            </a:r>
            <a:r>
              <a:rPr lang="en"/>
              <a:t> </a:t>
            </a:r>
            <a:endParaRPr sz="3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Google Shape;649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50" name="Google Shape;650;p86"/>
          <p:cNvSpPr/>
          <p:nvPr/>
        </p:nvSpPr>
        <p:spPr>
          <a:xfrm>
            <a:off x="663224" y="2323550"/>
            <a:ext cx="25464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333333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corazó</a:t>
            </a:r>
            <a:r>
              <a:rPr b="1" lang="en" sz="4500">
                <a:solidFill>
                  <a:srgbClr val="333333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 b="1" sz="4500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1" name="Google Shape;651;p86"/>
          <p:cNvSpPr/>
          <p:nvPr/>
        </p:nvSpPr>
        <p:spPr>
          <a:xfrm>
            <a:off x="3500400" y="2323550"/>
            <a:ext cx="26379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ademá</a:t>
            </a:r>
            <a:r>
              <a:rPr b="1" lang="en" sz="4500"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b="1" sz="4500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2" name="Google Shape;652;p86"/>
          <p:cNvSpPr/>
          <p:nvPr/>
        </p:nvSpPr>
        <p:spPr>
          <a:xfrm>
            <a:off x="6429076" y="2323575"/>
            <a:ext cx="20517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333333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beb</a:t>
            </a:r>
            <a:r>
              <a:rPr b="1" lang="en" sz="4500">
                <a:solidFill>
                  <a:srgbClr val="333333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é</a:t>
            </a:r>
            <a:endParaRPr b="1" sz="4500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3" name="Google Shape;653;p86"/>
          <p:cNvSpPr/>
          <p:nvPr/>
        </p:nvSpPr>
        <p:spPr>
          <a:xfrm>
            <a:off x="1640798" y="723578"/>
            <a:ext cx="993600" cy="9486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 sz="6000"/>
          </a:p>
        </p:txBody>
      </p:sp>
      <p:sp>
        <p:nvSpPr>
          <p:cNvPr id="654" name="Google Shape;654;p86"/>
          <p:cNvSpPr/>
          <p:nvPr/>
        </p:nvSpPr>
        <p:spPr>
          <a:xfrm>
            <a:off x="3039139" y="723564"/>
            <a:ext cx="993600" cy="9486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6000"/>
          </a:p>
        </p:txBody>
      </p:sp>
      <p:sp>
        <p:nvSpPr>
          <p:cNvPr id="655" name="Google Shape;655;p86"/>
          <p:cNvSpPr/>
          <p:nvPr/>
        </p:nvSpPr>
        <p:spPr>
          <a:xfrm>
            <a:off x="4437500" y="723575"/>
            <a:ext cx="3424500" cy="9486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e i o u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perplejo</a:t>
            </a:r>
            <a:endParaRPr sz="9600"/>
          </a:p>
        </p:txBody>
      </p:sp>
      <p:pic>
        <p:nvPicPr>
          <p:cNvPr id="345" name="Google Shape;345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" name="Google Shape;660;p87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61" name="Google Shape;661;p87"/>
          <p:cNvSpPr/>
          <p:nvPr/>
        </p:nvSpPr>
        <p:spPr>
          <a:xfrm>
            <a:off x="1640798" y="723578"/>
            <a:ext cx="993600" cy="9486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 sz="6000"/>
          </a:p>
        </p:txBody>
      </p:sp>
      <p:sp>
        <p:nvSpPr>
          <p:cNvPr id="662" name="Google Shape;662;p87"/>
          <p:cNvSpPr/>
          <p:nvPr/>
        </p:nvSpPr>
        <p:spPr>
          <a:xfrm>
            <a:off x="3039139" y="723564"/>
            <a:ext cx="993600" cy="9486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6000"/>
          </a:p>
        </p:txBody>
      </p:sp>
      <p:sp>
        <p:nvSpPr>
          <p:cNvPr id="663" name="Google Shape;663;p87"/>
          <p:cNvSpPr/>
          <p:nvPr/>
        </p:nvSpPr>
        <p:spPr>
          <a:xfrm>
            <a:off x="4437500" y="723575"/>
            <a:ext cx="3424500" cy="9486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e i o u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4" name="Google Shape;664;p87"/>
          <p:cNvSpPr/>
          <p:nvPr/>
        </p:nvSpPr>
        <p:spPr>
          <a:xfrm>
            <a:off x="1307819" y="1161576"/>
            <a:ext cx="6993600" cy="72600"/>
          </a:xfrm>
          <a:prstGeom prst="rect">
            <a:avLst/>
          </a:prstGeom>
          <a:solidFill>
            <a:srgbClr val="0E0E0E"/>
          </a:solidFill>
          <a:ln cap="flat" cmpd="sng" w="28575">
            <a:solidFill>
              <a:srgbClr val="FF5E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5" name="Google Shape;665;p87"/>
          <p:cNvSpPr/>
          <p:nvPr/>
        </p:nvSpPr>
        <p:spPr>
          <a:xfrm>
            <a:off x="879637" y="2323550"/>
            <a:ext cx="26112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333333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malda</a:t>
            </a:r>
            <a:r>
              <a:rPr b="1" lang="en" sz="4500">
                <a:solidFill>
                  <a:srgbClr val="333333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endParaRPr b="1" sz="4500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6" name="Google Shape;666;p87"/>
          <p:cNvSpPr/>
          <p:nvPr/>
        </p:nvSpPr>
        <p:spPr>
          <a:xfrm>
            <a:off x="3778050" y="2323550"/>
            <a:ext cx="19557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deci</a:t>
            </a:r>
            <a:r>
              <a:rPr b="1" lang="en" sz="4500"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b="1" sz="4500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7" name="Google Shape;667;p87"/>
          <p:cNvSpPr/>
          <p:nvPr/>
        </p:nvSpPr>
        <p:spPr>
          <a:xfrm>
            <a:off x="6020987" y="2323575"/>
            <a:ext cx="22434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333333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paste</a:t>
            </a:r>
            <a:r>
              <a:rPr b="1" lang="en" sz="4500">
                <a:solidFill>
                  <a:srgbClr val="333333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endParaRPr b="1" sz="4500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2" name="Google Shape;672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pSp>
        <p:nvGrpSpPr>
          <p:cNvPr id="673" name="Google Shape;673;p88"/>
          <p:cNvGrpSpPr/>
          <p:nvPr/>
        </p:nvGrpSpPr>
        <p:grpSpPr>
          <a:xfrm>
            <a:off x="1959830" y="2323555"/>
            <a:ext cx="5203461" cy="948600"/>
            <a:chOff x="1959830" y="2323555"/>
            <a:chExt cx="5203461" cy="948600"/>
          </a:xfrm>
        </p:grpSpPr>
        <p:sp>
          <p:nvSpPr>
            <p:cNvPr id="674" name="Google Shape;674;p88"/>
            <p:cNvSpPr/>
            <p:nvPr/>
          </p:nvSpPr>
          <p:spPr>
            <a:xfrm>
              <a:off x="1959830" y="2323555"/>
              <a:ext cx="2395800" cy="948600"/>
            </a:xfrm>
            <a:prstGeom prst="roundRect">
              <a:avLst>
                <a:gd fmla="val 8676" name="adj"/>
              </a:avLst>
            </a:prstGeom>
            <a:noFill/>
            <a:ln cap="flat" cmpd="sng" w="381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500">
                  <a:solidFill>
                    <a:srgbClr val="333333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segun</a:t>
              </a:r>
              <a:endParaRPr b="1" sz="4500"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75" name="Google Shape;675;p88"/>
            <p:cNvSpPr/>
            <p:nvPr/>
          </p:nvSpPr>
          <p:spPr>
            <a:xfrm>
              <a:off x="4767491" y="2323555"/>
              <a:ext cx="2395800" cy="948600"/>
            </a:xfrm>
            <a:prstGeom prst="roundRect">
              <a:avLst>
                <a:gd fmla="val 8676" name="adj"/>
              </a:avLst>
            </a:prstGeom>
            <a:noFill/>
            <a:ln cap="flat" cmpd="sng" w="381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500">
                  <a:solidFill>
                    <a:srgbClr val="333333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 mayor</a:t>
              </a:r>
              <a:endParaRPr sz="45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676" name="Google Shape;676;p88"/>
          <p:cNvSpPr/>
          <p:nvPr/>
        </p:nvSpPr>
        <p:spPr>
          <a:xfrm>
            <a:off x="3354478" y="3755024"/>
            <a:ext cx="2395800" cy="9486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segú</a:t>
            </a:r>
            <a:r>
              <a:rPr b="1" lang="en" sz="45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 b="1"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7" name="Google Shape;677;p88"/>
          <p:cNvSpPr/>
          <p:nvPr/>
        </p:nvSpPr>
        <p:spPr>
          <a:xfrm>
            <a:off x="1640798" y="723578"/>
            <a:ext cx="993600" cy="9486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 sz="6000"/>
          </a:p>
        </p:txBody>
      </p:sp>
      <p:sp>
        <p:nvSpPr>
          <p:cNvPr id="678" name="Google Shape;678;p88"/>
          <p:cNvSpPr/>
          <p:nvPr/>
        </p:nvSpPr>
        <p:spPr>
          <a:xfrm>
            <a:off x="3039139" y="723564"/>
            <a:ext cx="993600" cy="9486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6000"/>
          </a:p>
        </p:txBody>
      </p:sp>
      <p:sp>
        <p:nvSpPr>
          <p:cNvPr id="679" name="Google Shape;679;p88"/>
          <p:cNvSpPr/>
          <p:nvPr/>
        </p:nvSpPr>
        <p:spPr>
          <a:xfrm>
            <a:off x="4437500" y="723575"/>
            <a:ext cx="3424500" cy="9486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e i o u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4" name="Google Shape;684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pSp>
        <p:nvGrpSpPr>
          <p:cNvPr id="685" name="Google Shape;685;p89"/>
          <p:cNvGrpSpPr/>
          <p:nvPr/>
        </p:nvGrpSpPr>
        <p:grpSpPr>
          <a:xfrm>
            <a:off x="1639949" y="2323550"/>
            <a:ext cx="5523342" cy="948605"/>
            <a:chOff x="1639949" y="2323550"/>
            <a:chExt cx="5523342" cy="948605"/>
          </a:xfrm>
        </p:grpSpPr>
        <p:sp>
          <p:nvSpPr>
            <p:cNvPr id="686" name="Google Shape;686;p89"/>
            <p:cNvSpPr/>
            <p:nvPr/>
          </p:nvSpPr>
          <p:spPr>
            <a:xfrm>
              <a:off x="1639949" y="2323550"/>
              <a:ext cx="2715600" cy="948600"/>
            </a:xfrm>
            <a:prstGeom prst="roundRect">
              <a:avLst>
                <a:gd fmla="val 8676" name="adj"/>
              </a:avLst>
            </a:prstGeom>
            <a:noFill/>
            <a:ln cap="flat" cmpd="sng" w="381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500">
                  <a:solidFill>
                    <a:srgbClr val="333333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musical</a:t>
              </a:r>
              <a:endParaRPr b="1" sz="4500"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87" name="Google Shape;687;p89"/>
            <p:cNvSpPr/>
            <p:nvPr/>
          </p:nvSpPr>
          <p:spPr>
            <a:xfrm>
              <a:off x="4767491" y="2323555"/>
              <a:ext cx="2395800" cy="948600"/>
            </a:xfrm>
            <a:prstGeom prst="roundRect">
              <a:avLst>
                <a:gd fmla="val 8676" name="adj"/>
              </a:avLst>
            </a:prstGeom>
            <a:noFill/>
            <a:ln cap="flat" cmpd="sng" w="381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500">
                  <a:solidFill>
                    <a:srgbClr val="333333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cafe</a:t>
              </a:r>
              <a:endParaRPr sz="45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688" name="Google Shape;688;p89"/>
          <p:cNvSpPr/>
          <p:nvPr/>
        </p:nvSpPr>
        <p:spPr>
          <a:xfrm>
            <a:off x="3592351" y="3755025"/>
            <a:ext cx="1959300" cy="9486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caf</a:t>
            </a:r>
            <a:r>
              <a:rPr b="1" lang="en" sz="45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</a:t>
            </a:r>
            <a:endParaRPr b="1"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9" name="Google Shape;689;p89"/>
          <p:cNvSpPr/>
          <p:nvPr/>
        </p:nvSpPr>
        <p:spPr>
          <a:xfrm>
            <a:off x="1640798" y="723578"/>
            <a:ext cx="993600" cy="9486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 sz="6000"/>
          </a:p>
        </p:txBody>
      </p:sp>
      <p:sp>
        <p:nvSpPr>
          <p:cNvPr id="690" name="Google Shape;690;p89"/>
          <p:cNvSpPr/>
          <p:nvPr/>
        </p:nvSpPr>
        <p:spPr>
          <a:xfrm>
            <a:off x="3039139" y="723564"/>
            <a:ext cx="993600" cy="9486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6000"/>
          </a:p>
        </p:txBody>
      </p:sp>
      <p:sp>
        <p:nvSpPr>
          <p:cNvPr id="691" name="Google Shape;691;p89"/>
          <p:cNvSpPr/>
          <p:nvPr/>
        </p:nvSpPr>
        <p:spPr>
          <a:xfrm>
            <a:off x="4437500" y="723575"/>
            <a:ext cx="3424500" cy="9486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e i o u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" name="Google Shape;696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pSp>
        <p:nvGrpSpPr>
          <p:cNvPr id="697" name="Google Shape;697;p90"/>
          <p:cNvGrpSpPr/>
          <p:nvPr/>
        </p:nvGrpSpPr>
        <p:grpSpPr>
          <a:xfrm>
            <a:off x="888861" y="2323550"/>
            <a:ext cx="7247302" cy="948600"/>
            <a:chOff x="441600" y="2323550"/>
            <a:chExt cx="7247302" cy="948600"/>
          </a:xfrm>
        </p:grpSpPr>
        <p:sp>
          <p:nvSpPr>
            <p:cNvPr id="698" name="Google Shape;698;p90"/>
            <p:cNvSpPr/>
            <p:nvPr/>
          </p:nvSpPr>
          <p:spPr>
            <a:xfrm>
              <a:off x="441600" y="2323550"/>
              <a:ext cx="3914100" cy="948600"/>
            </a:xfrm>
            <a:prstGeom prst="roundRect">
              <a:avLst>
                <a:gd fmla="val 8676" name="adj"/>
              </a:avLst>
            </a:prstGeom>
            <a:noFill/>
            <a:ln cap="flat" cmpd="sng" w="381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800">
                  <a:solidFill>
                    <a:srgbClr val="333333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universidad</a:t>
              </a:r>
              <a:endParaRPr b="1" sz="4800"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99" name="Google Shape;699;p90"/>
            <p:cNvSpPr/>
            <p:nvPr/>
          </p:nvSpPr>
          <p:spPr>
            <a:xfrm>
              <a:off x="4767502" y="2323550"/>
              <a:ext cx="2921400" cy="948600"/>
            </a:xfrm>
            <a:prstGeom prst="roundRect">
              <a:avLst>
                <a:gd fmla="val 8676" name="adj"/>
              </a:avLst>
            </a:prstGeom>
            <a:noFill/>
            <a:ln cap="flat" cmpd="sng" w="381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600">
                  <a:solidFill>
                    <a:srgbClr val="333333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 compas</a:t>
              </a:r>
              <a:endParaRPr sz="47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700" name="Google Shape;700;p90"/>
          <p:cNvSpPr/>
          <p:nvPr/>
        </p:nvSpPr>
        <p:spPr>
          <a:xfrm>
            <a:off x="3045625" y="3689950"/>
            <a:ext cx="2921400" cy="9486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compá</a:t>
            </a:r>
            <a:r>
              <a:rPr b="1" lang="en" sz="46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b="1" sz="4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1" name="Google Shape;701;p90"/>
          <p:cNvSpPr/>
          <p:nvPr/>
        </p:nvSpPr>
        <p:spPr>
          <a:xfrm>
            <a:off x="1640798" y="723578"/>
            <a:ext cx="993600" cy="9486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 sz="6000"/>
          </a:p>
        </p:txBody>
      </p:sp>
      <p:sp>
        <p:nvSpPr>
          <p:cNvPr id="702" name="Google Shape;702;p90"/>
          <p:cNvSpPr/>
          <p:nvPr/>
        </p:nvSpPr>
        <p:spPr>
          <a:xfrm>
            <a:off x="3039139" y="723564"/>
            <a:ext cx="993600" cy="9486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6000"/>
          </a:p>
        </p:txBody>
      </p:sp>
      <p:sp>
        <p:nvSpPr>
          <p:cNvPr id="703" name="Google Shape;703;p90"/>
          <p:cNvSpPr/>
          <p:nvPr/>
        </p:nvSpPr>
        <p:spPr>
          <a:xfrm>
            <a:off x="4437500" y="723575"/>
            <a:ext cx="3424500" cy="9486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e i o u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8" name="Google Shape;708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pSp>
        <p:nvGrpSpPr>
          <p:cNvPr id="709" name="Google Shape;709;p91"/>
          <p:cNvGrpSpPr/>
          <p:nvPr/>
        </p:nvGrpSpPr>
        <p:grpSpPr>
          <a:xfrm>
            <a:off x="1959830" y="2323555"/>
            <a:ext cx="5203461" cy="948600"/>
            <a:chOff x="1959830" y="2323555"/>
            <a:chExt cx="5203461" cy="948600"/>
          </a:xfrm>
        </p:grpSpPr>
        <p:sp>
          <p:nvSpPr>
            <p:cNvPr id="710" name="Google Shape;710;p91"/>
            <p:cNvSpPr/>
            <p:nvPr/>
          </p:nvSpPr>
          <p:spPr>
            <a:xfrm>
              <a:off x="1959830" y="2323555"/>
              <a:ext cx="2395800" cy="948600"/>
            </a:xfrm>
            <a:prstGeom prst="roundRect">
              <a:avLst>
                <a:gd fmla="val 8676" name="adj"/>
              </a:avLst>
            </a:prstGeom>
            <a:noFill/>
            <a:ln cap="flat" cmpd="sng" w="381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500">
                  <a:solidFill>
                    <a:srgbClr val="333333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jugar</a:t>
              </a:r>
              <a:endParaRPr b="1" sz="4500"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11" name="Google Shape;711;p91"/>
            <p:cNvSpPr/>
            <p:nvPr/>
          </p:nvSpPr>
          <p:spPr>
            <a:xfrm>
              <a:off x="4767491" y="2323555"/>
              <a:ext cx="2395800" cy="948600"/>
            </a:xfrm>
            <a:prstGeom prst="roundRect">
              <a:avLst>
                <a:gd fmla="val 8676" name="adj"/>
              </a:avLst>
            </a:prstGeom>
            <a:noFill/>
            <a:ln cap="flat" cmpd="sng" w="381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500">
                  <a:solidFill>
                    <a:srgbClr val="333333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 jabo</a:t>
              </a:r>
              <a:r>
                <a:rPr lang="en" sz="4500">
                  <a:solidFill>
                    <a:srgbClr val="333333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</a:t>
              </a:r>
              <a:endParaRPr sz="45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712" name="Google Shape;712;p91"/>
          <p:cNvSpPr/>
          <p:nvPr/>
        </p:nvSpPr>
        <p:spPr>
          <a:xfrm>
            <a:off x="3374103" y="3755024"/>
            <a:ext cx="2395800" cy="9486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jabó</a:t>
            </a:r>
            <a:r>
              <a:rPr b="1" lang="en" sz="45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 b="1"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3" name="Google Shape;713;p91"/>
          <p:cNvSpPr/>
          <p:nvPr/>
        </p:nvSpPr>
        <p:spPr>
          <a:xfrm>
            <a:off x="1640798" y="723578"/>
            <a:ext cx="993600" cy="9486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 sz="6000"/>
          </a:p>
        </p:txBody>
      </p:sp>
      <p:sp>
        <p:nvSpPr>
          <p:cNvPr id="714" name="Google Shape;714;p91"/>
          <p:cNvSpPr/>
          <p:nvPr/>
        </p:nvSpPr>
        <p:spPr>
          <a:xfrm>
            <a:off x="3039139" y="723564"/>
            <a:ext cx="993600" cy="9486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6000"/>
          </a:p>
        </p:txBody>
      </p:sp>
      <p:sp>
        <p:nvSpPr>
          <p:cNvPr id="715" name="Google Shape;715;p91"/>
          <p:cNvSpPr/>
          <p:nvPr/>
        </p:nvSpPr>
        <p:spPr>
          <a:xfrm>
            <a:off x="4437500" y="723575"/>
            <a:ext cx="3424500" cy="9486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e i o u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9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4</a:t>
            </a:r>
            <a:r>
              <a:rPr lang="en" sz="3500"/>
              <a:t>. </a:t>
            </a:r>
            <a:r>
              <a:rPr lang="en"/>
              <a:t>Desarrollo de la fluidez</a:t>
            </a:r>
            <a:endParaRPr sz="3500"/>
          </a:p>
        </p:txBody>
      </p:sp>
      <p:pic>
        <p:nvPicPr>
          <p:cNvPr id="721" name="Google Shape;721;p92" title="icons_final_Re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6" name="Google Shape;726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27" name="Google Shape;727;p93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—Gracias, señor Plácido —dice Claudio.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2" name="Google Shape;732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33" name="Google Shape;733;p94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 —¡Manzana rica para Pluto! —comienza a chillar Pluto.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" name="Google Shape;738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39" name="Google Shape;739;p95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En eso, en el pasillo cercano escuchan: —¡PLUTO! ¡PLUTO!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4" name="Google Shape;744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45" name="Google Shape;745;p96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—¡PLUTO! ¡Qué susto me diste! —exclama Claudio aliviado.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explicar</a:t>
            </a:r>
            <a:endParaRPr sz="9600"/>
          </a:p>
        </p:txBody>
      </p:sp>
      <p:pic>
        <p:nvPicPr>
          <p:cNvPr id="351" name="Google Shape;351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97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751" name="Google Shape;751;p9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752" name="Google Shape;752;p97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triatlón</a:t>
            </a:r>
            <a:endParaRPr sz="9600"/>
          </a:p>
        </p:txBody>
      </p:sp>
      <p:pic>
        <p:nvPicPr>
          <p:cNvPr id="357" name="Google Shape;357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aflojar</a:t>
            </a:r>
            <a:endParaRPr sz="9600"/>
          </a:p>
        </p:txBody>
      </p:sp>
      <p:pic>
        <p:nvPicPr>
          <p:cNvPr id="363" name="Google Shape;363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duplicar</a:t>
            </a:r>
            <a:endParaRPr sz="9600"/>
          </a:p>
        </p:txBody>
      </p:sp>
      <p:pic>
        <p:nvPicPr>
          <p:cNvPr id="369" name="Google Shape;369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