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y="5143500" cx="9144000"/>
  <p:notesSz cx="6858000" cy="9144000"/>
  <p:embeddedFontLst>
    <p:embeddedFont>
      <p:font typeface="Century Gothic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39247C7-4C18-4E3A-A64A-351B889A5D8B}">
  <a:tblStyle styleId="{739247C7-4C18-4E3A-A64A-351B889A5D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37394BE-685D-411D-A00A-28638BCFDAAC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CenturyGothic-bold.fntdata"/><Relationship Id="rId12" Type="http://schemas.openxmlformats.org/officeDocument/2006/relationships/slide" Target="slides/slide7.xml"/><Relationship Id="rId56" Type="http://schemas.openxmlformats.org/officeDocument/2006/relationships/font" Target="fonts/CenturyGothic-regular.fntdata"/><Relationship Id="rId15" Type="http://schemas.openxmlformats.org/officeDocument/2006/relationships/slide" Target="slides/slide10.xml"/><Relationship Id="rId59" Type="http://schemas.openxmlformats.org/officeDocument/2006/relationships/font" Target="fonts/CenturyGothic-boldItalic.fntdata"/><Relationship Id="rId14" Type="http://schemas.openxmlformats.org/officeDocument/2006/relationships/slide" Target="slides/slide9.xml"/><Relationship Id="rId58" Type="http://schemas.openxmlformats.org/officeDocument/2006/relationships/font" Target="fonts/CenturyGothic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a305586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fa305586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d99a0f3df9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d99a0f3df9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mente.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e3e187b30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e3e187b30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ito.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e3e187b30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2e3e187b30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ita.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e3e187b30b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2e3e187b30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oso.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3fa05390c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3fa05390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osa.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3949ac0706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3949ac0706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d99a0f3df9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2d99a0f3df9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sufijo en voz alta. Todos repetirán el sufijo y lo escribirán en su pizarra.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una de estos sufijos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-mente, /m/, /e/, /n/, /t/, /e/, -mente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-ito, /i/, /t/, /o/, -ito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-ita, /i/, /t/, /a/, -ita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-oso, /o/, /s/, /o/, -oso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-osa, /o/, /s/, /a/, -osa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sufijo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3949ac0706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33949ac0706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18-23 una a la vez y diga cada palabra en voz alta junto con ellos.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3949ac0706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3949ac0706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 - liz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feliz.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3fe660883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3fe66088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 - nes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fines.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d99a0f3df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d99a0f3df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las sílabas y cómo las unimos para formar palabras.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3f97e2691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3f97e2691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via - je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viaje.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3f9a19b1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3f9a19b1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 - que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parque.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3f97e26914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3f97e26914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 - ver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mover.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3f97e26914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33f97e26914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suel - ta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suelta.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3949ac0706_1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3949ac0706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3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25-30 una a la vez para cada palabra.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e3e187b30b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2e3e187b30b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 - tra - ñar, extrañar.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3f97e26914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3f97e26914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 - hua - hua, chihuahua.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3f97e26914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3f97e26914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- cu - rre, ocurre.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3949ac0706_1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3949ac0706_1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ac - ción, reacción.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e3e187b30b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2e3e187b30b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 - tin - tas, distintas.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99a0f3df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d99a0f3df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3fe44501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3fe44501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tua ción, situación.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3949ac0706_1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3949ac0706_1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32-37 una a la vez y repita lentamente si es necesario.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3f9f12fa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3f9f12fa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ri - ño - sa, cariñosa.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3949ac0706_1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3949ac0706_1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 - bre - men - te, libremente.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33fe44501b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33fe44501b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cien - te - men - te, pacientemente.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3fe72e10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33fe72e10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 - te - lo - sa - men - te, cautelosamente.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3fe72e109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33fe72e109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me - dia - ta - men - te, inmediatamente.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3fe660883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33fe660883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ner - vio - sis - mo, nerviosismo.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33949ac0706_1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33949ac0706_1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39-41 una a la vez.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3949ac0706_1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3949ac0706_1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furiosa, fu - rio - sa, furiosa.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fu - rio - sa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/f/, /u/.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/r/, /i/,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/s/, /a/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Furiosa, /f/, /u/, /r/, /i/, /o/, /s/,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d99a0f3df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d99a0f3df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so - plán - do - le, soplándole.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so - plán - do - le?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(so - plán - do - le, soplándole)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______________________________________________________________________________________________________________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soplándole, so - plán - do - le.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soplándole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(soplándole, so - plán - do - le)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3949ac0706_1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3949ac0706_1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perrita, pe - rri - ta, perrita.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 - rri - 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/rr/,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/t/,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/a/. Perrita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/e/, /rr/, /i/, /t/,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3949ac0706_1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33949ac0706_1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libremente, li - bre - men - te, copiosamente.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 - bre - men - 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/b/, /r/,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/e/, /n/.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/t/,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/e/. LIbremente, /l/, /i/, /b/, /r/, /e/, /m/, /e/, /n/, /t/, /e/.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33949ac0706_1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33949ac0706_1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3949ac0706_1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3949ac0706_1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3949ac0706_1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3949ac0706_1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Guille.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3949ac0706_1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33949ac0706_1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3949ac0706_1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3949ac0706_1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3949ac0706_1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3949ac0706_1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en voz alta. Todos repetirán la oración y escribirán todas las palabras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llegar al parque de mascotas, Guille se baja del auto cautelosamente.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repetir la oración juntos.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la oración en voz alta junto con los estudiantes. Cuente las palabras en la oración si los estudiantes todavía necesitan apoyo.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33fdf10e5d1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33fdf10e5d1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2e3e187b30b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2e3e187b30b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45c830b4c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45c830b4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 - te - lo - sa - men - 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 - te - lo - sa - men - te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(cau - te - lo - sa - men - te, cautelosamente)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cautelosamente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(cautelosamente, cau - te - lo - sa - men - te)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2d99a0f3df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2d99a0f3df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45c830b4c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45c830b4c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 - hua - hua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 - hua - hua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(chi - hua - hua, chihuahua)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chihuahua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(chihuahua, chi - hua - hua)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45c830b4c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45c830b4c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 - bre - men - te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li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bre - men - te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(li - bre - men - te, libremente)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libremente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(libremente, li - bre - men - te)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45c830b4c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45c830b4c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men - sa - men - te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in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men - sa - men - te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(in - men - sa - men - te, inmensamente)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inmensamente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(inmensamente, in - men - sa - men - te)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3949ac070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3949ac070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decodificar palabras con sufijos. Recuerden que un sufijo es una parte de una palabra que va al final para darle un nuevo significado. Hoy vamos a repasar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-mente, -ito, -ita, -oso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-ita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indican diminutivo, o que algo es pequeño.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“de manera”.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-oso y -osa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indican una cualidad o característica. Si digo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amorosa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significa que una persona muestra mucho amor.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varios sufijos y luego palabras con algunos de estos sufijos y determinar su significado. ¿Listos?</a:t>
            </a:r>
            <a:endParaRPr i="1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10-14 una a la vez y diga cada sufijo en voz alta junto con ellos.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2" name="Google Shape;22;p2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3" name="Google Shape;2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5;p2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2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ivider">
  <p:cSld name="TITLE_4_1_3_1_3">
    <p:bg>
      <p:bgPr>
        <a:solidFill>
          <a:schemeClr val="accent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9" name="Google Shape;99;p12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" name="Google Shape;100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8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8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48" name="Google Shape;148;p18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9" name="Google Shape;14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8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p19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7" name="Google Shape;157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3" name="Google Shape;163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ivider">
  <p:cSld name="TITLE_4_1_3_1">
    <p:bg>
      <p:bgPr>
        <a:solidFill>
          <a:srgbClr val="E3F5EA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4" name="Google Shape;174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Google Shape;179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0" name="Google Shape;180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4" name="Google Shape;194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0" name="Google Shape;210;p2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11" name="Google Shape;211;p2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2" name="Google Shape;21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2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2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ivider ">
  <p:cSld name="TITLE_4_1_3_1_3_2">
    <p:bg>
      <p:bgPr>
        <a:solidFill>
          <a:srgbClr val="C8F0F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9" name="Google Shape;219;p27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5" name="Google Shape;225;p28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6" name="Google Shape;226;p2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7" name="Google Shape;237;p2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Google Shape;242;p30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3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7" name="Google Shape;257;p3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over">
  <p:cSld name="TITLE_4_1_3_2_3">
    <p:bg>
      <p:bgPr>
        <a:noFill/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3" name="Google Shape;273;p3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74" name="Google Shape;274;p3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75" name="Google Shape;275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3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FE2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8" name="Google Shape;278;p3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ivider">
  <p:cSld name="TITLE_4_1_3_1_3_3">
    <p:bg>
      <p:bgPr>
        <a:solidFill>
          <a:srgbClr val="FFE2D6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2" name="Google Shape;282;p35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3" name="Google Shape;283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elebration">
  <p:cSld name="TITLE_4_1_3_1_2_1_3">
    <p:bg>
      <p:bgPr>
        <a:solidFill>
          <a:schemeClr val="l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8" name="Google Shape;288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9" name="Google Shape;289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ía">
  <p:cSld name="TITLE_4_1_3_1_1_2_3"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0" name="Google Shape;300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Section Title">
  <p:cSld name="TITLE_4_1_3_1_1_1_2_3">
    <p:bg>
      <p:bgPr>
        <a:solidFill>
          <a:schemeClr val="lt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5" name="Google Shape;305;p38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6" name="Google Shape;306;p3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">
  <p:cSld name="TITLE_4_1_3_1_1_1_1_2_3"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+CornerIcon">
  <p:cSld name="TITLE_4_1_3_1_1_1_1_1_1_3"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0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40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0" name="Google Shape;320;p40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End">
  <p:cSld name="TITLE_4_1_2_1_3">
    <p:bg>
      <p:bgPr>
        <a:solidFill>
          <a:srgbClr val="FFE2D6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MAIN_POINT_1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6" name="Google Shape;32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" name="Google Shape;54;p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8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" name="Google Shape;68;p8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0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0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0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0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4" name="Google Shape;84;p10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5" name="Google Shape;85;p10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6" name="Google Shape;8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0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0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2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pos="5472">
          <p15:clr>
            <a:srgbClr val="E46962"/>
          </p15:clr>
        </p15:guide>
        <p15:guide id="5" orient="horz" pos="288">
          <p15:clr>
            <a:srgbClr val="E46962"/>
          </p15:clr>
        </p15:guide>
        <p15:guide id="6" orient="horz" pos="296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50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4" title="Screenshot 2025-03-16 at 11.47.00 AM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602" l="0" r="0" t="602"/>
          <a:stretch/>
        </p:blipFill>
        <p:spPr>
          <a:xfrm>
            <a:off x="3486900" y="1285719"/>
            <a:ext cx="2170204" cy="3331204"/>
          </a:xfrm>
          <a:prstGeom prst="rect">
            <a:avLst/>
          </a:prstGeom>
        </p:spPr>
      </p:pic>
      <p:sp>
        <p:nvSpPr>
          <p:cNvPr id="333" name="Google Shape;333;p44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34" name="Google Shape;334;p44"/>
          <p:cNvSpPr txBox="1"/>
          <p:nvPr/>
        </p:nvSpPr>
        <p:spPr>
          <a:xfrm>
            <a:off x="8030050" y="1540150"/>
            <a:ext cx="113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31.3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87" name="Google Shape;387;p5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3" name="Google Shape;393;p5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9" name="Google Shape;399;p5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5" name="Google Shape;405;p5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1" name="Google Shape;411;p57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58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423" name="Google Shape;423;p59"/>
          <p:cNvGraphicFramePr/>
          <p:nvPr/>
        </p:nvGraphicFramePr>
        <p:xfrm>
          <a:off x="2635475" y="166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{739247C7-4C18-4E3A-A64A-351B889A5D8B}</a:tableStyleId>
              </a:tblPr>
              <a:tblGrid>
                <a:gridCol w="1936525"/>
                <a:gridCol w="1936525"/>
              </a:tblGrid>
              <a:tr h="1818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2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9" name="Google Shape;42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5" name="Google Shape;435;p61"/>
          <p:cNvSpPr txBox="1"/>
          <p:nvPr/>
        </p:nvSpPr>
        <p:spPr>
          <a:xfrm>
            <a:off x="3126263" y="1664425"/>
            <a:ext cx="1588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61"/>
          <p:cNvSpPr txBox="1"/>
          <p:nvPr/>
        </p:nvSpPr>
        <p:spPr>
          <a:xfrm>
            <a:off x="4338338" y="1664425"/>
            <a:ext cx="1679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liz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61"/>
          <p:cNvSpPr/>
          <p:nvPr/>
        </p:nvSpPr>
        <p:spPr>
          <a:xfrm>
            <a:off x="3126263" y="2985875"/>
            <a:ext cx="2540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3" name="Google Shape;443;p62"/>
          <p:cNvSpPr txBox="1"/>
          <p:nvPr/>
        </p:nvSpPr>
        <p:spPr>
          <a:xfrm>
            <a:off x="3113638" y="1664425"/>
            <a:ext cx="177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62"/>
          <p:cNvSpPr txBox="1"/>
          <p:nvPr/>
        </p:nvSpPr>
        <p:spPr>
          <a:xfrm>
            <a:off x="3810150" y="1664425"/>
            <a:ext cx="2376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62"/>
          <p:cNvSpPr/>
          <p:nvPr/>
        </p:nvSpPr>
        <p:spPr>
          <a:xfrm>
            <a:off x="3219038" y="2985875"/>
            <a:ext cx="2811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/>
        </p:nvSpPr>
        <p:spPr>
          <a:xfrm>
            <a:off x="377700" y="2017650"/>
            <a:ext cx="838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1 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1" name="Google Shape;451;p63"/>
          <p:cNvSpPr txBox="1"/>
          <p:nvPr/>
        </p:nvSpPr>
        <p:spPr>
          <a:xfrm>
            <a:off x="2617506" y="1598538"/>
            <a:ext cx="28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63"/>
          <p:cNvSpPr txBox="1"/>
          <p:nvPr/>
        </p:nvSpPr>
        <p:spPr>
          <a:xfrm>
            <a:off x="4249495" y="1598538"/>
            <a:ext cx="2277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3" name="Google Shape;453;p63"/>
          <p:cNvSpPr/>
          <p:nvPr/>
        </p:nvSpPr>
        <p:spPr>
          <a:xfrm>
            <a:off x="3161700" y="3051763"/>
            <a:ext cx="2986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9" name="Google Shape;459;p64"/>
          <p:cNvSpPr txBox="1"/>
          <p:nvPr/>
        </p:nvSpPr>
        <p:spPr>
          <a:xfrm>
            <a:off x="2031650" y="1588225"/>
            <a:ext cx="317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0" name="Google Shape;460;p64"/>
          <p:cNvSpPr txBox="1"/>
          <p:nvPr/>
        </p:nvSpPr>
        <p:spPr>
          <a:xfrm>
            <a:off x="4374225" y="1588225"/>
            <a:ext cx="27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1" name="Google Shape;461;p64"/>
          <p:cNvSpPr/>
          <p:nvPr/>
        </p:nvSpPr>
        <p:spPr>
          <a:xfrm>
            <a:off x="2484107" y="3062075"/>
            <a:ext cx="4577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67" name="Google Shape;467;p65"/>
          <p:cNvSpPr txBox="1"/>
          <p:nvPr/>
        </p:nvSpPr>
        <p:spPr>
          <a:xfrm>
            <a:off x="2372825" y="1594275"/>
            <a:ext cx="2182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8" name="Google Shape;468;p65"/>
          <p:cNvSpPr txBox="1"/>
          <p:nvPr/>
        </p:nvSpPr>
        <p:spPr>
          <a:xfrm>
            <a:off x="4230150" y="15942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9" name="Google Shape;469;p65"/>
          <p:cNvSpPr/>
          <p:nvPr/>
        </p:nvSpPr>
        <p:spPr>
          <a:xfrm>
            <a:off x="2372825" y="3056025"/>
            <a:ext cx="3954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75" name="Google Shape;475;p66"/>
          <p:cNvSpPr txBox="1"/>
          <p:nvPr/>
        </p:nvSpPr>
        <p:spPr>
          <a:xfrm>
            <a:off x="2484825" y="1588225"/>
            <a:ext cx="2450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suel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6" name="Google Shape;476;p66"/>
          <p:cNvSpPr txBox="1"/>
          <p:nvPr/>
        </p:nvSpPr>
        <p:spPr>
          <a:xfrm>
            <a:off x="4136772" y="1588225"/>
            <a:ext cx="252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7" name="Google Shape;477;p66"/>
          <p:cNvSpPr/>
          <p:nvPr/>
        </p:nvSpPr>
        <p:spPr>
          <a:xfrm>
            <a:off x="2576425" y="3037870"/>
            <a:ext cx="3679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7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3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3" name="Google Shape;483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9" name="Google Shape;489;p68"/>
          <p:cNvSpPr txBox="1"/>
          <p:nvPr/>
        </p:nvSpPr>
        <p:spPr>
          <a:xfrm>
            <a:off x="1867363" y="1614888"/>
            <a:ext cx="3289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0" name="Google Shape;490;p68"/>
          <p:cNvSpPr txBox="1"/>
          <p:nvPr/>
        </p:nvSpPr>
        <p:spPr>
          <a:xfrm>
            <a:off x="2519072" y="1614888"/>
            <a:ext cx="336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1" name="Google Shape;491;p68"/>
          <p:cNvSpPr txBox="1"/>
          <p:nvPr/>
        </p:nvSpPr>
        <p:spPr>
          <a:xfrm>
            <a:off x="4591937" y="1614888"/>
            <a:ext cx="2684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2" name="Google Shape;492;p68"/>
          <p:cNvSpPr/>
          <p:nvPr/>
        </p:nvSpPr>
        <p:spPr>
          <a:xfrm>
            <a:off x="1913688" y="3035413"/>
            <a:ext cx="5197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8" name="Google Shape;498;p69"/>
          <p:cNvSpPr txBox="1"/>
          <p:nvPr/>
        </p:nvSpPr>
        <p:spPr>
          <a:xfrm>
            <a:off x="778000" y="1633050"/>
            <a:ext cx="325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9" name="Google Shape;499;p69"/>
          <p:cNvSpPr txBox="1"/>
          <p:nvPr/>
        </p:nvSpPr>
        <p:spPr>
          <a:xfrm>
            <a:off x="3042495" y="1633050"/>
            <a:ext cx="2866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0" name="Google Shape;500;p69"/>
          <p:cNvSpPr txBox="1"/>
          <p:nvPr/>
        </p:nvSpPr>
        <p:spPr>
          <a:xfrm>
            <a:off x="5107107" y="1633050"/>
            <a:ext cx="325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1" name="Google Shape;501;p69"/>
          <p:cNvSpPr/>
          <p:nvPr/>
        </p:nvSpPr>
        <p:spPr>
          <a:xfrm>
            <a:off x="1590825" y="3017250"/>
            <a:ext cx="6386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7" name="Google Shape;507;p70"/>
          <p:cNvSpPr txBox="1"/>
          <p:nvPr/>
        </p:nvSpPr>
        <p:spPr>
          <a:xfrm>
            <a:off x="1852487" y="1633050"/>
            <a:ext cx="271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8" name="Google Shape;508;p70"/>
          <p:cNvSpPr txBox="1"/>
          <p:nvPr/>
        </p:nvSpPr>
        <p:spPr>
          <a:xfrm>
            <a:off x="2985962" y="1633050"/>
            <a:ext cx="271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9" name="Google Shape;509;p70"/>
          <p:cNvSpPr txBox="1"/>
          <p:nvPr/>
        </p:nvSpPr>
        <p:spPr>
          <a:xfrm>
            <a:off x="4596622" y="1633050"/>
            <a:ext cx="255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0" name="Google Shape;510;p70"/>
          <p:cNvSpPr/>
          <p:nvPr/>
        </p:nvSpPr>
        <p:spPr>
          <a:xfrm>
            <a:off x="2802424" y="3017250"/>
            <a:ext cx="4089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6" name="Google Shape;516;p71"/>
          <p:cNvSpPr txBox="1"/>
          <p:nvPr/>
        </p:nvSpPr>
        <p:spPr>
          <a:xfrm>
            <a:off x="1089062" y="1633050"/>
            <a:ext cx="2865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7" name="Google Shape;517;p71"/>
          <p:cNvSpPr txBox="1"/>
          <p:nvPr/>
        </p:nvSpPr>
        <p:spPr>
          <a:xfrm>
            <a:off x="2197973" y="1633050"/>
            <a:ext cx="3550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8" name="Google Shape;518;p71"/>
          <p:cNvSpPr txBox="1"/>
          <p:nvPr/>
        </p:nvSpPr>
        <p:spPr>
          <a:xfrm>
            <a:off x="4019336" y="1633050"/>
            <a:ext cx="4035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ción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9" name="Google Shape;519;p71"/>
          <p:cNvSpPr/>
          <p:nvPr/>
        </p:nvSpPr>
        <p:spPr>
          <a:xfrm>
            <a:off x="1912588" y="3017250"/>
            <a:ext cx="5509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5" name="Google Shape;525;p72"/>
          <p:cNvSpPr txBox="1"/>
          <p:nvPr/>
        </p:nvSpPr>
        <p:spPr>
          <a:xfrm>
            <a:off x="1786563" y="1633050"/>
            <a:ext cx="2563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6" name="Google Shape;526;p72"/>
          <p:cNvSpPr txBox="1"/>
          <p:nvPr/>
        </p:nvSpPr>
        <p:spPr>
          <a:xfrm>
            <a:off x="2719748" y="1633050"/>
            <a:ext cx="358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7" name="Google Shape;527;p72"/>
          <p:cNvSpPr txBox="1"/>
          <p:nvPr/>
        </p:nvSpPr>
        <p:spPr>
          <a:xfrm>
            <a:off x="4533238" y="1633050"/>
            <a:ext cx="282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8" name="Google Shape;528;p72"/>
          <p:cNvSpPr/>
          <p:nvPr/>
        </p:nvSpPr>
        <p:spPr>
          <a:xfrm>
            <a:off x="2294963" y="3017250"/>
            <a:ext cx="4716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/>
          <p:nvPr>
            <p:ph type="ctrTitle"/>
          </p:nvPr>
        </p:nvSpPr>
        <p:spPr>
          <a:xfrm>
            <a:off x="457200" y="3515725"/>
            <a:ext cx="8229600" cy="5388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1. Conciencia fonémica </a:t>
            </a:r>
            <a:endParaRPr sz="3500"/>
          </a:p>
        </p:txBody>
      </p:sp>
      <p:pic>
        <p:nvPicPr>
          <p:cNvPr id="345" name="Google Shape;34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34" name="Google Shape;534;p73"/>
          <p:cNvSpPr txBox="1"/>
          <p:nvPr/>
        </p:nvSpPr>
        <p:spPr>
          <a:xfrm>
            <a:off x="1834275" y="1608838"/>
            <a:ext cx="111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5" name="Google Shape;535;p73"/>
          <p:cNvSpPr txBox="1"/>
          <p:nvPr/>
        </p:nvSpPr>
        <p:spPr>
          <a:xfrm>
            <a:off x="2538854" y="1608838"/>
            <a:ext cx="219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6" name="Google Shape;536;p73"/>
          <p:cNvSpPr txBox="1"/>
          <p:nvPr/>
        </p:nvSpPr>
        <p:spPr>
          <a:xfrm>
            <a:off x="4472029" y="1608838"/>
            <a:ext cx="282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ción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7" name="Google Shape;537;p73"/>
          <p:cNvSpPr/>
          <p:nvPr/>
        </p:nvSpPr>
        <p:spPr>
          <a:xfrm>
            <a:off x="1834275" y="3041475"/>
            <a:ext cx="5571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74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4 o más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3" name="Google Shape;543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49" name="Google Shape;549;p75"/>
          <p:cNvSpPr txBox="1"/>
          <p:nvPr/>
        </p:nvSpPr>
        <p:spPr>
          <a:xfrm>
            <a:off x="1783900" y="1637788"/>
            <a:ext cx="267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0" name="Google Shape;550;p75"/>
          <p:cNvSpPr txBox="1"/>
          <p:nvPr/>
        </p:nvSpPr>
        <p:spPr>
          <a:xfrm>
            <a:off x="2280025" y="1637788"/>
            <a:ext cx="318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1" name="Google Shape;551;p75"/>
          <p:cNvSpPr txBox="1"/>
          <p:nvPr/>
        </p:nvSpPr>
        <p:spPr>
          <a:xfrm>
            <a:off x="3487950" y="1637788"/>
            <a:ext cx="3038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p75"/>
          <p:cNvSpPr/>
          <p:nvPr/>
        </p:nvSpPr>
        <p:spPr>
          <a:xfrm>
            <a:off x="1776800" y="3012513"/>
            <a:ext cx="5557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3" name="Google Shape;553;p75"/>
          <p:cNvSpPr txBox="1"/>
          <p:nvPr/>
        </p:nvSpPr>
        <p:spPr>
          <a:xfrm>
            <a:off x="4935750" y="1637788"/>
            <a:ext cx="3038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59" name="Google Shape;559;p76"/>
          <p:cNvSpPr txBox="1"/>
          <p:nvPr/>
        </p:nvSpPr>
        <p:spPr>
          <a:xfrm>
            <a:off x="1270675" y="1637788"/>
            <a:ext cx="822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0" name="Google Shape;560;p76"/>
          <p:cNvSpPr txBox="1"/>
          <p:nvPr/>
        </p:nvSpPr>
        <p:spPr>
          <a:xfrm>
            <a:off x="1735375" y="1637788"/>
            <a:ext cx="2357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76"/>
          <p:cNvSpPr txBox="1"/>
          <p:nvPr/>
        </p:nvSpPr>
        <p:spPr>
          <a:xfrm>
            <a:off x="2687200" y="1637788"/>
            <a:ext cx="4739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76"/>
          <p:cNvSpPr txBox="1"/>
          <p:nvPr/>
        </p:nvSpPr>
        <p:spPr>
          <a:xfrm>
            <a:off x="5974928" y="1637788"/>
            <a:ext cx="1898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76"/>
          <p:cNvSpPr/>
          <p:nvPr/>
        </p:nvSpPr>
        <p:spPr>
          <a:xfrm>
            <a:off x="1314275" y="3012513"/>
            <a:ext cx="6341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Google Shape;568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69" name="Google Shape;569;p77"/>
          <p:cNvSpPr txBox="1"/>
          <p:nvPr/>
        </p:nvSpPr>
        <p:spPr>
          <a:xfrm>
            <a:off x="91002" y="1572875"/>
            <a:ext cx="20118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9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0" name="Google Shape;570;p77"/>
          <p:cNvSpPr txBox="1"/>
          <p:nvPr/>
        </p:nvSpPr>
        <p:spPr>
          <a:xfrm>
            <a:off x="1421669" y="1572875"/>
            <a:ext cx="31872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cien</a:t>
            </a:r>
            <a:endParaRPr sz="9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77"/>
          <p:cNvSpPr txBox="1"/>
          <p:nvPr/>
        </p:nvSpPr>
        <p:spPr>
          <a:xfrm>
            <a:off x="4063293" y="1572875"/>
            <a:ext cx="13917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b="0" i="0" sz="93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77"/>
          <p:cNvSpPr txBox="1"/>
          <p:nvPr/>
        </p:nvSpPr>
        <p:spPr>
          <a:xfrm>
            <a:off x="5149125" y="1572875"/>
            <a:ext cx="29562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</a:t>
            </a:r>
            <a:endParaRPr b="0" i="0" sz="93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77"/>
          <p:cNvSpPr/>
          <p:nvPr/>
        </p:nvSpPr>
        <p:spPr>
          <a:xfrm>
            <a:off x="246950" y="3077425"/>
            <a:ext cx="8690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4" name="Google Shape;574;p77"/>
          <p:cNvSpPr txBox="1"/>
          <p:nvPr/>
        </p:nvSpPr>
        <p:spPr>
          <a:xfrm>
            <a:off x="7661281" y="1572875"/>
            <a:ext cx="13917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" sz="9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b="0" i="0" sz="93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Google Shape;579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80" name="Google Shape;580;p78"/>
          <p:cNvSpPr txBox="1"/>
          <p:nvPr/>
        </p:nvSpPr>
        <p:spPr>
          <a:xfrm>
            <a:off x="116918" y="1893000"/>
            <a:ext cx="25092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</a:t>
            </a:r>
            <a:endParaRPr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1" name="Google Shape;581;p78"/>
          <p:cNvSpPr txBox="1"/>
          <p:nvPr/>
        </p:nvSpPr>
        <p:spPr>
          <a:xfrm>
            <a:off x="2278248" y="1893000"/>
            <a:ext cx="13623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2" name="Google Shape;582;p78"/>
          <p:cNvSpPr txBox="1"/>
          <p:nvPr/>
        </p:nvSpPr>
        <p:spPr>
          <a:xfrm>
            <a:off x="4258167" y="1893000"/>
            <a:ext cx="14415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endParaRPr b="0" i="0" sz="90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3" name="Google Shape;583;p78"/>
          <p:cNvSpPr txBox="1"/>
          <p:nvPr/>
        </p:nvSpPr>
        <p:spPr>
          <a:xfrm>
            <a:off x="5368750" y="1893000"/>
            <a:ext cx="28251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</a:t>
            </a:r>
            <a:endParaRPr b="0" i="0" sz="90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4" name="Google Shape;584;p78"/>
          <p:cNvSpPr/>
          <p:nvPr/>
        </p:nvSpPr>
        <p:spPr>
          <a:xfrm>
            <a:off x="244225" y="3170519"/>
            <a:ext cx="8682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5" name="Google Shape;585;p78"/>
          <p:cNvSpPr txBox="1"/>
          <p:nvPr/>
        </p:nvSpPr>
        <p:spPr>
          <a:xfrm>
            <a:off x="7743650" y="1894500"/>
            <a:ext cx="14415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b="0" i="0" sz="90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6" name="Google Shape;586;p78"/>
          <p:cNvSpPr txBox="1"/>
          <p:nvPr/>
        </p:nvSpPr>
        <p:spPr>
          <a:xfrm>
            <a:off x="3365121" y="1893000"/>
            <a:ext cx="13623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</a:t>
            </a:r>
            <a:endParaRPr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92" name="Google Shape;592;p79"/>
          <p:cNvSpPr txBox="1"/>
          <p:nvPr/>
        </p:nvSpPr>
        <p:spPr>
          <a:xfrm>
            <a:off x="119654" y="1721713"/>
            <a:ext cx="11169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8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endParaRPr sz="8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3" name="Google Shape;593;p79"/>
          <p:cNvSpPr txBox="1"/>
          <p:nvPr/>
        </p:nvSpPr>
        <p:spPr>
          <a:xfrm>
            <a:off x="974866" y="1721713"/>
            <a:ext cx="21276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8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</a:t>
            </a:r>
            <a:endParaRPr sz="8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4" name="Google Shape;594;p79"/>
          <p:cNvSpPr txBox="1"/>
          <p:nvPr/>
        </p:nvSpPr>
        <p:spPr>
          <a:xfrm>
            <a:off x="4264490" y="1721713"/>
            <a:ext cx="31872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8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b="0" i="0" sz="85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5" name="Google Shape;595;p79"/>
          <p:cNvSpPr txBox="1"/>
          <p:nvPr/>
        </p:nvSpPr>
        <p:spPr>
          <a:xfrm>
            <a:off x="5367167" y="1706263"/>
            <a:ext cx="28857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8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</a:t>
            </a:r>
            <a:endParaRPr b="0" i="0" sz="85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79"/>
          <p:cNvSpPr/>
          <p:nvPr/>
        </p:nvSpPr>
        <p:spPr>
          <a:xfrm>
            <a:off x="246950" y="2979325"/>
            <a:ext cx="8619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7" name="Google Shape;597;p79"/>
          <p:cNvSpPr txBox="1"/>
          <p:nvPr/>
        </p:nvSpPr>
        <p:spPr>
          <a:xfrm>
            <a:off x="7695653" y="1721713"/>
            <a:ext cx="13287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8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b="0" i="0" sz="85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8" name="Google Shape;598;p79"/>
          <p:cNvSpPr txBox="1"/>
          <p:nvPr/>
        </p:nvSpPr>
        <p:spPr>
          <a:xfrm>
            <a:off x="2630572" y="1706263"/>
            <a:ext cx="20004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8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</a:t>
            </a:r>
            <a:endParaRPr sz="8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Google Shape;603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04" name="Google Shape;604;p80"/>
          <p:cNvSpPr txBox="1"/>
          <p:nvPr/>
        </p:nvSpPr>
        <p:spPr>
          <a:xfrm>
            <a:off x="1005600" y="1637788"/>
            <a:ext cx="218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5" name="Google Shape;605;p80"/>
          <p:cNvSpPr txBox="1"/>
          <p:nvPr/>
        </p:nvSpPr>
        <p:spPr>
          <a:xfrm>
            <a:off x="2994300" y="1637788"/>
            <a:ext cx="192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6" name="Google Shape;606;p80"/>
          <p:cNvSpPr txBox="1"/>
          <p:nvPr/>
        </p:nvSpPr>
        <p:spPr>
          <a:xfrm>
            <a:off x="4708125" y="1637788"/>
            <a:ext cx="1490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sis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7" name="Google Shape;607;p80"/>
          <p:cNvSpPr txBox="1"/>
          <p:nvPr/>
        </p:nvSpPr>
        <p:spPr>
          <a:xfrm>
            <a:off x="5945625" y="1637788"/>
            <a:ext cx="218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8" name="Google Shape;608;p80"/>
          <p:cNvSpPr/>
          <p:nvPr/>
        </p:nvSpPr>
        <p:spPr>
          <a:xfrm>
            <a:off x="936900" y="3012513"/>
            <a:ext cx="7270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Google Shape;613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81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7.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20" name="Google Shape;620;p82"/>
          <p:cNvGraphicFramePr/>
          <p:nvPr/>
        </p:nvGraphicFramePr>
        <p:xfrm>
          <a:off x="952500" y="1665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{037394BE-685D-411D-A00A-28638BCFDAAC}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1" name="Google Shape;351;p47" title="Screenshot 2025-03-27 at 5.02.29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3575" y="753100"/>
            <a:ext cx="3613799" cy="3234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26" name="Google Shape;626;p83"/>
          <p:cNvGraphicFramePr/>
          <p:nvPr/>
        </p:nvGraphicFramePr>
        <p:xfrm>
          <a:off x="952500" y="1946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{739247C7-4C18-4E3A-A64A-351B889A5D8B}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Google Shape;631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32" name="Google Shape;632;p84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{037394BE-685D-411D-A00A-28638BCFDAAC}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Google Shape;637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85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Oraciones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44" name="Google Shape;644;p86"/>
          <p:cNvSpPr txBox="1"/>
          <p:nvPr/>
        </p:nvSpPr>
        <p:spPr>
          <a:xfrm>
            <a:off x="311700" y="603675"/>
            <a:ext cx="8520600" cy="3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Al llegar al parque de mascotas, Guille se baja del auto cautelosamente.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3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0" name="Google Shape;650;p87"/>
          <p:cNvSpPr txBox="1"/>
          <p:nvPr/>
        </p:nvSpPr>
        <p:spPr>
          <a:xfrm>
            <a:off x="311700" y="567925"/>
            <a:ext cx="8520600" cy="32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Guille sale disparada a buscar la pelota, pero la atrapa una perra chihuahua.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6" name="Google Shape;656;p88"/>
          <p:cNvSpPr txBox="1"/>
          <p:nvPr/>
        </p:nvSpPr>
        <p:spPr>
          <a:xfrm>
            <a:off x="311700" y="796525"/>
            <a:ext cx="8520600" cy="29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100">
                <a:latin typeface="Century Gothic"/>
                <a:ea typeface="Century Gothic"/>
                <a:cs typeface="Century Gothic"/>
                <a:sym typeface="Century Gothic"/>
              </a:rPr>
              <a:t>Al final del día, Guille está un poquito cansada pero inmensamente feliz de haber hecho una nueva amiga.</a:t>
            </a:r>
            <a:endParaRPr sz="4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Google Shape;661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89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9.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Google Shape;667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8" name="Google Shape;668;p90"/>
          <p:cNvSpPr txBox="1"/>
          <p:nvPr/>
        </p:nvSpPr>
        <p:spPr>
          <a:xfrm>
            <a:off x="311700" y="1710925"/>
            <a:ext cx="852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Google Shape;673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4" name="Google Shape;674;p91"/>
          <p:cNvSpPr txBox="1"/>
          <p:nvPr/>
        </p:nvSpPr>
        <p:spPr>
          <a:xfrm>
            <a:off x="311700" y="1101325"/>
            <a:ext cx="8520600" cy="32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—¿Sabes construir una casita de perros? —indaga Valentina.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92"/>
          <p:cNvSpPr txBox="1"/>
          <p:nvPr>
            <p:ph type="ctrTitle"/>
          </p:nvPr>
        </p:nvSpPr>
        <p:spPr>
          <a:xfrm>
            <a:off x="457200" y="1835075"/>
            <a:ext cx="4114800" cy="738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80" name="Google Shape;680;p92"/>
          <p:cNvSpPr txBox="1"/>
          <p:nvPr>
            <p:ph idx="1" type="subTitle"/>
          </p:nvPr>
        </p:nvSpPr>
        <p:spPr>
          <a:xfrm>
            <a:off x="457200" y="2613550"/>
            <a:ext cx="41148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681" name="Google Shape;681;p9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2" name="Google Shape;682;p9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3" name="Google Shape;683;p9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4" name="Google Shape;684;p9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5" name="Google Shape;685;p9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6" name="Google Shape;686;p9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7" name="Google Shape;687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675" y="1893175"/>
            <a:ext cx="2878700" cy="238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7" name="Google Shape;357;p48" title="Screenshot 2025-03-27 at 5.06.18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2250" y="825950"/>
            <a:ext cx="3679500" cy="364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3" name="Google Shape;363;p49" title="Screenshot 2025-03-27 at 5.07.51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9712" y="678025"/>
            <a:ext cx="2684575" cy="3344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9" name="Google Shape;369;p50" title="Screenshot 2025-03-27 at 5.16.48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2125" y="791613"/>
            <a:ext cx="4439750" cy="322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75" name="Google Shape;375;p51" title="Screenshot 2025-03-27 at 5.18.05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7686" y="948162"/>
            <a:ext cx="3648626" cy="324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Sufijos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1" name="Google Shape;38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