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y="5143500" cx="9144000"/>
  <p:notesSz cx="6858000" cy="9144000"/>
  <p:embeddedFontLst>
    <p:embeddedFont>
      <p:font typeface="Century Gothic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5B6923F-E4BA-4FFB-8CB1-B9DCF26595D1}">
  <a:tblStyle styleId="{55B6923F-E4BA-4FFB-8CB1-B9DCF26595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CenturyGothic-bold.fntdata"/><Relationship Id="rId63" Type="http://schemas.openxmlformats.org/officeDocument/2006/relationships/font" Target="fonts/CenturyGothic-regular.fntdata"/><Relationship Id="rId22" Type="http://schemas.openxmlformats.org/officeDocument/2006/relationships/slide" Target="slides/slide16.xml"/><Relationship Id="rId66" Type="http://schemas.openxmlformats.org/officeDocument/2006/relationships/font" Target="fonts/CenturyGothic-boldItalic.fntdata"/><Relationship Id="rId21" Type="http://schemas.openxmlformats.org/officeDocument/2006/relationships/slide" Target="slides/slide15.xml"/><Relationship Id="rId65" Type="http://schemas.openxmlformats.org/officeDocument/2006/relationships/font" Target="fonts/CenturyGothic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4298ae2e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4298ae2e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4d81666c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4d81666c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bla.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sílaba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d81666c9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4d81666c9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cle.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sílaba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d81666c9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4d81666c9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flo.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sílaba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4d81666c9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4d81666c9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ble.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sílaba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4d81666c9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4d81666c9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sílaba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4d81666c9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4d81666c9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fli.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sílaba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4d81666c9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4d81666c9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glo.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sílaba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4d81666c9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4d81666c9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sílaba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4d81666c9b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4d81666c9b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cli.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sílaba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4d81666c9b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4d81666c9b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ple.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sílaba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298ae2e7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298ae2e7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las sílabas y cómo las unimos para formar palabras. ¿Listos?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22be15a44c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22be15a44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2be15a44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22be15a44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una sílaba en voz alta. Todos repetirán la sílaba y escribirán en su pizarra qué letras corresponden a la sílaba.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una de estas sílabas en el siguiente orden: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</a:pP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bla, /b/, /l/, /a/, bla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</a:pP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cle, /k/, /l/, /e/, cle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</a:pP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flo, /f/, /l/, /o/, flo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</a:pP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ble, /b/, /l/, /e/, ble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</a:pP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cla, /k/, /l/, /a/, cla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</a:pP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fli, /f/. /l/, /i/, fli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</a:pP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glo, /g/, /l/, /o/, glo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</a:pP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pla, /p/, /l/, /a/, pla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</a:pP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cli, /k/, /l/, /i/, cli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</a:pP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ple, /p/, /l/, /e/, ple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cada sílaba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22f312f3f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22f312f3f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con 2 sílabas. Asegúrate de leer cada palabra parte por parte. Luego une cada parte y lee la palabra completa.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23-28 una a la vez y diga cada palabra en voz alta junto con ellos.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22f312f3f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22f312f3f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 - ya, playa.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22f312f3f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22f312f3f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 - ro, claro.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22f312f3f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22f312f3f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lle - var, llevar.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22f312f3f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22f312f3f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 - la, cola.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22f312f3f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22f312f3f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 - rar, parar.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22f312f3f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22f312f3f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 - rrer, correr.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22f312f3f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22f312f3f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con 3 sílabas. Asegúrate de leer cada palabra parte por parte. Luego une cada parte y lee la palabra completa.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30-36 una a la vez para cada palabra.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298ae2e7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4298ae2e7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4.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22f312f3f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22f312f3f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- cla - ró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declaró.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122fba352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3122fba35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 - cla - mó, reclamó.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22f312f3fe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22f312f3f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 - fec - to, perfecto.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22f312f3fe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22f312f3fe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 - gan - do, cargando.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22f312f3fe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22f312f3f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 - vi - cio, servicio.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22f312f3fe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22f312f3fe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 - ra - sol, parasol.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22f312f3f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22f312f3f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 - gue - tes, juguetes.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22f312f3fe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22f312f3fe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más palabras juntos. Estas son palabras más largas, con 4 o más sílabas. Asegúrate de leer parte por parte. Luego une cada parte y lee la palabra completa.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38-43 una a la vez y repita lentamente si es necesario.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22f312f3fe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22f312f3fe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 - lu - ro - so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caluroso.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3122fba352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3122fba352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 - ca - di - llos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bocadillos.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49ed81189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149ed81189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pla - ya, playa.</a:t>
            </a:r>
            <a:r>
              <a:rPr i="1" lang="en" sz="6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pla - ya?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(pla - ya, playa)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_______________________________________________________________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playa, pla - ya.</a:t>
            </a:r>
            <a:r>
              <a:rPr i="1" lang="en" sz="6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playa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(playa, pla - ya)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22f312f3fe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22f312f3fe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- pa - pa - dos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empapados.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3122fba352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3122fba352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 - li - ci - dad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felicidad.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3122fba352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3122fba352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 - lle - ti - tas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galletitas.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22f312f3f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22f312f3f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sílaba y después la palabra en voz alta junto con los estudiantes.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 - vi - fi - can - te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vivificante.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22f312f3fe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22f312f3fe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unas palabras en voz alta. Todos repetirán la palabra parte por parte y escribirán la palabra en su pizarra lo mejor que puedan. ¿Listos?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45-47 una a la vez.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377c39af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377c39af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la palabra. Identifica los sonidos y sus letras. Primero la sílaba, luego cada sonido y, al final, la palabra completa.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playa, pla - ya, playa.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sílabas tiene la palabra?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 - ya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/l/, /a/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/y/, /a/. Playa, /p/, /l/, /a/, /y/, /a/.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sus pizarras después de escribir cada palabra para verificar la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377c39afe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377c39afe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la palabra. Identifica los sonidos y sus letras. Primero la sílaba, luego cada sonido y, al final, la palabra completa.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blanco, blan - co, blanco.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sílabas tiene la palabra?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blan - co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blan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(4)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/b/, /l/, /a/, /n/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/o/. Blanco, /b/, /l/, /a/, /n/, /k/, /o/.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sus pizarras después de escribir cada palabra para verificar la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377c39afe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377c39afe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la palabra. Identifica los sonidos y sus letras. Primero la sílaba, luego cada sonido y, al final, la palabra completa.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declaró, de - cla - ró, declaró.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sílabas tiene la palabra?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- cla - ró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/d/, /e/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/l/, /a/.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ró,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/r/, /o/. Declaró, /d/, /e/, /k/, /l/, /a/, /r/, /o/.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sus pizarras después de escribir cada palabra para verificar la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22f312f3fe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22f312f3fe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02b7b9b47b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02b7b9b47b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oración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22f312f3f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22f312f3f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 - ca - di - llos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 - ca - di - llos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(bo - ca - di - llos, bocadillos) 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___________________________________________________________________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bocadillos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(bocadillos, bo - ca - di - llos)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22f312f3f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22f312f3f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Pablo.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oración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22f312f3f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22f312f3f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oración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149ed81189_1_1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149ed81189_1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149ed81189_1_1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149ed81189_1_1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 atentamente la siguiente oración. Primero, quiero que me ayuden a contar cuántas palabras tiene.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</a:t>
            </a:r>
            <a:r>
              <a:rPr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es el mejor día de playa</a:t>
            </a:r>
            <a:r>
              <a:rPr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palabras escucharon? Vamos a repetirla juntos mientras contamos cada palabra</a:t>
            </a:r>
            <a:r>
              <a:rPr i="1"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3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(1), es (2), el (3), mejor (4) día (5), de (6), playa (7).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¡Tiene siete palabras!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escriban todas las palabras de la oración.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Puedes dividir cada palabra en sílabas y luego en sonidos para asegurarte de escribir todos los sonidos que escuchas correctamente.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para verificar su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3122fba352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3122fba352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lean la oración en voz alta y comparen su oración con la oración que muestra la diapositiva.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autocorregir su escritura.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4298ae2e7a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4298ae2e7a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4298ae2e7a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4298ae2e7a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49ed81189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149ed81189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- pa - pa - do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- pa - pa - do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(em - pa - pa - do, empapado) 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_____________________________________________________________________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empapado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(empapado, em - pa - pa - do)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49ed81189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149ed81189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- cla - ró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- cla - ró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- cla - ró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declaró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_____________________________________________________________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declaró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declaró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- cla - ró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149ed81189_1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149ed81189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 - li - ci - dad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 - li - ci - dad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(fe - li - ci - dad, felicidad) </a:t>
            </a:r>
            <a:endParaRPr i="1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Regrese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3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_________________________________________________________________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¿Qué sílabas escuchamos en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felicidad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(felicidad, fe - li - ci - dad)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22be15a4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22be15a4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unir tres letras para formar una sílaba trabada. Recuerda que cuando hay dos consonantes juntas, las pronunciamos rápidamente y luego agregamos la vocal. 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</a:t>
            </a:r>
            <a:r>
              <a:rPr i="1" lang="en" sz="12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/l/, /u/, flu. </a:t>
            </a:r>
            <a:endParaRPr i="1"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en voz alta la sílaba trabada que aparece sobre la flecha amarilla.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1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11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Google Shape;5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2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0" name="Google Shape;60;p12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" name="Google Shape;6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3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6" name="Google Shape;66;p13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0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4" name="Google Shape;7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9" name="Google Shape;7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6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84" name="Google Shape;84;p16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85" name="Google Shape;85;p16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8" name="Google Shape;88;p17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{55B6923F-E4BA-4FFB-8CB1-B9DCF26595D1}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0" name="Google Shape;9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19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9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19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19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19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19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p19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p19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p19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19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p19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p21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p22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22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2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p23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p2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23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23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23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23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23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" name="Google Shape;18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" name="Google Shape;22;p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" name="Google Shape;26;p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1" name="Google Shape;3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" name="Google Shape;36;p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" name="Google Shape;3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2" name="Google Shape;42;p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0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8" name="Google Shape;48;p10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975" y="1551063"/>
            <a:ext cx="1840050" cy="286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/>
        </p:nvSpPr>
        <p:spPr>
          <a:xfrm>
            <a:off x="8089925" y="11767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13.2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idx="4294967295" type="body"/>
          </p:nvPr>
        </p:nvSpPr>
        <p:spPr>
          <a:xfrm>
            <a:off x="311700" y="1628963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bla</a:t>
            </a:r>
            <a:endParaRPr sz="9600"/>
          </a:p>
        </p:txBody>
      </p:sp>
      <p:sp>
        <p:nvSpPr>
          <p:cNvPr id="209" name="Google Shape;209;p34"/>
          <p:cNvSpPr/>
          <p:nvPr/>
        </p:nvSpPr>
        <p:spPr>
          <a:xfrm>
            <a:off x="3695050" y="3110438"/>
            <a:ext cx="1852500" cy="40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" name="Google Shape;210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>
            <p:ph idx="4294967295" type="body"/>
          </p:nvPr>
        </p:nvSpPr>
        <p:spPr>
          <a:xfrm>
            <a:off x="311700" y="1628963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cle</a:t>
            </a:r>
            <a:endParaRPr sz="9600"/>
          </a:p>
        </p:txBody>
      </p:sp>
      <p:sp>
        <p:nvSpPr>
          <p:cNvPr id="216" name="Google Shape;216;p35"/>
          <p:cNvSpPr/>
          <p:nvPr/>
        </p:nvSpPr>
        <p:spPr>
          <a:xfrm>
            <a:off x="3695050" y="3110438"/>
            <a:ext cx="1852500" cy="40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7" name="Google Shape;217;p3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idx="4294967295" type="body"/>
          </p:nvPr>
        </p:nvSpPr>
        <p:spPr>
          <a:xfrm>
            <a:off x="311700" y="1628963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flo</a:t>
            </a:r>
            <a:endParaRPr sz="9600"/>
          </a:p>
        </p:txBody>
      </p:sp>
      <p:sp>
        <p:nvSpPr>
          <p:cNvPr id="223" name="Google Shape;223;p36"/>
          <p:cNvSpPr/>
          <p:nvPr/>
        </p:nvSpPr>
        <p:spPr>
          <a:xfrm>
            <a:off x="3859819" y="3110438"/>
            <a:ext cx="1497600" cy="40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4" name="Google Shape;224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>
            <p:ph idx="4294967295" type="body"/>
          </p:nvPr>
        </p:nvSpPr>
        <p:spPr>
          <a:xfrm>
            <a:off x="311700" y="1628963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ble</a:t>
            </a:r>
            <a:endParaRPr sz="9600"/>
          </a:p>
        </p:txBody>
      </p:sp>
      <p:sp>
        <p:nvSpPr>
          <p:cNvPr id="230" name="Google Shape;230;p37"/>
          <p:cNvSpPr/>
          <p:nvPr/>
        </p:nvSpPr>
        <p:spPr>
          <a:xfrm>
            <a:off x="3695050" y="3110438"/>
            <a:ext cx="1852500" cy="40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1" name="Google Shape;231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idx="4294967295" type="body"/>
          </p:nvPr>
        </p:nvSpPr>
        <p:spPr>
          <a:xfrm>
            <a:off x="311700" y="1628963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cla</a:t>
            </a:r>
            <a:endParaRPr sz="9600"/>
          </a:p>
        </p:txBody>
      </p:sp>
      <p:sp>
        <p:nvSpPr>
          <p:cNvPr id="237" name="Google Shape;237;p38"/>
          <p:cNvSpPr/>
          <p:nvPr/>
        </p:nvSpPr>
        <p:spPr>
          <a:xfrm>
            <a:off x="3695050" y="3110438"/>
            <a:ext cx="1852500" cy="40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8" name="Google Shape;238;p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/>
          <p:nvPr>
            <p:ph idx="4294967295" type="body"/>
          </p:nvPr>
        </p:nvSpPr>
        <p:spPr>
          <a:xfrm>
            <a:off x="275125" y="1628963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fli</a:t>
            </a:r>
            <a:endParaRPr sz="9600"/>
          </a:p>
        </p:txBody>
      </p:sp>
      <p:sp>
        <p:nvSpPr>
          <p:cNvPr id="244" name="Google Shape;244;p39"/>
          <p:cNvSpPr/>
          <p:nvPr/>
        </p:nvSpPr>
        <p:spPr>
          <a:xfrm>
            <a:off x="4020100" y="3040413"/>
            <a:ext cx="1195500" cy="40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5" name="Google Shape;245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/>
          <p:nvPr>
            <p:ph idx="4294967295" type="body"/>
          </p:nvPr>
        </p:nvSpPr>
        <p:spPr>
          <a:xfrm>
            <a:off x="275125" y="1590863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glo</a:t>
            </a:r>
            <a:endParaRPr sz="9600"/>
          </a:p>
        </p:txBody>
      </p:sp>
      <p:sp>
        <p:nvSpPr>
          <p:cNvPr id="251" name="Google Shape;251;p40"/>
          <p:cNvSpPr/>
          <p:nvPr/>
        </p:nvSpPr>
        <p:spPr>
          <a:xfrm>
            <a:off x="3563325" y="3148538"/>
            <a:ext cx="2023800" cy="40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2" name="Google Shape;252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/>
          <p:nvPr>
            <p:ph idx="4294967295" type="body"/>
          </p:nvPr>
        </p:nvSpPr>
        <p:spPr>
          <a:xfrm>
            <a:off x="311700" y="1590863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pla</a:t>
            </a:r>
            <a:endParaRPr sz="9600"/>
          </a:p>
        </p:txBody>
      </p:sp>
      <p:sp>
        <p:nvSpPr>
          <p:cNvPr id="258" name="Google Shape;258;p41"/>
          <p:cNvSpPr/>
          <p:nvPr/>
        </p:nvSpPr>
        <p:spPr>
          <a:xfrm>
            <a:off x="3695050" y="3148538"/>
            <a:ext cx="1852500" cy="40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9" name="Google Shape;259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/>
          <p:nvPr>
            <p:ph idx="4294967295" type="body"/>
          </p:nvPr>
        </p:nvSpPr>
        <p:spPr>
          <a:xfrm>
            <a:off x="311700" y="165697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cli</a:t>
            </a:r>
            <a:endParaRPr sz="9600"/>
          </a:p>
        </p:txBody>
      </p:sp>
      <p:sp>
        <p:nvSpPr>
          <p:cNvPr id="265" name="Google Shape;265;p42"/>
          <p:cNvSpPr/>
          <p:nvPr/>
        </p:nvSpPr>
        <p:spPr>
          <a:xfrm>
            <a:off x="3923675" y="3082425"/>
            <a:ext cx="1511100" cy="40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6" name="Google Shape;266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 txBox="1"/>
          <p:nvPr>
            <p:ph idx="4294967295" type="body"/>
          </p:nvPr>
        </p:nvSpPr>
        <p:spPr>
          <a:xfrm>
            <a:off x="311700" y="161495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ple</a:t>
            </a:r>
            <a:endParaRPr sz="9600"/>
          </a:p>
        </p:txBody>
      </p:sp>
      <p:sp>
        <p:nvSpPr>
          <p:cNvPr id="272" name="Google Shape;272;p43"/>
          <p:cNvSpPr/>
          <p:nvPr/>
        </p:nvSpPr>
        <p:spPr>
          <a:xfrm>
            <a:off x="3641900" y="3124450"/>
            <a:ext cx="1905600" cy="40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3" name="Google Shape;273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ctrTitle"/>
          </p:nvPr>
        </p:nvSpPr>
        <p:spPr>
          <a:xfrm>
            <a:off x="457188" y="2110039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4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" name="Google Shape;284;p45"/>
          <p:cNvGraphicFramePr/>
          <p:nvPr/>
        </p:nvGraphicFramePr>
        <p:xfrm>
          <a:off x="2056275" y="184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{55B6923F-E4BA-4FFB-8CB1-B9DCF26595D1}</a:tableStyleId>
              </a:tblPr>
              <a:tblGrid>
                <a:gridCol w="1677150"/>
                <a:gridCol w="1677150"/>
                <a:gridCol w="16771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85" name="Google Shape;285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6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4. Palabras con 2 </a:t>
            </a:r>
            <a:r>
              <a:rPr lang="en" sz="3500"/>
              <a:t>sílabas</a:t>
            </a:r>
            <a:r>
              <a:rPr lang="en" sz="3500"/>
              <a:t> </a:t>
            </a:r>
            <a:endParaRPr sz="3500"/>
          </a:p>
        </p:txBody>
      </p:sp>
      <p:pic>
        <p:nvPicPr>
          <p:cNvPr id="291" name="Google Shape;29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/>
          <p:nvPr>
            <p:ph idx="4294967295" type="body"/>
          </p:nvPr>
        </p:nvSpPr>
        <p:spPr>
          <a:xfrm>
            <a:off x="2322225" y="1567388"/>
            <a:ext cx="26391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pla</a:t>
            </a:r>
            <a:endParaRPr sz="9600"/>
          </a:p>
        </p:txBody>
      </p:sp>
      <p:sp>
        <p:nvSpPr>
          <p:cNvPr id="297" name="Google Shape;297;p47"/>
          <p:cNvSpPr txBox="1"/>
          <p:nvPr/>
        </p:nvSpPr>
        <p:spPr>
          <a:xfrm>
            <a:off x="4780273" y="1567388"/>
            <a:ext cx="2041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8" name="Google Shape;298;p47"/>
          <p:cNvSpPr/>
          <p:nvPr/>
        </p:nvSpPr>
        <p:spPr>
          <a:xfrm>
            <a:off x="2984750" y="3082906"/>
            <a:ext cx="3462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9" name="Google Shape;299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/>
          <p:nvPr>
            <p:ph idx="4294967295" type="body"/>
          </p:nvPr>
        </p:nvSpPr>
        <p:spPr>
          <a:xfrm>
            <a:off x="2587050" y="1606975"/>
            <a:ext cx="23304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cla</a:t>
            </a:r>
            <a:endParaRPr sz="9600"/>
          </a:p>
        </p:txBody>
      </p:sp>
      <p:sp>
        <p:nvSpPr>
          <p:cNvPr id="305" name="Google Shape;305;p48"/>
          <p:cNvSpPr txBox="1"/>
          <p:nvPr/>
        </p:nvSpPr>
        <p:spPr>
          <a:xfrm>
            <a:off x="4731150" y="1606975"/>
            <a:ext cx="1825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p48"/>
          <p:cNvSpPr/>
          <p:nvPr/>
        </p:nvSpPr>
        <p:spPr>
          <a:xfrm>
            <a:off x="2968850" y="3043325"/>
            <a:ext cx="3257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" name="Google Shape;307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9"/>
          <p:cNvSpPr txBox="1"/>
          <p:nvPr>
            <p:ph idx="4294967295" type="body"/>
          </p:nvPr>
        </p:nvSpPr>
        <p:spPr>
          <a:xfrm>
            <a:off x="2717338" y="1606975"/>
            <a:ext cx="1569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lle</a:t>
            </a:r>
            <a:endParaRPr sz="9600"/>
          </a:p>
        </p:txBody>
      </p:sp>
      <p:sp>
        <p:nvSpPr>
          <p:cNvPr id="313" name="Google Shape;313;p49"/>
          <p:cNvSpPr txBox="1"/>
          <p:nvPr/>
        </p:nvSpPr>
        <p:spPr>
          <a:xfrm>
            <a:off x="3689763" y="1606975"/>
            <a:ext cx="2736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var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p49"/>
          <p:cNvSpPr/>
          <p:nvPr/>
        </p:nvSpPr>
        <p:spPr>
          <a:xfrm>
            <a:off x="2838188" y="3043325"/>
            <a:ext cx="3336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5" name="Google Shape;315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"/>
          <p:cNvSpPr txBox="1"/>
          <p:nvPr>
            <p:ph idx="4294967295" type="body"/>
          </p:nvPr>
        </p:nvSpPr>
        <p:spPr>
          <a:xfrm>
            <a:off x="2867913" y="1606975"/>
            <a:ext cx="20577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321" name="Google Shape;321;p50"/>
          <p:cNvSpPr txBox="1"/>
          <p:nvPr/>
        </p:nvSpPr>
        <p:spPr>
          <a:xfrm>
            <a:off x="4739488" y="1606975"/>
            <a:ext cx="1536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50"/>
          <p:cNvSpPr/>
          <p:nvPr/>
        </p:nvSpPr>
        <p:spPr>
          <a:xfrm>
            <a:off x="3243063" y="3043325"/>
            <a:ext cx="2829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3" name="Google Shape;323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1"/>
          <p:cNvSpPr txBox="1"/>
          <p:nvPr>
            <p:ph idx="4294967295" type="body"/>
          </p:nvPr>
        </p:nvSpPr>
        <p:spPr>
          <a:xfrm>
            <a:off x="2524550" y="1585650"/>
            <a:ext cx="20745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329" name="Google Shape;329;p51"/>
          <p:cNvSpPr txBox="1"/>
          <p:nvPr/>
        </p:nvSpPr>
        <p:spPr>
          <a:xfrm>
            <a:off x="4410250" y="1585650"/>
            <a:ext cx="2209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rar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0" name="Google Shape;330;p51"/>
          <p:cNvSpPr/>
          <p:nvPr/>
        </p:nvSpPr>
        <p:spPr>
          <a:xfrm>
            <a:off x="2882100" y="3064643"/>
            <a:ext cx="3385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1" name="Google Shape;331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"/>
          <p:cNvSpPr txBox="1"/>
          <p:nvPr>
            <p:ph idx="4294967295" type="body"/>
          </p:nvPr>
        </p:nvSpPr>
        <p:spPr>
          <a:xfrm>
            <a:off x="2456770" y="1606975"/>
            <a:ext cx="19434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337" name="Google Shape;337;p52"/>
          <p:cNvSpPr txBox="1"/>
          <p:nvPr/>
        </p:nvSpPr>
        <p:spPr>
          <a:xfrm>
            <a:off x="4213173" y="1606975"/>
            <a:ext cx="2400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rrer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8" name="Google Shape;338;p52"/>
          <p:cNvSpPr/>
          <p:nvPr/>
        </p:nvSpPr>
        <p:spPr>
          <a:xfrm>
            <a:off x="2753000" y="3043325"/>
            <a:ext cx="3594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9" name="Google Shape;339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</a:t>
            </a:r>
            <a:r>
              <a:rPr lang="en" sz="3500"/>
              <a:t>. Palabras con 3 </a:t>
            </a:r>
            <a:r>
              <a:rPr lang="en" sz="3500"/>
              <a:t>sílabas</a:t>
            </a:r>
            <a:r>
              <a:rPr lang="en" sz="3500"/>
              <a:t> </a:t>
            </a:r>
            <a:endParaRPr sz="3500"/>
          </a:p>
        </p:txBody>
      </p:sp>
      <p:pic>
        <p:nvPicPr>
          <p:cNvPr id="345" name="Google Shape;34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ctrTitle"/>
          </p:nvPr>
        </p:nvSpPr>
        <p:spPr>
          <a:xfrm>
            <a:off x="457200" y="3470325"/>
            <a:ext cx="8229600" cy="5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1. Conciencia fonémica </a:t>
            </a:r>
            <a:endParaRPr/>
          </a:p>
        </p:txBody>
      </p:sp>
      <p:pic>
        <p:nvPicPr>
          <p:cNvPr id="162" name="Google Shape;162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051550"/>
            <a:ext cx="2286000" cy="2286000"/>
          </a:xfrm>
          <a:prstGeom prst="ellipse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4"/>
          <p:cNvSpPr txBox="1"/>
          <p:nvPr>
            <p:ph idx="4294967295" type="body"/>
          </p:nvPr>
        </p:nvSpPr>
        <p:spPr>
          <a:xfrm>
            <a:off x="1961652" y="1564463"/>
            <a:ext cx="25614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de</a:t>
            </a:r>
            <a:endParaRPr sz="9600"/>
          </a:p>
        </p:txBody>
      </p:sp>
      <p:sp>
        <p:nvSpPr>
          <p:cNvPr id="351" name="Google Shape;351;p54"/>
          <p:cNvSpPr txBox="1"/>
          <p:nvPr/>
        </p:nvSpPr>
        <p:spPr>
          <a:xfrm>
            <a:off x="3548000" y="1564463"/>
            <a:ext cx="224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2" name="Google Shape;352;p54"/>
          <p:cNvSpPr txBox="1"/>
          <p:nvPr/>
        </p:nvSpPr>
        <p:spPr>
          <a:xfrm>
            <a:off x="5485550" y="1564463"/>
            <a:ext cx="1696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ró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3" name="Google Shape;353;p54"/>
          <p:cNvSpPr/>
          <p:nvPr/>
        </p:nvSpPr>
        <p:spPr>
          <a:xfrm>
            <a:off x="2044025" y="3085838"/>
            <a:ext cx="486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4" name="Google Shape;354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 txBox="1"/>
          <p:nvPr>
            <p:ph idx="4294967295" type="body"/>
          </p:nvPr>
        </p:nvSpPr>
        <p:spPr>
          <a:xfrm>
            <a:off x="1916952" y="1564463"/>
            <a:ext cx="25614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r</a:t>
            </a:r>
            <a:r>
              <a:rPr lang="en" sz="9600"/>
              <a:t>e</a:t>
            </a:r>
            <a:endParaRPr sz="9600"/>
          </a:p>
        </p:txBody>
      </p:sp>
      <p:sp>
        <p:nvSpPr>
          <p:cNvPr id="360" name="Google Shape;360;p55"/>
          <p:cNvSpPr txBox="1"/>
          <p:nvPr/>
        </p:nvSpPr>
        <p:spPr>
          <a:xfrm>
            <a:off x="3046100" y="1564463"/>
            <a:ext cx="224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1" name="Google Shape;361;p55"/>
          <p:cNvSpPr txBox="1"/>
          <p:nvPr/>
        </p:nvSpPr>
        <p:spPr>
          <a:xfrm>
            <a:off x="4983650" y="1564463"/>
            <a:ext cx="224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2" name="Google Shape;362;p55"/>
          <p:cNvSpPr/>
          <p:nvPr/>
        </p:nvSpPr>
        <p:spPr>
          <a:xfrm>
            <a:off x="1916950" y="3085838"/>
            <a:ext cx="5226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3" name="Google Shape;363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6"/>
          <p:cNvSpPr txBox="1"/>
          <p:nvPr>
            <p:ph idx="4294967295" type="body"/>
          </p:nvPr>
        </p:nvSpPr>
        <p:spPr>
          <a:xfrm>
            <a:off x="1489600" y="1575763"/>
            <a:ext cx="27114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per</a:t>
            </a:r>
            <a:endParaRPr sz="9600"/>
          </a:p>
        </p:txBody>
      </p:sp>
      <p:sp>
        <p:nvSpPr>
          <p:cNvPr id="369" name="Google Shape;369;p56"/>
          <p:cNvSpPr txBox="1"/>
          <p:nvPr/>
        </p:nvSpPr>
        <p:spPr>
          <a:xfrm>
            <a:off x="4141025" y="1575763"/>
            <a:ext cx="3074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fec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p56"/>
          <p:cNvSpPr txBox="1"/>
          <p:nvPr/>
        </p:nvSpPr>
        <p:spPr>
          <a:xfrm>
            <a:off x="6019450" y="1575763"/>
            <a:ext cx="1561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p56"/>
          <p:cNvSpPr/>
          <p:nvPr/>
        </p:nvSpPr>
        <p:spPr>
          <a:xfrm>
            <a:off x="2088250" y="3074538"/>
            <a:ext cx="5323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2" name="Google Shape;372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7"/>
          <p:cNvSpPr txBox="1"/>
          <p:nvPr>
            <p:ph idx="4294967295" type="body"/>
          </p:nvPr>
        </p:nvSpPr>
        <p:spPr>
          <a:xfrm>
            <a:off x="1438602" y="1568888"/>
            <a:ext cx="22947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car</a:t>
            </a:r>
            <a:endParaRPr sz="9600"/>
          </a:p>
        </p:txBody>
      </p:sp>
      <p:sp>
        <p:nvSpPr>
          <p:cNvPr id="378" name="Google Shape;378;p57"/>
          <p:cNvSpPr txBox="1"/>
          <p:nvPr/>
        </p:nvSpPr>
        <p:spPr>
          <a:xfrm>
            <a:off x="3497779" y="1568888"/>
            <a:ext cx="2907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gan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9" name="Google Shape;379;p57"/>
          <p:cNvSpPr txBox="1"/>
          <p:nvPr/>
        </p:nvSpPr>
        <p:spPr>
          <a:xfrm>
            <a:off x="5800991" y="1568888"/>
            <a:ext cx="1904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p57"/>
          <p:cNvSpPr/>
          <p:nvPr/>
        </p:nvSpPr>
        <p:spPr>
          <a:xfrm>
            <a:off x="1718775" y="3081413"/>
            <a:ext cx="5986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1" name="Google Shape;381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8"/>
          <p:cNvSpPr txBox="1"/>
          <p:nvPr>
            <p:ph idx="4294967295" type="body"/>
          </p:nvPr>
        </p:nvSpPr>
        <p:spPr>
          <a:xfrm>
            <a:off x="1982425" y="1659200"/>
            <a:ext cx="21021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ser</a:t>
            </a:r>
            <a:endParaRPr sz="9600"/>
          </a:p>
        </p:txBody>
      </p:sp>
      <p:sp>
        <p:nvSpPr>
          <p:cNvPr id="387" name="Google Shape;387;p58"/>
          <p:cNvSpPr txBox="1"/>
          <p:nvPr/>
        </p:nvSpPr>
        <p:spPr>
          <a:xfrm>
            <a:off x="3916075" y="1659200"/>
            <a:ext cx="1338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8" name="Google Shape;388;p58"/>
          <p:cNvSpPr txBox="1"/>
          <p:nvPr/>
        </p:nvSpPr>
        <p:spPr>
          <a:xfrm>
            <a:off x="4834775" y="1676952"/>
            <a:ext cx="2326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cio 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9" name="Google Shape;389;p58"/>
          <p:cNvSpPr/>
          <p:nvPr/>
        </p:nvSpPr>
        <p:spPr>
          <a:xfrm>
            <a:off x="2365650" y="3060725"/>
            <a:ext cx="4515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0" name="Google Shape;390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9"/>
          <p:cNvSpPr txBox="1"/>
          <p:nvPr>
            <p:ph idx="4294967295" type="body"/>
          </p:nvPr>
        </p:nvSpPr>
        <p:spPr>
          <a:xfrm>
            <a:off x="1909888" y="1568875"/>
            <a:ext cx="23847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396" name="Google Shape;396;p59"/>
          <p:cNvSpPr txBox="1"/>
          <p:nvPr/>
        </p:nvSpPr>
        <p:spPr>
          <a:xfrm>
            <a:off x="4052788" y="1568875"/>
            <a:ext cx="2925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59"/>
          <p:cNvSpPr txBox="1"/>
          <p:nvPr/>
        </p:nvSpPr>
        <p:spPr>
          <a:xfrm>
            <a:off x="5212713" y="1568875"/>
            <a:ext cx="2021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8" name="Google Shape;398;p59"/>
          <p:cNvSpPr/>
          <p:nvPr/>
        </p:nvSpPr>
        <p:spPr>
          <a:xfrm>
            <a:off x="2557175" y="3081425"/>
            <a:ext cx="4421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9" name="Google Shape;399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0"/>
          <p:cNvSpPr txBox="1"/>
          <p:nvPr>
            <p:ph idx="4294967295" type="body"/>
          </p:nvPr>
        </p:nvSpPr>
        <p:spPr>
          <a:xfrm>
            <a:off x="1487624" y="1558363"/>
            <a:ext cx="17688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ju</a:t>
            </a:r>
            <a:endParaRPr sz="9600"/>
          </a:p>
        </p:txBody>
      </p:sp>
      <p:sp>
        <p:nvSpPr>
          <p:cNvPr id="405" name="Google Shape;405;p60"/>
          <p:cNvSpPr txBox="1"/>
          <p:nvPr/>
        </p:nvSpPr>
        <p:spPr>
          <a:xfrm>
            <a:off x="3037825" y="1558363"/>
            <a:ext cx="2642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60"/>
          <p:cNvSpPr txBox="1"/>
          <p:nvPr/>
        </p:nvSpPr>
        <p:spPr>
          <a:xfrm>
            <a:off x="5298075" y="1558363"/>
            <a:ext cx="2358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</a:t>
            </a: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60"/>
          <p:cNvSpPr/>
          <p:nvPr/>
        </p:nvSpPr>
        <p:spPr>
          <a:xfrm>
            <a:off x="2026375" y="3091938"/>
            <a:ext cx="5331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8" name="Google Shape;408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1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6</a:t>
            </a:r>
            <a:r>
              <a:rPr lang="en" sz="3500"/>
              <a:t>. Palabras con 4 o más </a:t>
            </a:r>
            <a:r>
              <a:rPr lang="en" sz="3500"/>
              <a:t>sílabas</a:t>
            </a:r>
            <a:r>
              <a:rPr lang="en" sz="3500"/>
              <a:t> </a:t>
            </a:r>
            <a:endParaRPr sz="3500"/>
          </a:p>
        </p:txBody>
      </p:sp>
      <p:pic>
        <p:nvPicPr>
          <p:cNvPr id="414" name="Google Shape;41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2"/>
          <p:cNvSpPr txBox="1"/>
          <p:nvPr>
            <p:ph idx="4294967295" type="body"/>
          </p:nvPr>
        </p:nvSpPr>
        <p:spPr>
          <a:xfrm>
            <a:off x="1336375" y="1606600"/>
            <a:ext cx="25161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20" name="Google Shape;420;p62"/>
          <p:cNvSpPr txBox="1"/>
          <p:nvPr/>
        </p:nvSpPr>
        <p:spPr>
          <a:xfrm>
            <a:off x="3595800" y="1606600"/>
            <a:ext cx="1266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62"/>
          <p:cNvSpPr txBox="1"/>
          <p:nvPr/>
        </p:nvSpPr>
        <p:spPr>
          <a:xfrm>
            <a:off x="4570025" y="1633050"/>
            <a:ext cx="195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62"/>
          <p:cNvSpPr txBox="1"/>
          <p:nvPr/>
        </p:nvSpPr>
        <p:spPr>
          <a:xfrm>
            <a:off x="5647175" y="1606600"/>
            <a:ext cx="2435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62"/>
          <p:cNvSpPr/>
          <p:nvPr/>
        </p:nvSpPr>
        <p:spPr>
          <a:xfrm>
            <a:off x="1985125" y="3043675"/>
            <a:ext cx="5183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4" name="Google Shape;424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3"/>
          <p:cNvSpPr txBox="1"/>
          <p:nvPr>
            <p:ph idx="4294967295" type="body"/>
          </p:nvPr>
        </p:nvSpPr>
        <p:spPr>
          <a:xfrm>
            <a:off x="1207475" y="1600363"/>
            <a:ext cx="21135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bo</a:t>
            </a:r>
            <a:endParaRPr sz="9600"/>
          </a:p>
        </p:txBody>
      </p:sp>
      <p:sp>
        <p:nvSpPr>
          <p:cNvPr id="430" name="Google Shape;430;p63"/>
          <p:cNvSpPr txBox="1"/>
          <p:nvPr/>
        </p:nvSpPr>
        <p:spPr>
          <a:xfrm>
            <a:off x="3064250" y="1600363"/>
            <a:ext cx="2026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63"/>
          <p:cNvSpPr txBox="1"/>
          <p:nvPr/>
        </p:nvSpPr>
        <p:spPr>
          <a:xfrm>
            <a:off x="4648075" y="1600363"/>
            <a:ext cx="195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2" name="Google Shape;432;p63"/>
          <p:cNvSpPr txBox="1"/>
          <p:nvPr/>
        </p:nvSpPr>
        <p:spPr>
          <a:xfrm>
            <a:off x="5725225" y="1600363"/>
            <a:ext cx="2211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3" name="Google Shape;433;p63"/>
          <p:cNvSpPr/>
          <p:nvPr/>
        </p:nvSpPr>
        <p:spPr>
          <a:xfrm>
            <a:off x="1562200" y="3049938"/>
            <a:ext cx="6125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4" name="Google Shape;434;p6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1375" y="896450"/>
            <a:ext cx="3161226" cy="335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4"/>
          <p:cNvSpPr txBox="1"/>
          <p:nvPr>
            <p:ph idx="4294967295" type="body"/>
          </p:nvPr>
        </p:nvSpPr>
        <p:spPr>
          <a:xfrm>
            <a:off x="769187" y="1562513"/>
            <a:ext cx="22764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em</a:t>
            </a:r>
            <a:endParaRPr sz="9600"/>
          </a:p>
        </p:txBody>
      </p:sp>
      <p:sp>
        <p:nvSpPr>
          <p:cNvPr id="440" name="Google Shape;440;p64"/>
          <p:cNvSpPr txBox="1"/>
          <p:nvPr/>
        </p:nvSpPr>
        <p:spPr>
          <a:xfrm>
            <a:off x="2777643" y="1562513"/>
            <a:ext cx="2223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1" name="Google Shape;441;p64"/>
          <p:cNvSpPr txBox="1"/>
          <p:nvPr/>
        </p:nvSpPr>
        <p:spPr>
          <a:xfrm>
            <a:off x="4419066" y="1590563"/>
            <a:ext cx="2276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2" name="Google Shape;442;p64"/>
          <p:cNvSpPr txBox="1"/>
          <p:nvPr/>
        </p:nvSpPr>
        <p:spPr>
          <a:xfrm>
            <a:off x="5971211" y="1590563"/>
            <a:ext cx="2403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3" name="Google Shape;443;p64"/>
          <p:cNvSpPr/>
          <p:nvPr/>
        </p:nvSpPr>
        <p:spPr>
          <a:xfrm>
            <a:off x="1123338" y="3087793"/>
            <a:ext cx="7182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4" name="Google Shape;444;p6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5"/>
          <p:cNvSpPr txBox="1"/>
          <p:nvPr>
            <p:ph idx="4294967295" type="body"/>
          </p:nvPr>
        </p:nvSpPr>
        <p:spPr>
          <a:xfrm>
            <a:off x="1685825" y="1599963"/>
            <a:ext cx="17037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fe</a:t>
            </a:r>
            <a:endParaRPr sz="9600"/>
          </a:p>
        </p:txBody>
      </p:sp>
      <p:sp>
        <p:nvSpPr>
          <p:cNvPr id="450" name="Google Shape;450;p65"/>
          <p:cNvSpPr txBox="1"/>
          <p:nvPr/>
        </p:nvSpPr>
        <p:spPr>
          <a:xfrm>
            <a:off x="3121606" y="1599963"/>
            <a:ext cx="2223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1" name="Google Shape;451;p65"/>
          <p:cNvSpPr txBox="1"/>
          <p:nvPr/>
        </p:nvSpPr>
        <p:spPr>
          <a:xfrm>
            <a:off x="3620029" y="1628013"/>
            <a:ext cx="2276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2" name="Google Shape;452;p65"/>
          <p:cNvSpPr txBox="1"/>
          <p:nvPr/>
        </p:nvSpPr>
        <p:spPr>
          <a:xfrm>
            <a:off x="4638775" y="1628013"/>
            <a:ext cx="2819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3" name="Google Shape;453;p65"/>
          <p:cNvSpPr/>
          <p:nvPr/>
        </p:nvSpPr>
        <p:spPr>
          <a:xfrm>
            <a:off x="2081350" y="3050338"/>
            <a:ext cx="5272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4" name="Google Shape;454;p6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6"/>
          <p:cNvSpPr txBox="1"/>
          <p:nvPr>
            <p:ph idx="4294967295" type="body"/>
          </p:nvPr>
        </p:nvSpPr>
        <p:spPr>
          <a:xfrm>
            <a:off x="1573351" y="1556263"/>
            <a:ext cx="20397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ga</a:t>
            </a:r>
            <a:endParaRPr sz="9600"/>
          </a:p>
        </p:txBody>
      </p:sp>
      <p:sp>
        <p:nvSpPr>
          <p:cNvPr id="460" name="Google Shape;460;p66"/>
          <p:cNvSpPr txBox="1"/>
          <p:nvPr/>
        </p:nvSpPr>
        <p:spPr>
          <a:xfrm>
            <a:off x="3345093" y="1556263"/>
            <a:ext cx="2223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1" name="Google Shape;461;p66"/>
          <p:cNvSpPr txBox="1"/>
          <p:nvPr/>
        </p:nvSpPr>
        <p:spPr>
          <a:xfrm>
            <a:off x="4529316" y="1584313"/>
            <a:ext cx="2276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2" name="Google Shape;462;p66"/>
          <p:cNvSpPr txBox="1"/>
          <p:nvPr/>
        </p:nvSpPr>
        <p:spPr>
          <a:xfrm>
            <a:off x="5167061" y="1584313"/>
            <a:ext cx="2403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3" name="Google Shape;463;p66"/>
          <p:cNvSpPr/>
          <p:nvPr/>
        </p:nvSpPr>
        <p:spPr>
          <a:xfrm>
            <a:off x="1845513" y="3094027"/>
            <a:ext cx="5234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4" name="Google Shape;464;p6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7"/>
          <p:cNvSpPr txBox="1"/>
          <p:nvPr>
            <p:ph idx="4294967295" type="body"/>
          </p:nvPr>
        </p:nvSpPr>
        <p:spPr>
          <a:xfrm>
            <a:off x="1188785" y="1606975"/>
            <a:ext cx="14511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vi</a:t>
            </a:r>
            <a:endParaRPr sz="9600"/>
          </a:p>
        </p:txBody>
      </p:sp>
      <p:sp>
        <p:nvSpPr>
          <p:cNvPr id="470" name="Google Shape;470;p67"/>
          <p:cNvSpPr txBox="1"/>
          <p:nvPr/>
        </p:nvSpPr>
        <p:spPr>
          <a:xfrm>
            <a:off x="2447588" y="1606975"/>
            <a:ext cx="1820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1" name="Google Shape;471;p67"/>
          <p:cNvSpPr txBox="1"/>
          <p:nvPr/>
        </p:nvSpPr>
        <p:spPr>
          <a:xfrm>
            <a:off x="3365913" y="1606975"/>
            <a:ext cx="1566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2" name="Google Shape;472;p67"/>
          <p:cNvSpPr txBox="1"/>
          <p:nvPr/>
        </p:nvSpPr>
        <p:spPr>
          <a:xfrm>
            <a:off x="4001438" y="1606975"/>
            <a:ext cx="3039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3" name="Google Shape;473;p67"/>
          <p:cNvSpPr/>
          <p:nvPr/>
        </p:nvSpPr>
        <p:spPr>
          <a:xfrm>
            <a:off x="1581713" y="3043325"/>
            <a:ext cx="6163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4" name="Google Shape;474;p67"/>
          <p:cNvSpPr txBox="1"/>
          <p:nvPr/>
        </p:nvSpPr>
        <p:spPr>
          <a:xfrm>
            <a:off x="6304312" y="1606975"/>
            <a:ext cx="1650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5" name="Google Shape;475;p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7</a:t>
            </a:r>
            <a:r>
              <a:rPr lang="en" sz="3500"/>
              <a:t>. Dictado</a:t>
            </a:r>
            <a:endParaRPr sz="3500"/>
          </a:p>
        </p:txBody>
      </p:sp>
      <p:pic>
        <p:nvPicPr>
          <p:cNvPr id="481" name="Google Shape;48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6" name="Google Shape;486;p69"/>
          <p:cNvGraphicFramePr/>
          <p:nvPr/>
        </p:nvGraphicFramePr>
        <p:xfrm>
          <a:off x="952500" y="1716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{55B6923F-E4BA-4FFB-8CB1-B9DCF26595D1}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71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87" name="Google Shape;487;p6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" name="Google Shape;492;p70"/>
          <p:cNvGraphicFramePr/>
          <p:nvPr/>
        </p:nvGraphicFramePr>
        <p:xfrm>
          <a:off x="952500" y="1716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{55B6923F-E4BA-4FFB-8CB1-B9DCF26595D1}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171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93" name="Google Shape;493;p7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8" name="Google Shape;498;p71"/>
          <p:cNvGraphicFramePr/>
          <p:nvPr/>
        </p:nvGraphicFramePr>
        <p:xfrm>
          <a:off x="952475" y="1838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{55B6923F-E4BA-4FFB-8CB1-B9DCF26595D1}</a:tableStyleId>
              </a:tblPr>
              <a:tblGrid>
                <a:gridCol w="1034150"/>
                <a:gridCol w="1034150"/>
                <a:gridCol w="1034150"/>
                <a:gridCol w="1034150"/>
                <a:gridCol w="1034150"/>
                <a:gridCol w="1034150"/>
                <a:gridCol w="1034150"/>
              </a:tblGrid>
              <a:tr h="146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99" name="Google Shape;499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72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8</a:t>
            </a:r>
            <a:r>
              <a:rPr lang="en" sz="3500"/>
              <a:t>. Oraciones</a:t>
            </a:r>
            <a:endParaRPr sz="35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3"/>
          <p:cNvSpPr txBox="1"/>
          <p:nvPr>
            <p:ph idx="4294967295" type="body"/>
          </p:nvPr>
        </p:nvSpPr>
        <p:spPr>
          <a:xfrm>
            <a:off x="228163" y="1054800"/>
            <a:ext cx="8520600" cy="25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000000"/>
                </a:solidFill>
              </a:rPr>
              <a:t>Este es el mejor día de playa.</a:t>
            </a:r>
            <a:endParaRPr sz="4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rgbClr val="000000"/>
              </a:solidFill>
            </a:endParaRPr>
          </a:p>
        </p:txBody>
      </p:sp>
      <p:pic>
        <p:nvPicPr>
          <p:cNvPr id="511" name="Google Shape;511;p7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512" name="Google Shape;512;p73"/>
          <p:cNvSpPr/>
          <p:nvPr/>
        </p:nvSpPr>
        <p:spPr>
          <a:xfrm>
            <a:off x="240100" y="1782775"/>
            <a:ext cx="2039208" cy="131084"/>
          </a:xfrm>
          <a:custGeom>
            <a:rect b="b" l="l" r="r" t="t"/>
            <a:pathLst>
              <a:path extrusionOk="0" h="25367" w="104615">
                <a:moveTo>
                  <a:pt x="0" y="1171"/>
                </a:moveTo>
                <a:cubicBezTo>
                  <a:pt x="13518" y="20095"/>
                  <a:pt x="42419" y="27092"/>
                  <a:pt x="65579" y="24983"/>
                </a:cubicBezTo>
                <a:cubicBezTo>
                  <a:pt x="80964" y="23582"/>
                  <a:pt x="97699" y="13814"/>
                  <a:pt x="104615" y="0"/>
                </a:cubicBezTo>
              </a:path>
            </a:pathLst>
          </a:custGeom>
          <a:noFill/>
          <a:ln cap="flat" cmpd="sng" w="38100">
            <a:solidFill>
              <a:srgbClr val="1F8447"/>
            </a:solidFill>
            <a:prstDash val="solid"/>
            <a:round/>
            <a:headEnd len="med" w="med" type="oval"/>
            <a:tailEnd len="med" w="med" type="triangle"/>
          </a:ln>
        </p:spPr>
      </p:sp>
      <p:sp>
        <p:nvSpPr>
          <p:cNvPr id="513" name="Google Shape;513;p73"/>
          <p:cNvSpPr/>
          <p:nvPr/>
        </p:nvSpPr>
        <p:spPr>
          <a:xfrm>
            <a:off x="2380700" y="1824300"/>
            <a:ext cx="6128085" cy="187082"/>
          </a:xfrm>
          <a:custGeom>
            <a:rect b="b" l="l" r="r" t="t"/>
            <a:pathLst>
              <a:path extrusionOk="0" h="25367" w="104615">
                <a:moveTo>
                  <a:pt x="0" y="1171"/>
                </a:moveTo>
                <a:cubicBezTo>
                  <a:pt x="13518" y="20095"/>
                  <a:pt x="42419" y="27092"/>
                  <a:pt x="65579" y="24983"/>
                </a:cubicBezTo>
                <a:cubicBezTo>
                  <a:pt x="80964" y="23582"/>
                  <a:pt x="97699" y="13814"/>
                  <a:pt x="104615" y="0"/>
                </a:cubicBezTo>
              </a:path>
            </a:pathLst>
          </a:custGeom>
          <a:noFill/>
          <a:ln cap="flat" cmpd="sng" w="38100">
            <a:solidFill>
              <a:srgbClr val="1F8447"/>
            </a:solidFill>
            <a:prstDash val="solid"/>
            <a:round/>
            <a:headEnd len="med" w="med" type="oval"/>
            <a:tailEnd len="med" w="med" type="triangle"/>
          </a:ln>
        </p:spPr>
      </p:sp>
      <p:pic>
        <p:nvPicPr>
          <p:cNvPr id="514" name="Google Shape;514;p73" title="Screenshot 2025-04-11 at 9.29.44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7057" y="1396125"/>
            <a:ext cx="402275" cy="38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013" y="853963"/>
            <a:ext cx="4467124" cy="3598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9"/>
          <p:cNvCxnSpPr/>
          <p:nvPr/>
        </p:nvCxnSpPr>
        <p:spPr>
          <a:xfrm>
            <a:off x="1794675" y="1823213"/>
            <a:ext cx="1282200" cy="12294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" name="Google Shape;175;p29"/>
          <p:cNvCxnSpPr/>
          <p:nvPr/>
        </p:nvCxnSpPr>
        <p:spPr>
          <a:xfrm flipH="1">
            <a:off x="6233925" y="2221163"/>
            <a:ext cx="1512300" cy="10434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" name="Google Shape;176;p29"/>
          <p:cNvCxnSpPr/>
          <p:nvPr/>
        </p:nvCxnSpPr>
        <p:spPr>
          <a:xfrm>
            <a:off x="1998075" y="691263"/>
            <a:ext cx="2370000" cy="19899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7" name="Google Shape;177;p2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4"/>
          <p:cNvSpPr txBox="1"/>
          <p:nvPr>
            <p:ph idx="4294967295" type="body"/>
          </p:nvPr>
        </p:nvSpPr>
        <p:spPr>
          <a:xfrm>
            <a:off x="1073700" y="978600"/>
            <a:ext cx="8520600" cy="25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12">
                <a:solidFill>
                  <a:srgbClr val="000000"/>
                </a:solidFill>
              </a:rPr>
              <a:t>Pablo, a su lado, </a:t>
            </a:r>
            <a:endParaRPr sz="5712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12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12">
                <a:solidFill>
                  <a:srgbClr val="000000"/>
                </a:solidFill>
              </a:rPr>
              <a:t>saltaba de felicidad.</a:t>
            </a:r>
            <a:endParaRPr sz="5712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rgbClr val="000000"/>
              </a:solidFill>
            </a:endParaRPr>
          </a:p>
        </p:txBody>
      </p:sp>
      <p:pic>
        <p:nvPicPr>
          <p:cNvPr id="520" name="Google Shape;520;p7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521" name="Google Shape;521;p74"/>
          <p:cNvSpPr/>
          <p:nvPr/>
        </p:nvSpPr>
        <p:spPr>
          <a:xfrm>
            <a:off x="1094350" y="1724125"/>
            <a:ext cx="1865285" cy="131084"/>
          </a:xfrm>
          <a:custGeom>
            <a:rect b="b" l="l" r="r" t="t"/>
            <a:pathLst>
              <a:path extrusionOk="0" h="25367" w="104615">
                <a:moveTo>
                  <a:pt x="0" y="1171"/>
                </a:moveTo>
                <a:cubicBezTo>
                  <a:pt x="13518" y="20095"/>
                  <a:pt x="42419" y="27092"/>
                  <a:pt x="65579" y="24983"/>
                </a:cubicBezTo>
                <a:cubicBezTo>
                  <a:pt x="80964" y="23582"/>
                  <a:pt x="97699" y="13814"/>
                  <a:pt x="104615" y="0"/>
                </a:cubicBezTo>
              </a:path>
            </a:pathLst>
          </a:custGeom>
          <a:noFill/>
          <a:ln cap="flat" cmpd="sng" w="38100">
            <a:solidFill>
              <a:srgbClr val="1F8447"/>
            </a:solidFill>
            <a:prstDash val="solid"/>
            <a:round/>
            <a:headEnd len="med" w="med" type="oval"/>
            <a:tailEnd len="med" w="med" type="triangle"/>
          </a:ln>
        </p:spPr>
      </p:sp>
      <p:sp>
        <p:nvSpPr>
          <p:cNvPr id="522" name="Google Shape;522;p74"/>
          <p:cNvSpPr/>
          <p:nvPr/>
        </p:nvSpPr>
        <p:spPr>
          <a:xfrm>
            <a:off x="3201398" y="1724125"/>
            <a:ext cx="2920589" cy="131084"/>
          </a:xfrm>
          <a:custGeom>
            <a:rect b="b" l="l" r="r" t="t"/>
            <a:pathLst>
              <a:path extrusionOk="0" h="25367" w="104615">
                <a:moveTo>
                  <a:pt x="0" y="1171"/>
                </a:moveTo>
                <a:cubicBezTo>
                  <a:pt x="13518" y="20095"/>
                  <a:pt x="42419" y="27092"/>
                  <a:pt x="65579" y="24983"/>
                </a:cubicBezTo>
                <a:cubicBezTo>
                  <a:pt x="80964" y="23582"/>
                  <a:pt x="97699" y="13814"/>
                  <a:pt x="104615" y="0"/>
                </a:cubicBezTo>
              </a:path>
            </a:pathLst>
          </a:custGeom>
          <a:noFill/>
          <a:ln cap="flat" cmpd="sng" w="38100">
            <a:solidFill>
              <a:srgbClr val="1F8447"/>
            </a:solidFill>
            <a:prstDash val="solid"/>
            <a:round/>
            <a:headEnd len="med" w="med" type="oval"/>
            <a:tailEnd len="med" w="med" type="triangle"/>
          </a:ln>
        </p:spPr>
      </p:sp>
      <p:sp>
        <p:nvSpPr>
          <p:cNvPr id="523" name="Google Shape;523;p74"/>
          <p:cNvSpPr/>
          <p:nvPr/>
        </p:nvSpPr>
        <p:spPr>
          <a:xfrm>
            <a:off x="1094352" y="2926725"/>
            <a:ext cx="6221193" cy="131084"/>
          </a:xfrm>
          <a:custGeom>
            <a:rect b="b" l="l" r="r" t="t"/>
            <a:pathLst>
              <a:path extrusionOk="0" h="25367" w="104615">
                <a:moveTo>
                  <a:pt x="0" y="1171"/>
                </a:moveTo>
                <a:cubicBezTo>
                  <a:pt x="13518" y="20095"/>
                  <a:pt x="42419" y="27092"/>
                  <a:pt x="65579" y="24983"/>
                </a:cubicBezTo>
                <a:cubicBezTo>
                  <a:pt x="80964" y="23582"/>
                  <a:pt x="97699" y="13814"/>
                  <a:pt x="104615" y="0"/>
                </a:cubicBezTo>
              </a:path>
            </a:pathLst>
          </a:custGeom>
          <a:noFill/>
          <a:ln cap="flat" cmpd="sng" w="38100">
            <a:solidFill>
              <a:srgbClr val="1F8447"/>
            </a:solidFill>
            <a:prstDash val="solid"/>
            <a:round/>
            <a:headEnd len="med" w="med" type="oval"/>
            <a:tailEnd len="med" w="med" type="triangle"/>
          </a:ln>
        </p:spPr>
      </p:sp>
      <p:pic>
        <p:nvPicPr>
          <p:cNvPr id="524" name="Google Shape;524;p74" title="Screenshot 2025-04-11 at 9.29.44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5397" y="2477575"/>
            <a:ext cx="402275" cy="38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5"/>
          <p:cNvSpPr txBox="1"/>
          <p:nvPr>
            <p:ph idx="4294967295" type="body"/>
          </p:nvPr>
        </p:nvSpPr>
        <p:spPr>
          <a:xfrm>
            <a:off x="514576" y="902400"/>
            <a:ext cx="85206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0000"/>
                </a:solidFill>
              </a:rPr>
              <a:t>—Y esta fue la mejor visita en la</a:t>
            </a:r>
            <a:endParaRPr sz="3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0000"/>
                </a:solidFill>
              </a:rPr>
              <a:t>playa —reclamó Clementina.</a:t>
            </a:r>
            <a:endParaRPr sz="3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000000"/>
              </a:solidFill>
            </a:endParaRPr>
          </a:p>
        </p:txBody>
      </p:sp>
      <p:pic>
        <p:nvPicPr>
          <p:cNvPr id="530" name="Google Shape;530;p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75" y="4123975"/>
            <a:ext cx="822900" cy="822900"/>
          </a:xfrm>
          <a:prstGeom prst="ellipse">
            <a:avLst/>
          </a:prstGeom>
          <a:noFill/>
        </p:spPr>
      </p:pic>
      <p:sp>
        <p:nvSpPr>
          <p:cNvPr id="531" name="Google Shape;531;p75"/>
          <p:cNvSpPr/>
          <p:nvPr/>
        </p:nvSpPr>
        <p:spPr>
          <a:xfrm>
            <a:off x="960576" y="1609050"/>
            <a:ext cx="2392807" cy="131084"/>
          </a:xfrm>
          <a:custGeom>
            <a:rect b="b" l="l" r="r" t="t"/>
            <a:pathLst>
              <a:path extrusionOk="0" h="25367" w="104615">
                <a:moveTo>
                  <a:pt x="0" y="1171"/>
                </a:moveTo>
                <a:cubicBezTo>
                  <a:pt x="13518" y="20095"/>
                  <a:pt x="42419" y="27092"/>
                  <a:pt x="65579" y="24983"/>
                </a:cubicBezTo>
                <a:cubicBezTo>
                  <a:pt x="80964" y="23582"/>
                  <a:pt x="97699" y="13814"/>
                  <a:pt x="104615" y="0"/>
                </a:cubicBezTo>
              </a:path>
            </a:pathLst>
          </a:custGeom>
          <a:noFill/>
          <a:ln cap="flat" cmpd="sng" w="38100">
            <a:solidFill>
              <a:srgbClr val="1F8447"/>
            </a:solidFill>
            <a:prstDash val="solid"/>
            <a:round/>
            <a:headEnd len="med" w="med" type="oval"/>
            <a:tailEnd len="med" w="med" type="triangle"/>
          </a:ln>
        </p:spPr>
      </p:sp>
      <p:sp>
        <p:nvSpPr>
          <p:cNvPr id="532" name="Google Shape;532;p75"/>
          <p:cNvSpPr/>
          <p:nvPr/>
        </p:nvSpPr>
        <p:spPr>
          <a:xfrm>
            <a:off x="3490597" y="1581043"/>
            <a:ext cx="4564876" cy="187082"/>
          </a:xfrm>
          <a:custGeom>
            <a:rect b="b" l="l" r="r" t="t"/>
            <a:pathLst>
              <a:path extrusionOk="0" h="25367" w="104615">
                <a:moveTo>
                  <a:pt x="0" y="1171"/>
                </a:moveTo>
                <a:cubicBezTo>
                  <a:pt x="13518" y="20095"/>
                  <a:pt x="42419" y="27092"/>
                  <a:pt x="65579" y="24983"/>
                </a:cubicBezTo>
                <a:cubicBezTo>
                  <a:pt x="80964" y="23582"/>
                  <a:pt x="97699" y="13814"/>
                  <a:pt x="104615" y="0"/>
                </a:cubicBezTo>
              </a:path>
            </a:pathLst>
          </a:custGeom>
          <a:noFill/>
          <a:ln cap="flat" cmpd="sng" w="38100">
            <a:solidFill>
              <a:srgbClr val="1F8447"/>
            </a:solidFill>
            <a:prstDash val="solid"/>
            <a:round/>
            <a:headEnd len="med" w="med" type="oval"/>
            <a:tailEnd len="med" w="med" type="triangle"/>
          </a:ln>
        </p:spPr>
      </p:sp>
      <p:sp>
        <p:nvSpPr>
          <p:cNvPr id="533" name="Google Shape;533;p75"/>
          <p:cNvSpPr/>
          <p:nvPr/>
        </p:nvSpPr>
        <p:spPr>
          <a:xfrm>
            <a:off x="611751" y="2811634"/>
            <a:ext cx="1345349" cy="131084"/>
          </a:xfrm>
          <a:custGeom>
            <a:rect b="b" l="l" r="r" t="t"/>
            <a:pathLst>
              <a:path extrusionOk="0" h="25367" w="104615">
                <a:moveTo>
                  <a:pt x="0" y="1171"/>
                </a:moveTo>
                <a:cubicBezTo>
                  <a:pt x="13518" y="20095"/>
                  <a:pt x="42419" y="27092"/>
                  <a:pt x="65579" y="24983"/>
                </a:cubicBezTo>
                <a:cubicBezTo>
                  <a:pt x="80964" y="23582"/>
                  <a:pt x="97699" y="13814"/>
                  <a:pt x="104615" y="0"/>
                </a:cubicBezTo>
              </a:path>
            </a:pathLst>
          </a:custGeom>
          <a:noFill/>
          <a:ln cap="flat" cmpd="sng" w="38100">
            <a:solidFill>
              <a:srgbClr val="1F8447"/>
            </a:solidFill>
            <a:prstDash val="solid"/>
            <a:round/>
            <a:headEnd len="med" w="med" type="oval"/>
            <a:tailEnd len="med" w="med" type="triangle"/>
          </a:ln>
        </p:spPr>
      </p:sp>
      <p:cxnSp>
        <p:nvCxnSpPr>
          <p:cNvPr id="534" name="Google Shape;534;p75"/>
          <p:cNvCxnSpPr/>
          <p:nvPr/>
        </p:nvCxnSpPr>
        <p:spPr>
          <a:xfrm rot="10800000">
            <a:off x="711548" y="2171403"/>
            <a:ext cx="7146900" cy="0"/>
          </a:xfrm>
          <a:prstGeom prst="straightConnector1">
            <a:avLst/>
          </a:prstGeom>
          <a:noFill/>
          <a:ln cap="flat" cmpd="sng" w="38100">
            <a:solidFill>
              <a:srgbClr val="9A60A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35" name="Google Shape;535;p75"/>
          <p:cNvSpPr/>
          <p:nvPr/>
        </p:nvSpPr>
        <p:spPr>
          <a:xfrm rot="5401353">
            <a:off x="200878" y="2361558"/>
            <a:ext cx="664305" cy="278086"/>
          </a:xfrm>
          <a:custGeom>
            <a:rect b="b" l="l" r="r" t="t"/>
            <a:pathLst>
              <a:path extrusionOk="0" h="25367" w="104615">
                <a:moveTo>
                  <a:pt x="0" y="1171"/>
                </a:moveTo>
                <a:cubicBezTo>
                  <a:pt x="13518" y="20095"/>
                  <a:pt x="42419" y="27092"/>
                  <a:pt x="65579" y="24983"/>
                </a:cubicBezTo>
                <a:cubicBezTo>
                  <a:pt x="80964" y="23582"/>
                  <a:pt x="97699" y="13814"/>
                  <a:pt x="104615" y="0"/>
                </a:cubicBezTo>
              </a:path>
            </a:pathLst>
          </a:custGeom>
          <a:noFill/>
          <a:ln cap="flat" cmpd="sng" w="38100">
            <a:solidFill>
              <a:srgbClr val="9A60A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536" name="Google Shape;536;p75"/>
          <p:cNvSpPr/>
          <p:nvPr/>
        </p:nvSpPr>
        <p:spPr>
          <a:xfrm rot="-5400000">
            <a:off x="7806969" y="1759402"/>
            <a:ext cx="549752" cy="249041"/>
          </a:xfrm>
          <a:custGeom>
            <a:rect b="b" l="l" r="r" t="t"/>
            <a:pathLst>
              <a:path extrusionOk="0" h="25367" w="104615">
                <a:moveTo>
                  <a:pt x="0" y="1171"/>
                </a:moveTo>
                <a:cubicBezTo>
                  <a:pt x="13518" y="20095"/>
                  <a:pt x="42419" y="27092"/>
                  <a:pt x="65579" y="24983"/>
                </a:cubicBezTo>
                <a:cubicBezTo>
                  <a:pt x="80964" y="23582"/>
                  <a:pt x="97699" y="13814"/>
                  <a:pt x="104615" y="0"/>
                </a:cubicBezTo>
              </a:path>
            </a:pathLst>
          </a:custGeom>
          <a:noFill/>
          <a:ln cap="flat" cmpd="sng" w="38100">
            <a:solidFill>
              <a:srgbClr val="9A60A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537" name="Google Shape;537;p75"/>
          <p:cNvSpPr/>
          <p:nvPr/>
        </p:nvSpPr>
        <p:spPr>
          <a:xfrm>
            <a:off x="2549225" y="2811625"/>
            <a:ext cx="4913505" cy="187082"/>
          </a:xfrm>
          <a:custGeom>
            <a:rect b="b" l="l" r="r" t="t"/>
            <a:pathLst>
              <a:path extrusionOk="0" h="25367" w="104615">
                <a:moveTo>
                  <a:pt x="0" y="1171"/>
                </a:moveTo>
                <a:cubicBezTo>
                  <a:pt x="13518" y="20095"/>
                  <a:pt x="42419" y="27092"/>
                  <a:pt x="65579" y="24983"/>
                </a:cubicBezTo>
                <a:cubicBezTo>
                  <a:pt x="80964" y="23582"/>
                  <a:pt x="97699" y="13814"/>
                  <a:pt x="104615" y="0"/>
                </a:cubicBezTo>
              </a:path>
            </a:pathLst>
          </a:custGeom>
          <a:noFill/>
          <a:ln cap="flat" cmpd="sng" w="38100">
            <a:solidFill>
              <a:srgbClr val="1F8447"/>
            </a:solidFill>
            <a:prstDash val="solid"/>
            <a:round/>
            <a:headEnd len="med" w="med" type="oval"/>
            <a:tailEnd len="med" w="med" type="triangle"/>
          </a:ln>
        </p:spPr>
      </p:sp>
      <p:pic>
        <p:nvPicPr>
          <p:cNvPr id="538" name="Google Shape;538;p75" title="Screenshot 2025-04-11 at 9.29.44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1950" y="2307275"/>
            <a:ext cx="402275" cy="38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6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9</a:t>
            </a:r>
            <a:r>
              <a:rPr lang="en" sz="3500"/>
              <a:t>. Dictado</a:t>
            </a:r>
            <a:endParaRPr sz="3500"/>
          </a:p>
        </p:txBody>
      </p:sp>
      <p:pic>
        <p:nvPicPr>
          <p:cNvPr id="544" name="Google Shape;54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7"/>
          <p:cNvSpPr txBox="1"/>
          <p:nvPr>
            <p:ph idx="4294967295" type="body"/>
          </p:nvPr>
        </p:nvSpPr>
        <p:spPr>
          <a:xfrm>
            <a:off x="335800" y="1512000"/>
            <a:ext cx="8431800" cy="11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</a:rPr>
              <a:t>_____________________.</a:t>
            </a:r>
            <a:endParaRPr sz="9600"/>
          </a:p>
        </p:txBody>
      </p:sp>
      <p:pic>
        <p:nvPicPr>
          <p:cNvPr id="550" name="Google Shape;550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8"/>
          <p:cNvSpPr txBox="1"/>
          <p:nvPr>
            <p:ph idx="4294967295" type="body"/>
          </p:nvPr>
        </p:nvSpPr>
        <p:spPr>
          <a:xfrm>
            <a:off x="311700" y="1207200"/>
            <a:ext cx="8520600" cy="25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000000"/>
                </a:solidFill>
              </a:rPr>
              <a:t>Este es el mejor día de playa.</a:t>
            </a:r>
            <a:endParaRPr sz="4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rgbClr val="000000"/>
              </a:solidFill>
            </a:endParaRPr>
          </a:p>
        </p:txBody>
      </p:sp>
      <p:pic>
        <p:nvPicPr>
          <p:cNvPr id="556" name="Google Shape;556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9"/>
          <p:cNvSpPr txBox="1"/>
          <p:nvPr>
            <p:ph type="ctrTitle"/>
          </p:nvPr>
        </p:nvSpPr>
        <p:spPr>
          <a:xfrm>
            <a:off x="609600" y="19874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562" name="Google Shape;562;p79"/>
          <p:cNvSpPr txBox="1"/>
          <p:nvPr>
            <p:ph idx="1" type="subTitle"/>
          </p:nvPr>
        </p:nvSpPr>
        <p:spPr>
          <a:xfrm>
            <a:off x="824175" y="2765950"/>
            <a:ext cx="3900300" cy="6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</a:t>
            </a:r>
            <a:endParaRPr sz="2200"/>
          </a:p>
        </p:txBody>
      </p:sp>
      <p:pic>
        <p:nvPicPr>
          <p:cNvPr id="563" name="Google Shape;56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0925" y="1037200"/>
            <a:ext cx="2774429" cy="400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775" y="588813"/>
            <a:ext cx="2328450" cy="39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425" y="636688"/>
            <a:ext cx="6836426" cy="40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1"/>
          <p:cNvSpPr/>
          <p:nvPr/>
        </p:nvSpPr>
        <p:spPr>
          <a:xfrm>
            <a:off x="6033963" y="504463"/>
            <a:ext cx="1986600" cy="1606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31"/>
          <p:cNvSpPr txBox="1"/>
          <p:nvPr/>
        </p:nvSpPr>
        <p:spPr>
          <a:xfrm>
            <a:off x="6347638" y="788463"/>
            <a:ext cx="15303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¡Vamos  a  la playa!</a:t>
            </a:r>
            <a:endParaRPr sz="2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1" name="Google Shape;191;p3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3588" y="591838"/>
            <a:ext cx="3896825" cy="395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2. S</a:t>
            </a:r>
            <a:r>
              <a:rPr lang="en" sz="3500"/>
              <a:t>ílabas</a:t>
            </a:r>
            <a:endParaRPr sz="3500"/>
          </a:p>
        </p:txBody>
      </p:sp>
      <p:pic>
        <p:nvPicPr>
          <p:cNvPr id="203" name="Google Shape;20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