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5143500" cx="9144000"/>
  <p:notesSz cx="6858000" cy="9144000"/>
  <p:embeddedFontLs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regular.fntdata"/><Relationship Id="rId50" Type="http://schemas.openxmlformats.org/officeDocument/2006/relationships/slide" Target="slides/slide46.xml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27dc24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27dc24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tienen esta marca arriba de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Esta marca se llama acento o tilde e indica que debemos leer esa sílaba con más fuerza: ma-má. Vamos a decir la palabra juntos: ma-má.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para decir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Pídales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repitan la palabra haciendo énfasis en la última sílaba: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click).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oración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vemos un acento o tilde. ¿Cómo leemos esta palabra? Se dice pa-pá.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Pida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haciendo énfasis en la sílaba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c1dbb48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3c1dbb48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vocal u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12.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1ca22744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31ca22744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/u/. Mírame decirlo: /uuu/. Ahora, ¡es tu turno! Di el sonido /u/ conmigo: /u/.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uvas.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urraca.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unicornio. (Haga clic)   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uvas, uno, uña, urraca, unicornio, uniforme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c1dbb48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c1dbb48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las letras mayúsculas y minúsculas</a:t>
            </a:r>
            <a:endParaRPr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e806147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e806147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e806147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3e806147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e806147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3e806147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y 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repetir todos juntos.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1ca22744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1ca22744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ca22744f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ca22744f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Uu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una línea recta hacia abajo, luego una curva hacia adelante y una línea recta hacia arriba. Termina con una línea recta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 Repita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línea recta hacia abajo, luego una curva hacia adelante y una línea recta hacia arriba.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ca22744f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ca22744f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Uu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Uu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nuestras pizarras. Mira cómo lo hago. Vamos a empezar con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minúscula. Traza una línea recta hacia abajo, luego una curva hacia adelante y una línea recta hacia arriba. Termina con una línea recta hacia abajo.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animándolos a consultar el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abajo, luego una curva hacia adelante y una línea recta hacia arriba.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aprender el sonido de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Escuchen con atención y usen sus oídos para descubrir el sonido /u/ y palabras con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1ca22744f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1ca22744f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21.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1ca22744f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31ca22744f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identificar el sonido inicial de la vocal /u/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del sonido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</a:t>
            </a:r>
            <a:endParaRPr b="1"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juntos un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libro del sonido /u/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Este texto nos ayudará a practicar el sonido de la vocal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/u/. Este texto tiene palabras que comienzan con el sonido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estamos aprendiendo. ¿Listos?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22.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1ca22744f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31ca22744f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uvas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uvas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/u/: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uvas, /u/.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23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1ca22744f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31ca22744f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vamos a practicar juntos.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invierno,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1ca22744f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1ca22744f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1ca22744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1ca22744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útiles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útiles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útiles,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31ca22744f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31ca22744f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urraca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urraca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urraca,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1ca22744f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1ca22744f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unicornio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unicornio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unicornio,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3321632fdd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3321632fdd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primer sonido que escucho en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/u/.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palabra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repetir todos juntos: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uniforme, /u/.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a0d20000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a0d20000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palabras que riman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las palabras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rosa, pez, osa. Rosa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 porque los sonidos finales -osa suenan iguales.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209f374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209f374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aprendiendo sobre palabras que riman y el sonido de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Escuchen con atención y usen sus oídos para descubrir el sonido /u/ y palabras con la vocal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¿Listos?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209f3742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3209f3742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palabras que riman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las palabras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pesa, taco, mesa. Pesa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 porque los sonidos finales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-esa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suenan iguales.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32.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580b05fd5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3580b05fd5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atención. Voy a decir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piña, (haga clic),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(haga clic), ballena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580b05fd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3580b05fd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ratón, (haga clic), mansión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ratón, (haga clic), cohete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mansión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3580b05fd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3580b05fd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fisgón, (haga clic), botón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fisgón, (haga clic), hielo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fisgón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botón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3580b05fd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3580b05fd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camión, (haga clic), anillo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camión, (haga clic), león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camión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león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580b05f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580b05f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roca, (haga clic), boca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roca, (haga clic), pizarra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roca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3c1dbb48a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3c1dbb48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Direccionalidad del texto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38.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327dc24a8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327dc24a8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leemos un texto, nos movemos de arriba a abajo y de izquierda 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título y las tres primeras líneas del poema haciendo énfasis en la direccionalidad del texto. Apunte mientras mueve su dedo de izquierda a derecha para mostrar a los estudiantes en qué dirección deben leer.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algunos voluntarios que apunten la dirección en que se debe leer mientras usted lee unas líneas del poema en voz alta.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209f3742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209f3742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vocal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40.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1ca2274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31ca2274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atención. Voy a decir dos palabras. Si riman, pongan su pulgar hacia arriba y, si no riman, pongan su pulgar hacia abajo.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bolsillo, (haga clic), corbata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bolsillo, (haga clic), rastrillo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ballena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colmena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209f3742d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209f3742d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/u/. Mírame decirlo: /uuu/. Ahora, ¡es tu turno! Di el sonido /u/ conmigo: /u/.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universo.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utensilio. (Haga clic)  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último.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untar.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unir. (Haga clic)   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ukelele. (Haga clic) 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universo, utensilio, último, untar, unir, </a:t>
            </a:r>
            <a:r>
              <a:rPr lang="en"/>
              <a:t>ukelele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2bd60dd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2bd60dd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las letras mayúsculas y minúsculas</a:t>
            </a:r>
            <a:endParaRPr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42.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3e7c7bbd70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3e7c7bbd70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cartel del alfabeto. 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vamos a repasar todas las letras del alfabeto.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alfabeto con los estudiantes. Primero diga todas las letras en voz alta. Pídale a algunos voluntarios que identifiquen letras mayúsculas o minúsculas en forma aleatoria.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según sus necesidades y u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del alfabeto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a0d2000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a0d2000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44.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321632fdd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321632fdd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identificar el sonido inicial /u/ en el poema de la letra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uvas de Lucas.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 </a:t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el sonido de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Este texto tiene palabras con el sonido inicial /u/ que estamos aprendiendo esta semana. Primero vamos a prepararnos para leer.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dónde comenzar a leer y siga con su dedo o apuntador para indicar cómo se mueve la lectura.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leer este poema titulado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uvas de Lucas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Mientras lo leo, presten atención a las palabras con el sonido inicial /u/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poema haciendo énfasis en las palabras que comienzan con el sonido /u/.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poema completo a coro con los estudiantes. Guíelos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que identifiquen las palabras del poema con el sonido inicial /u/.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(uvas, una, unta, usa, utensilios, usar, un)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sonido escuchamos al inicio de estas palabras?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(/u/)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con el sonido inicial /u/. Usa el marco de oración: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 como en _____.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(/u/ como en usted)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1ca22744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1ca2274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cepillo, (haga clic), tobillo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cepillo, (haga clic), cuaderno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tobillo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cepillo, tobillo, cuaderno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1ca2274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1ca2274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mapa, (haga clic), azul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mapa, (haga clic), tapa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tapa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1ca2274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1ca2274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sombrero, (haga clic), bombero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sombrero, (haga clic), policía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bombero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1ca22744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31ca22744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otras dos palabras. Si riman, pongan su pulgar hacia arriba y, si no riman, pongan su pulgar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garra, (haga clic), jarra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garra, (haga clic), gato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riman, pongan su pulgar hacia arriba y, si no riman, pongan su pulgar hacia abajo.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(Repita si es necesario).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jarra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riman.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a la siguiente diapositiva.</a:t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1ca22744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1ca22744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Identificar el acento escrito</a:t>
            </a:r>
            <a:endParaRPr b="1" sz="1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10.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48.png"/><Relationship Id="rId5" Type="http://schemas.openxmlformats.org/officeDocument/2006/relationships/image" Target="../media/image53.png"/><Relationship Id="rId6" Type="http://schemas.openxmlformats.org/officeDocument/2006/relationships/image" Target="../media/image5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54.png"/><Relationship Id="rId5" Type="http://schemas.openxmlformats.org/officeDocument/2006/relationships/image" Target="../media/image49.png"/><Relationship Id="rId6" Type="http://schemas.openxmlformats.org/officeDocument/2006/relationships/image" Target="../media/image6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65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75.png"/><Relationship Id="rId5" Type="http://schemas.openxmlformats.org/officeDocument/2006/relationships/image" Target="../media/image56.png"/><Relationship Id="rId6" Type="http://schemas.openxmlformats.org/officeDocument/2006/relationships/image" Target="../media/image6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Relationship Id="rId5" Type="http://schemas.openxmlformats.org/officeDocument/2006/relationships/image" Target="../media/image64.png"/><Relationship Id="rId6" Type="http://schemas.openxmlformats.org/officeDocument/2006/relationships/image" Target="../media/image61.png"/><Relationship Id="rId7" Type="http://schemas.openxmlformats.org/officeDocument/2006/relationships/image" Target="../media/image63.png"/><Relationship Id="rId8" Type="http://schemas.openxmlformats.org/officeDocument/2006/relationships/image" Target="../media/image6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Relationship Id="rId4" Type="http://schemas.openxmlformats.org/officeDocument/2006/relationships/image" Target="../media/image6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4.png"/><Relationship Id="rId4" Type="http://schemas.openxmlformats.org/officeDocument/2006/relationships/image" Target="../media/image5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288" y="1291675"/>
            <a:ext cx="2557425" cy="334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3"/>
          <p:cNvSpPr txBox="1"/>
          <p:nvPr/>
        </p:nvSpPr>
        <p:spPr>
          <a:xfrm>
            <a:off x="698550" y="1410200"/>
            <a:ext cx="7746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me ama.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698550" y="2395400"/>
            <a:ext cx="7746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me mima.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450" y="392400"/>
            <a:ext cx="3635100" cy="34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4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Letras y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4"/>
          <p:cNvSpPr/>
          <p:nvPr/>
        </p:nvSpPr>
        <p:spPr>
          <a:xfrm>
            <a:off x="3329825" y="1038200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"/>
          <p:cNvSpPr txBox="1"/>
          <p:nvPr>
            <p:ph idx="4294967295" type="body"/>
          </p:nvPr>
        </p:nvSpPr>
        <p:spPr>
          <a:xfrm>
            <a:off x="441275" y="2039700"/>
            <a:ext cx="85206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421" name="Google Shape;42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22" name="Google Shape;42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400" y="369600"/>
            <a:ext cx="1454192" cy="15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1550" y="586913"/>
            <a:ext cx="931200" cy="11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700" y="457200"/>
            <a:ext cx="1324374" cy="14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0150" y="2842709"/>
            <a:ext cx="1324375" cy="157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65923" y="2777575"/>
            <a:ext cx="1324375" cy="149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200" y="1784675"/>
            <a:ext cx="1454200" cy="1574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6"/>
          <p:cNvSpPr/>
          <p:nvPr/>
        </p:nvSpPr>
        <p:spPr>
          <a:xfrm>
            <a:off x="3403650" y="744150"/>
            <a:ext cx="2385900" cy="2289900"/>
          </a:xfrm>
          <a:prstGeom prst="ellipse">
            <a:avLst/>
          </a:prstGeom>
          <a:noFill/>
          <a:ln cap="flat" cmpd="sng" w="38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6"/>
          <p:cNvSpPr txBox="1"/>
          <p:nvPr/>
        </p:nvSpPr>
        <p:spPr>
          <a:xfrm>
            <a:off x="310900" y="3034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Conocimiento alfabético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551" y="1101325"/>
            <a:ext cx="1577100" cy="1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40" name="Google Shape;44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663" y="557963"/>
            <a:ext cx="5102676" cy="40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46" name="Google Shape;44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763" y="656100"/>
            <a:ext cx="4492475" cy="40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52" name="Google Shape;45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963" y="475900"/>
            <a:ext cx="4924075" cy="419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0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Caligrafía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0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65" name="Google Shape;46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375" y="533400"/>
            <a:ext cx="471487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776" y="377775"/>
            <a:ext cx="4233075" cy="41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72" name="Google Shape;47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575" y="838200"/>
            <a:ext cx="3900100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088" y="910675"/>
            <a:ext cx="2557425" cy="334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/>
          <p:nvPr/>
        </p:nvSpPr>
        <p:spPr>
          <a:xfrm>
            <a:off x="19233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0" name="Google Shape;49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775" y="457200"/>
            <a:ext cx="2934544" cy="31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6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7" name="Google Shape;49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313" y="457200"/>
            <a:ext cx="2590733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7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4" name="Google Shape;50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8150" y="457200"/>
            <a:ext cx="3005307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8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tiles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413" y="457200"/>
            <a:ext cx="2692537" cy="319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9"/>
          <p:cNvSpPr txBox="1"/>
          <p:nvPr/>
        </p:nvSpPr>
        <p:spPr>
          <a:xfrm>
            <a:off x="18471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rraca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750" y="386900"/>
            <a:ext cx="2679024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0"/>
          <p:cNvSpPr txBox="1"/>
          <p:nvPr/>
        </p:nvSpPr>
        <p:spPr>
          <a:xfrm>
            <a:off x="17709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nicornio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150" y="457200"/>
            <a:ext cx="2821229" cy="31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1"/>
          <p:cNvSpPr txBox="1"/>
          <p:nvPr/>
        </p:nvSpPr>
        <p:spPr>
          <a:xfrm>
            <a:off x="1923325" y="3498275"/>
            <a:ext cx="5335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3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niforme</a:t>
            </a:r>
            <a:endParaRPr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3" y="4150141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175" y="381000"/>
            <a:ext cx="2950116" cy="319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9" name="Google Shape;539;p72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540" name="Google Shape;540;p7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400" y="558125"/>
            <a:ext cx="2260600" cy="40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344" name="Google Shape;34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3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4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557" name="Google Shape;55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/>
          <p:nvPr/>
        </p:nvSpPr>
        <p:spPr>
          <a:xfrm rot="-1044435">
            <a:off x="3444243" y="1934464"/>
            <a:ext cx="2639377" cy="73572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65" name="Google Shape;56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7612">
            <a:off x="457200" y="1038300"/>
            <a:ext cx="2367249" cy="250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9626" y="553600"/>
            <a:ext cx="1951525" cy="23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400" y="2928648"/>
            <a:ext cx="2724300" cy="193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6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 rot="-1290086">
            <a:off x="2969012" y="1545543"/>
            <a:ext cx="2670763" cy="7358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75" name="Google Shape;575;p76"/>
          <p:cNvPicPr preferRelativeResize="0"/>
          <p:nvPr/>
        </p:nvPicPr>
        <p:blipFill rotWithShape="1">
          <a:blip r:embed="rId4">
            <a:alphaModFix/>
          </a:blip>
          <a:srcRect b="5569" l="0" r="0" t="-5570"/>
          <a:stretch/>
        </p:blipFill>
        <p:spPr>
          <a:xfrm>
            <a:off x="698750" y="1600200"/>
            <a:ext cx="2263744" cy="21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700" y="405246"/>
            <a:ext cx="3093800" cy="162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6" title="Screenshot 2025-03-11 at 9.12.1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4523" y="2461675"/>
            <a:ext cx="2100298" cy="21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7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/>
          <p:nvPr/>
        </p:nvSpPr>
        <p:spPr>
          <a:xfrm rot="-1137358">
            <a:off x="3261706" y="1774591"/>
            <a:ext cx="2639441" cy="7355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85" name="Google Shape;585;p77" title="Screenshot 2025-03-11 at 9.11.0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313" y="2328324"/>
            <a:ext cx="2248576" cy="21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7" title="Screenshot 2025-03-11 at 8.51.0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4921" y="1447800"/>
            <a:ext cx="1773878" cy="21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7" title="Screenshot 2025-03-11 at 9.05.41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7451" y="466825"/>
            <a:ext cx="2212775" cy="2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/>
          <p:nvPr/>
        </p:nvSpPr>
        <p:spPr>
          <a:xfrm rot="1424140">
            <a:off x="3665867" y="2436665"/>
            <a:ext cx="2639139" cy="7358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4" name="Google Shape;59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95" name="Google Shape;59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25" y="1299325"/>
            <a:ext cx="2914950" cy="211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8" title="Screenshot 2025-03-11 at 8.49.38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750" y="2701250"/>
            <a:ext cx="2459050" cy="20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8" title="Screenshot 2025-03-11 at 9.06.51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4625" y="439199"/>
            <a:ext cx="2166325" cy="21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9"/>
          <p:cNvSpPr/>
          <p:nvPr/>
        </p:nvSpPr>
        <p:spPr>
          <a:xfrm rot="-873734">
            <a:off x="3325478" y="1847852"/>
            <a:ext cx="2639287" cy="7354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05" name="Google Shape;60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325" y="1269600"/>
            <a:ext cx="2279900" cy="23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9" title="Screenshot 2025-03-11 at 8.56.43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175" y="644850"/>
            <a:ext cx="1590810" cy="19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9" title="Screenshot 2025-03-11 at 8.54.2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3974" y="2805975"/>
            <a:ext cx="2468975" cy="17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Conciencia del texto impreso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3" name="Google Shape;61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934" y="1286275"/>
            <a:ext cx="2024125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1" title="Screenshot 2025-04-02 at 6.06.3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00" y="0"/>
            <a:ext cx="79984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450" y="392400"/>
            <a:ext cx="3635100" cy="34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2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Letras y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82"/>
          <p:cNvSpPr/>
          <p:nvPr/>
        </p:nvSpPr>
        <p:spPr>
          <a:xfrm>
            <a:off x="3329825" y="1038200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51" name="Google Shape;351;p47"/>
          <p:cNvSpPr/>
          <p:nvPr/>
        </p:nvSpPr>
        <p:spPr>
          <a:xfrm rot="911263">
            <a:off x="3222860" y="2591780"/>
            <a:ext cx="2639490" cy="7358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47" title="Screenshot 2025-03-11 at 9.25.5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90550"/>
            <a:ext cx="2538775" cy="25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 title="Screenshot 2025-03-11 at 9.26.3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6175" y="439125"/>
            <a:ext cx="952075" cy="213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7" title="Screenshot 2025-03-11 at 9.27.09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756328" y="2497525"/>
            <a:ext cx="1541325" cy="23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3"/>
          <p:cNvSpPr txBox="1"/>
          <p:nvPr>
            <p:ph idx="4294967295" type="body"/>
          </p:nvPr>
        </p:nvSpPr>
        <p:spPr>
          <a:xfrm>
            <a:off x="288875" y="2039700"/>
            <a:ext cx="85206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631" name="Google Shape;63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32" name="Google Shape;632;p83" title="Screenshot 2025-03-12 at 7.59.4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725" y="2939600"/>
            <a:ext cx="1806201" cy="12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3" title="Screenshot 2025-03-12 at 8.01.34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53270">
            <a:off x="1191016" y="1154383"/>
            <a:ext cx="1037765" cy="16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3" title="Screenshot 2025-03-12 at 8.03.30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855100" y="457200"/>
            <a:ext cx="3029450" cy="132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83"/>
          <p:cNvCxnSpPr/>
          <p:nvPr/>
        </p:nvCxnSpPr>
        <p:spPr>
          <a:xfrm>
            <a:off x="2487925" y="511700"/>
            <a:ext cx="520500" cy="396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6" name="Google Shape;636;p83" title="Screenshot 2025-03-12 at 8.04.53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3975" y="567750"/>
            <a:ext cx="1368051" cy="147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3" title="Screenshot 2025-03-12 at 8.05.52 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9425" y="2222375"/>
            <a:ext cx="1959625" cy="11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83" title="Screenshot 2025-03-12 at 8.06.42 A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9279" y="3406325"/>
            <a:ext cx="1506346" cy="14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4"/>
          <p:cNvSpPr/>
          <p:nvPr/>
        </p:nvSpPr>
        <p:spPr>
          <a:xfrm>
            <a:off x="3403650" y="744150"/>
            <a:ext cx="2385900" cy="2289900"/>
          </a:xfrm>
          <a:prstGeom prst="ellipse">
            <a:avLst/>
          </a:prstGeom>
          <a:noFill/>
          <a:ln cap="flat" cmpd="sng" w="38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84"/>
          <p:cNvSpPr txBox="1"/>
          <p:nvPr/>
        </p:nvSpPr>
        <p:spPr>
          <a:xfrm>
            <a:off x="310900" y="3034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 Conocimiento alfabético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5" name="Google Shape;64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551" y="1101325"/>
            <a:ext cx="1577100" cy="1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51" name="Google Shape;65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675" y="454013"/>
            <a:ext cx="2612475" cy="42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7" title="Screenshot 2025-04-02 at 6.06.3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00" y="0"/>
            <a:ext cx="79984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8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8" name="Google Shape;668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669" name="Google Shape;669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5" name="Google Shape;67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72000" y="-201912"/>
            <a:ext cx="4437850" cy="55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275" y="2521716"/>
            <a:ext cx="1911750" cy="229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8"/>
          <p:cNvSpPr/>
          <p:nvPr/>
        </p:nvSpPr>
        <p:spPr>
          <a:xfrm rot="-776478">
            <a:off x="3243154" y="1962865"/>
            <a:ext cx="2657706" cy="7359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2" name="Google Shape;362;p48" title="Screenshot 2025-03-11 at 9.28.5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00" y="1349412"/>
            <a:ext cx="2848050" cy="244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8" title="Screenshot 2025-03-11 at 9.30.1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84001" y="522925"/>
            <a:ext cx="2302800" cy="237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48"/>
          <p:cNvCxnSpPr/>
          <p:nvPr/>
        </p:nvCxnSpPr>
        <p:spPr>
          <a:xfrm>
            <a:off x="6458050" y="1226325"/>
            <a:ext cx="1235100" cy="750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5" name="Google Shape;365;p48" title="Screenshot 2025-03-11 at 9.31.2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970" y="2833250"/>
            <a:ext cx="1606050" cy="19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49"/>
          <p:cNvSpPr/>
          <p:nvPr/>
        </p:nvSpPr>
        <p:spPr>
          <a:xfrm rot="1372881">
            <a:off x="3444542" y="2591923"/>
            <a:ext cx="2639497" cy="7356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3" name="Google Shape;373;p49" title="Screenshot 2025-03-11 at 9.31.5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50" y="1202250"/>
            <a:ext cx="3100490" cy="22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 title="Screenshot 2025-03-11 at 9.32.3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673" y="457200"/>
            <a:ext cx="2151590" cy="19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9" title="Screenshot 2025-03-11 at 9.33.24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4274" y="2374550"/>
            <a:ext cx="1388532" cy="237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50"/>
          <p:cNvSpPr/>
          <p:nvPr/>
        </p:nvSpPr>
        <p:spPr>
          <a:xfrm rot="-567996">
            <a:off x="2996309" y="1478887"/>
            <a:ext cx="2639344" cy="735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83" name="Google Shape;383;p50" title="Screenshot 2025-03-11 at 9.34.2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540349"/>
            <a:ext cx="2304075" cy="13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0" title="Screenshot 2025-03-11 at 9.35.2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8000" y="457200"/>
            <a:ext cx="2176376" cy="215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0" title="Screenshot 2025-03-11 at 9.35.5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075" y="2704850"/>
            <a:ext cx="1293125" cy="19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51"/>
          <p:cNvSpPr/>
          <p:nvPr/>
        </p:nvSpPr>
        <p:spPr>
          <a:xfrm rot="-545833">
            <a:off x="3518731" y="2342109"/>
            <a:ext cx="2639298" cy="73586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2" name="Google Shape;392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93" name="Google Shape;393;p51" title="Screenshot 2025-03-11 at 9.36.3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75" y="1140500"/>
            <a:ext cx="2273775" cy="29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 title="Screenshot 2025-03-11 at 9.37.05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351" y="406050"/>
            <a:ext cx="2201775" cy="24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1" title="Screenshot 2025-03-11 at 9.37.44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90755" y="2864800"/>
            <a:ext cx="2003946" cy="20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/>
        </p:nvSpPr>
        <p:spPr>
          <a:xfrm>
            <a:off x="377700" y="3310400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Conciencia del texto impreso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Google Shape;40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934" y="1286275"/>
            <a:ext cx="2024125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