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</p:sldIdLst>
  <p:sldSz cy="5143500" cx="9144000"/>
  <p:notesSz cx="6858000" cy="9144000"/>
  <p:embeddedFontLst>
    <p:embeddedFont>
      <p:font typeface="Century Gothic"/>
      <p:regular r:id="rId67"/>
      <p:bold r:id="rId68"/>
      <p:italic r:id="rId69"/>
      <p:boldItalic r:id="rId7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0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0" Type="http://schemas.openxmlformats.org/officeDocument/2006/relationships/font" Target="fonts/CenturyGothic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font" Target="fonts/CenturyGothic-bold.fntdata"/><Relationship Id="rId23" Type="http://schemas.openxmlformats.org/officeDocument/2006/relationships/slide" Target="slides/slide18.xml"/><Relationship Id="rId67" Type="http://schemas.openxmlformats.org/officeDocument/2006/relationships/font" Target="fonts/CenturyGothic-regular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enturyGothic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húmedo.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bolsillo.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ayuda.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9b7461679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9b7461679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siempre se pronuncia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se escribe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chisme, chato.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que comienzan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ie, ui, ue.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También algunos verbos comienzan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algunas palabras que comienzan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seguida de una vocal se escriben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hierba, huir, hueso, hambre, hospedar, húmedo, humareda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escriben con la letra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algunos verbos. También se escribe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algunas palabras y para formar plurales.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las palabras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cayó, leyó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yegua, yate, reyes, leyes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generalmente se usa en palabras que terminan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También en palabras que terminan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-alle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-ella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-ello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en verbos que terminan en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ellar, -illar, -ullar, -ullir. (Haga clic)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semilla, bella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maullar.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 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hospital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el hospital los enfermeros son amables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hospital.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hos - pi - tal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/a/, /l/. Hospital, /o/, /s/, /p/, /i/, /t/, /a/,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y, ll.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las ardillas les encanta subirse al techo de las casas.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 - cho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/o/. Techo, /t/, /e/, /ch/,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detalle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Recuerdo cada detalle de la fiesta.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detalle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- ta - lle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Detalle, /d/, /e/, /t/, /a/, /y/,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queda.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fuerte.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podemos.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acerca y ve una moneda de plata.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acerca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(2), y (3),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(4), una (5), moneda (6), de (7), plata (8).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y, ll.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chistoso.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corresponde al dígrafo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prohibido.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tiene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no se pronuncia. Solo pronunciamos la vocal que viene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Ahora, vamos a repasar el sonido /y/.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leyenda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llovizna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yacimiento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destellaba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archivo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chato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Escucho el sonido /ch/ en la primera sílaba, cha. El sonido /ch/ corresponde al dígrafo ch.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ahorrar. Escucho el sonido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tiene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que no se pronuncia. Solo pronunciamos la vocal que viene después de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h: /o/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Ahora, vamos a repasar el sonido /y/.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cayó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ardilla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herramienta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callejero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churrasco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zanahoria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ch, h, 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Después de una semana sin agua, la flor está marchita.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marchita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 - chi - ta.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/a/,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/ch/,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Marchita, /m/, /a/, /r/, /ch/, /i/, /t/,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hospedar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Nos vamos a hospedar en un hotel en las vacaciones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hospedar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 - pe - dar.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/r/. Hospedar, /o/, /s/, /p/, /e/, /d/,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arroyo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Todas las mañanas, el venado toma agua en el arroyo.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arroyo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rro - yo.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/rr/,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/o/. Arroyo, /a/, /rr/, /o/, /y/,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acento escrito. Algunas palabras llevan una rayita que se coloca sobre una vocal para indicar cuál sílaba se pronuncia con más fuerza. A esta marca se le llama tilde o acento.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el acento escrito. Algunas palabras llevan una rayita que se coloca sobre una vocal para indicar qué sílaba se pronuncia con más fuerza. A esta marca se le llama tilde o acento.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cada sílaba de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cayó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(haga clic)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 - yó,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haciendo énfasis en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-yó.</a:t>
            </a:r>
            <a:endParaRPr i="1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tilde se escribe sobre una vocal y se coloca en la sílaba tónica, la que suena más fuerte. No todas las palabras llevan tilde. Más adelante aprenderemos las reglas para saber cuándo usarla.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llegada.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bcba20ee9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bcba20ee9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alta, junto con los estudiantes, cada sílaba de la palabra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mión,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haciendo énfasis en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-mión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la sílaba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-mión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ca-</a:t>
            </a:r>
            <a:r>
              <a:rPr i="1"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 lleva tilde. Ahora vamos a practicar con más palabras.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bcba20ee9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bcba20ee9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</a:t>
            </a: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aga clic para mostrar cada sílaba.)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húmedo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(hú)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hú-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húmedo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bcba20ee9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3bcba20ee9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sílaba.)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chaparrón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(rrón)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chaparrón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cha- y -pa-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bcba20ee9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bcba20ee9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sílaba.)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(pá)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bcba20ee9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bcba20ee9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333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 para mostrar cada sílaba.)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 suena con más fuerza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(rí)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sílaba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-rí-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suena con más fuerza que las sílabas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-te-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—¡Otra moneda! —exclaman todos al unísono.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entonación. Primero lea la oración con un tono monótono y luego con la entonación apropiada. 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entonación y haciendo énfasis en los signos de puntuación.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chisme.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hambre.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yarda.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destello.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5" Type="http://schemas.openxmlformats.org/officeDocument/2006/relationships/image" Target="../media/image50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46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9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9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6892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37075" y="24147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60100" y="241475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53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65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537075" y="350510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660100" y="3505100"/>
            <a:ext cx="946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húmedo</a:t>
            </a:r>
            <a:endParaRPr sz="9600"/>
          </a:p>
        </p:txBody>
      </p:sp>
      <p:pic>
        <p:nvPicPr>
          <p:cNvPr id="382" name="Google Shape;382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bolsillo</a:t>
            </a:r>
            <a:endParaRPr sz="9600"/>
          </a:p>
        </p:txBody>
      </p:sp>
      <p:pic>
        <p:nvPicPr>
          <p:cNvPr id="388" name="Google Shape;3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ayuda</a:t>
            </a:r>
            <a:endParaRPr sz="9600"/>
          </a:p>
        </p:txBody>
      </p:sp>
      <p:pic>
        <p:nvPicPr>
          <p:cNvPr id="394" name="Google Shape;394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0" name="Google Shape;400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6" name="Google Shape;406;p51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7" name="Google Shape;407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0" y="2464438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isme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1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isme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1" name="Google Shape;411;p51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2" name="Google Shape;412;p51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1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1"/>
          <p:cNvSpPr txBox="1"/>
          <p:nvPr/>
        </p:nvSpPr>
        <p:spPr>
          <a:xfrm>
            <a:off x="299390" y="540750"/>
            <a:ext cx="167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7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1"/>
          <p:cNvSpPr txBox="1"/>
          <p:nvPr/>
        </p:nvSpPr>
        <p:spPr>
          <a:xfrm>
            <a:off x="2591902" y="797675"/>
            <a:ext cx="5926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Siempre se pronuncia y se escribe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isme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i="1" lang="en" sz="20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ato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1" name="Google Shape;421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0" y="24458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hue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295240" y="370984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2"/>
          <p:cNvSpPr txBox="1"/>
          <p:nvPr/>
        </p:nvSpPr>
        <p:spPr>
          <a:xfrm>
            <a:off x="2578700" y="566825"/>
            <a:ext cx="59529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1. Palabras que empiezan con 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ia, ie, ui, ue 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hie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rba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hui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hue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2. En algunos verbos frecuentes como →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ambre,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ospedar</a:t>
            </a:r>
            <a:endParaRPr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3. En palabras que empiezan con 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hum</a:t>
            </a: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 seguida de una vocal →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húm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edo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b="1" i="1" lang="en">
                <a:latin typeface="Century Gothic"/>
                <a:ea typeface="Century Gothic"/>
                <a:cs typeface="Century Gothic"/>
                <a:sym typeface="Century Gothic"/>
              </a:rPr>
              <a:t>hum</a:t>
            </a:r>
            <a:r>
              <a:rPr i="1" lang="en">
                <a:latin typeface="Century Gothic"/>
                <a:ea typeface="Century Gothic"/>
                <a:cs typeface="Century Gothic"/>
                <a:sym typeface="Century Gothic"/>
              </a:rPr>
              <a:t>areda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6" name="Google Shape;436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0" y="244527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299390" y="287000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3"/>
          <p:cNvSpPr txBox="1"/>
          <p:nvPr/>
        </p:nvSpPr>
        <p:spPr>
          <a:xfrm>
            <a:off x="2578600" y="564046"/>
            <a:ext cx="6123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1. Algunos verbos como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ó, le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2. Al inicio de algunas palabras como →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egua, 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3. Para formar plurales → 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es, le</a:t>
            </a:r>
            <a:r>
              <a:rPr b="1" i="1" lang="en" sz="18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 sz="1800"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i="1"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1" name="Google Shape;451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0" y="24458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 txBox="1"/>
          <p:nvPr/>
        </p:nvSpPr>
        <p:spPr>
          <a:xfrm>
            <a:off x="0" y="3574725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bri</a:t>
            </a:r>
            <a:r>
              <a:rPr lang="en" sz="60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6000">
                <a:solidFill>
                  <a:srgbClr val="3635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6000">
              <a:solidFill>
                <a:srgbClr val="3635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299390" y="467686"/>
            <a:ext cx="16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2578700" y="578078"/>
            <a:ext cx="5952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1. Palabras que terminan con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 -illo 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 -illa 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sem</a:t>
            </a:r>
            <a:r>
              <a:rPr b="1" i="1" lang="en" sz="1700">
                <a:latin typeface="Century Gothic"/>
                <a:ea typeface="Century Gothic"/>
                <a:cs typeface="Century Gothic"/>
                <a:sym typeface="Century Gothic"/>
              </a:rPr>
              <a:t>illa</a:t>
            </a:r>
            <a:endParaRPr b="1"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2. Palabras que terminan con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 -alle, -ella, -ello 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b="1" i="1" lang="en" sz="1700">
                <a:latin typeface="Century Gothic"/>
                <a:ea typeface="Century Gothic"/>
                <a:cs typeface="Century Gothic"/>
                <a:sym typeface="Century Gothic"/>
              </a:rPr>
              <a:t>ella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3. Verbos que terminan en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 -ellar, -illar, -ullar, -ullir </a:t>
            </a:r>
            <a:r>
              <a:rPr lang="en" sz="1700">
                <a:latin typeface="Century Gothic"/>
                <a:ea typeface="Century Gothic"/>
                <a:cs typeface="Century Gothic"/>
                <a:sym typeface="Century Gothic"/>
              </a:rPr>
              <a:t>→ </a:t>
            </a:r>
            <a:r>
              <a:rPr i="1" lang="en" sz="1700"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r>
              <a:rPr b="1" i="1" lang="en" sz="1700">
                <a:latin typeface="Century Gothic"/>
                <a:ea typeface="Century Gothic"/>
                <a:cs typeface="Century Gothic"/>
                <a:sym typeface="Century Gothic"/>
              </a:rPr>
              <a:t>ullar</a:t>
            </a:r>
            <a:endParaRPr i="1"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ospital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4" name="Google Shape;484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deta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0" name="Google Shape;490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queda</a:t>
            </a:r>
            <a:endParaRPr sz="9600"/>
          </a:p>
        </p:txBody>
      </p:sp>
      <p:pic>
        <p:nvPicPr>
          <p:cNvPr id="496" name="Google Shape;496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fuerte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8" name="Google Shape;508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podemos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0" name="Google Shape;520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Se acerca y ve una moneda de plata.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6" name="Google Shape;526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saca la moneda de su bolsillo y la coloca en la mesa.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2" name="Google Shape;53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0" name="Google Shape;320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8" name="Google Shape;538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9" name="Google Shape;539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6" name="Google Shape;546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Se acerca y ve una moneda de plata.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2" name="Google Shape;552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3" name="Google Shape;553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4" name="Google Shape;564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2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2"/>
          <p:cNvSpPr txBox="1"/>
          <p:nvPr/>
        </p:nvSpPr>
        <p:spPr>
          <a:xfrm>
            <a:off x="3881450" y="359541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llo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vizna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ibido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istoso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4" name="Google Shape;574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5" name="Google Shape;575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7" name="Google Shape;577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72" title="35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4975" y="948392"/>
            <a:ext cx="973275" cy="1112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72" title="35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80000" y="1899900"/>
            <a:ext cx="822898" cy="94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72" title="35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8625" y="2770406"/>
            <a:ext cx="822898" cy="940446"/>
          </a:xfrm>
          <a:prstGeom prst="rect">
            <a:avLst/>
          </a:prstGeom>
          <a:noFill/>
          <a:ln>
            <a:noFill/>
          </a:ln>
          <a:effectLst>
            <a:outerShdw blurRad="14288" rotWithShape="0" algn="bl">
              <a:srgbClr val="000000"/>
            </a:outerShdw>
          </a:effectLst>
        </p:spPr>
      </p:pic>
      <p:pic>
        <p:nvPicPr>
          <p:cNvPr id="581" name="Google Shape;581;p72" title="356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02625" y="3664576"/>
            <a:ext cx="973279" cy="11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2"/>
          <p:cNvSpPr/>
          <p:nvPr/>
        </p:nvSpPr>
        <p:spPr>
          <a:xfrm>
            <a:off x="780338" y="184355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2"/>
          <p:cNvSpPr/>
          <p:nvPr/>
        </p:nvSpPr>
        <p:spPr>
          <a:xfrm>
            <a:off x="1745965" y="186247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2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2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2"/>
          <p:cNvSpPr/>
          <p:nvPr/>
        </p:nvSpPr>
        <p:spPr>
          <a:xfrm>
            <a:off x="780338" y="275851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2"/>
          <p:cNvSpPr/>
          <p:nvPr/>
        </p:nvSpPr>
        <p:spPr>
          <a:xfrm>
            <a:off x="1745965" y="277743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2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2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rodilla</a:t>
            </a:r>
            <a:endParaRPr sz="9600"/>
          </a:p>
        </p:txBody>
      </p:sp>
      <p:pic>
        <p:nvPicPr>
          <p:cNvPr id="596" name="Google Shape;596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yacimiento</a:t>
            </a:r>
            <a:endParaRPr sz="9600"/>
          </a:p>
        </p:txBody>
      </p:sp>
      <p:pic>
        <p:nvPicPr>
          <p:cNvPr id="602" name="Google Shape;60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destellaba</a:t>
            </a:r>
            <a:endParaRPr sz="9600"/>
          </a:p>
        </p:txBody>
      </p:sp>
      <p:pic>
        <p:nvPicPr>
          <p:cNvPr id="608" name="Google Shape;608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archivo</a:t>
            </a:r>
            <a:endParaRPr sz="9600"/>
          </a:p>
        </p:txBody>
      </p:sp>
      <p:pic>
        <p:nvPicPr>
          <p:cNvPr id="614" name="Google Shape;61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/>
          <p:nvPr/>
        </p:nvSpPr>
        <p:spPr>
          <a:xfrm>
            <a:off x="3881457" y="2724916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 txBox="1"/>
          <p:nvPr/>
        </p:nvSpPr>
        <p:spPr>
          <a:xfrm>
            <a:off x="3881450" y="3595415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ardi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3881457" y="1854433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orrar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3881457" y="988851"/>
            <a:ext cx="41013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5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ato</a:t>
            </a:r>
            <a:endParaRPr sz="5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0" name="Google Shape;33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31" name="Google Shape;331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2" name="Google Shape;332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347.png"/>
          <p:cNvPicPr preferRelativeResize="0"/>
          <p:nvPr/>
        </p:nvPicPr>
        <p:blipFill rotWithShape="1">
          <a:blip r:embed="rId5">
            <a:alphaModFix/>
          </a:blip>
          <a:srcRect b="12368" l="16555" r="0" t="21068"/>
          <a:stretch/>
        </p:blipFill>
        <p:spPr>
          <a:xfrm>
            <a:off x="6108375" y="1040537"/>
            <a:ext cx="822898" cy="750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 title="34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09400" y="1843561"/>
            <a:ext cx="822898" cy="94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 title="35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84489" y="2562737"/>
            <a:ext cx="1490844" cy="170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 title="351.png"/>
          <p:cNvPicPr preferRelativeResize="0"/>
          <p:nvPr/>
        </p:nvPicPr>
        <p:blipFill rotWithShape="1">
          <a:blip r:embed="rId8">
            <a:alphaModFix/>
          </a:blip>
          <a:srcRect b="7872" l="0" r="0" t="5338"/>
          <a:stretch/>
        </p:blipFill>
        <p:spPr>
          <a:xfrm>
            <a:off x="6132488" y="3697225"/>
            <a:ext cx="822898" cy="81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 title="349.png"/>
          <p:cNvPicPr preferRelativeResize="0"/>
          <p:nvPr/>
        </p:nvPicPr>
        <p:blipFill rotWithShape="1">
          <a:blip r:embed="rId9">
            <a:alphaModFix/>
          </a:blip>
          <a:srcRect b="19729" l="0" r="0" t="19735"/>
          <a:stretch/>
        </p:blipFill>
        <p:spPr>
          <a:xfrm>
            <a:off x="5892838" y="2790187"/>
            <a:ext cx="1302198" cy="90088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780338" y="184355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b="1" sz="3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1745965" y="186247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 rot="1319193">
            <a:off x="3151018" y="3839030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41"/>
          <p:cNvSpPr/>
          <p:nvPr/>
        </p:nvSpPr>
        <p:spPr>
          <a:xfrm rot="-1709">
            <a:off x="3151043" y="312738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780338" y="2758510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1745965" y="2777439"/>
            <a:ext cx="832800" cy="832800"/>
          </a:xfrm>
          <a:prstGeom prst="ellipse">
            <a:avLst/>
          </a:prstGeom>
          <a:noFill/>
          <a:ln cap="flat" cmpd="sng" w="82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8875" lIns="0" spcFirstLastPara="1" rIns="0" wrap="square" tIns="788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5" name="Google Shape;345;p41"/>
          <p:cNvSpPr/>
          <p:nvPr/>
        </p:nvSpPr>
        <p:spPr>
          <a:xfrm rot="-1019631">
            <a:off x="3150932" y="1522569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41"/>
          <p:cNvSpPr/>
          <p:nvPr/>
        </p:nvSpPr>
        <p:spPr>
          <a:xfrm rot="-1709">
            <a:off x="3151043" y="2260775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herramient</a:t>
            </a:r>
            <a:r>
              <a:rPr lang="en" sz="9600"/>
              <a:t>a</a:t>
            </a:r>
            <a:endParaRPr sz="9600"/>
          </a:p>
        </p:txBody>
      </p:sp>
      <p:pic>
        <p:nvPicPr>
          <p:cNvPr id="620" name="Google Shape;62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callejero</a:t>
            </a:r>
            <a:endParaRPr sz="9600"/>
          </a:p>
        </p:txBody>
      </p:sp>
      <p:pic>
        <p:nvPicPr>
          <p:cNvPr id="626" name="Google Shape;62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churrasco</a:t>
            </a:r>
            <a:endParaRPr sz="9600"/>
          </a:p>
        </p:txBody>
      </p:sp>
      <p:pic>
        <p:nvPicPr>
          <p:cNvPr id="632" name="Google Shape;632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zanahoria</a:t>
            </a:r>
            <a:endParaRPr sz="9600"/>
          </a:p>
        </p:txBody>
      </p:sp>
      <p:pic>
        <p:nvPicPr>
          <p:cNvPr id="638" name="Google Shape;63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0" name="Google Shape;650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mar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ita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6" name="Google Shape;656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ospedar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2" name="Google Shape;662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arro</a:t>
            </a:r>
            <a:r>
              <a:rPr lang="en" sz="9600">
                <a:solidFill>
                  <a:srgbClr val="363535"/>
                </a:solidFill>
                <a:highlight>
                  <a:schemeClr val="l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highlight>
                <a:schemeClr val="accent3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4" name="Google Shape;674;p86"/>
          <p:cNvSpPr/>
          <p:nvPr/>
        </p:nvSpPr>
        <p:spPr>
          <a:xfrm>
            <a:off x="2396605" y="207570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/>
          <p:nvPr/>
        </p:nvSpPr>
        <p:spPr>
          <a:xfrm>
            <a:off x="3234150" y="439800"/>
            <a:ext cx="26757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cayó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86"/>
          <p:cNvSpPr/>
          <p:nvPr/>
        </p:nvSpPr>
        <p:spPr>
          <a:xfrm>
            <a:off x="4709139" y="2075704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llegada</a:t>
            </a:r>
            <a:endParaRPr sz="9600"/>
          </a:p>
        </p:txBody>
      </p:sp>
      <p:pic>
        <p:nvPicPr>
          <p:cNvPr id="352" name="Google Shape;352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2" name="Google Shape;682;p87"/>
          <p:cNvSpPr/>
          <p:nvPr/>
        </p:nvSpPr>
        <p:spPr>
          <a:xfrm>
            <a:off x="1970487" y="207570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/>
          <p:nvPr/>
        </p:nvSpPr>
        <p:spPr>
          <a:xfrm>
            <a:off x="2893801" y="439800"/>
            <a:ext cx="33564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camión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>
            <a:off x="4283032" y="2075688"/>
            <a:ext cx="28941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0" name="Google Shape;690;p88"/>
          <p:cNvSpPr/>
          <p:nvPr/>
        </p:nvSpPr>
        <p:spPr>
          <a:xfrm>
            <a:off x="2717850" y="439800"/>
            <a:ext cx="37083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húmedo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8"/>
          <p:cNvSpPr/>
          <p:nvPr/>
        </p:nvSpPr>
        <p:spPr>
          <a:xfrm>
            <a:off x="1394188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3655695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/>
          <p:nvPr/>
        </p:nvSpPr>
        <p:spPr>
          <a:xfrm>
            <a:off x="5938687" y="207562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9" name="Google Shape;699;p89"/>
          <p:cNvSpPr/>
          <p:nvPr/>
        </p:nvSpPr>
        <p:spPr>
          <a:xfrm>
            <a:off x="2404950" y="439800"/>
            <a:ext cx="43341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chaparrón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9"/>
          <p:cNvSpPr/>
          <p:nvPr/>
        </p:nvSpPr>
        <p:spPr>
          <a:xfrm>
            <a:off x="872666" y="2075625"/>
            <a:ext cx="2253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9"/>
          <p:cNvSpPr/>
          <p:nvPr/>
        </p:nvSpPr>
        <p:spPr>
          <a:xfrm>
            <a:off x="3467248" y="2075630"/>
            <a:ext cx="1920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9"/>
          <p:cNvSpPr/>
          <p:nvPr/>
        </p:nvSpPr>
        <p:spPr>
          <a:xfrm>
            <a:off x="5728836" y="2075625"/>
            <a:ext cx="25425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ó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90"/>
          <p:cNvSpPr/>
          <p:nvPr/>
        </p:nvSpPr>
        <p:spPr>
          <a:xfrm>
            <a:off x="2753400" y="439800"/>
            <a:ext cx="36372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página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0"/>
          <p:cNvSpPr/>
          <p:nvPr/>
        </p:nvSpPr>
        <p:spPr>
          <a:xfrm>
            <a:off x="3609437" y="2075629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90"/>
          <p:cNvSpPr/>
          <p:nvPr/>
        </p:nvSpPr>
        <p:spPr>
          <a:xfrm>
            <a:off x="5870939" y="2075625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90"/>
          <p:cNvSpPr/>
          <p:nvPr/>
        </p:nvSpPr>
        <p:spPr>
          <a:xfrm>
            <a:off x="1686062" y="2075629"/>
            <a:ext cx="1587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7" name="Google Shape;717;p91"/>
          <p:cNvSpPr/>
          <p:nvPr/>
        </p:nvSpPr>
        <p:spPr>
          <a:xfrm>
            <a:off x="2837700" y="439800"/>
            <a:ext cx="3468600" cy="1188600"/>
          </a:xfrm>
          <a:prstGeom prst="roundRect">
            <a:avLst>
              <a:gd fmla="val 8676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frutería</a:t>
            </a:r>
            <a:endParaRPr b="1"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91"/>
          <p:cNvSpPr/>
          <p:nvPr/>
        </p:nvSpPr>
        <p:spPr>
          <a:xfrm>
            <a:off x="2885484" y="2074954"/>
            <a:ext cx="1920000" cy="1485300"/>
          </a:xfrm>
          <a:prstGeom prst="roundRect">
            <a:avLst>
              <a:gd fmla="val 8676" name="adj"/>
            </a:avLst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1"/>
          <p:cNvSpPr/>
          <p:nvPr/>
        </p:nvSpPr>
        <p:spPr>
          <a:xfrm>
            <a:off x="5129976" y="2075625"/>
            <a:ext cx="1587000" cy="1485300"/>
          </a:xfrm>
          <a:prstGeom prst="roundRect">
            <a:avLst>
              <a:gd fmla="val 8676" name="adj"/>
            </a:avLst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b="1"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1"/>
          <p:cNvSpPr/>
          <p:nvPr/>
        </p:nvSpPr>
        <p:spPr>
          <a:xfrm>
            <a:off x="7017962" y="2074957"/>
            <a:ext cx="1587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1"/>
          <p:cNvSpPr/>
          <p:nvPr/>
        </p:nvSpPr>
        <p:spPr>
          <a:xfrm>
            <a:off x="539038" y="2074950"/>
            <a:ext cx="20664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fru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27" name="Google Shape;727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—¡Otra moneda! —exclaman todos al unísono.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—¡Ahí está! —exclama Pablo muy emocionado.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5" name="Google Shape;745;p9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Pablo y Blanca consiguen una tercera moneda de plata.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oogle Shape;750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1" name="Google Shape;751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El perro peludo se espanta y sale corriendo.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chisme</a:t>
            </a:r>
            <a:endParaRPr sz="9600"/>
          </a:p>
        </p:txBody>
      </p:sp>
      <p:pic>
        <p:nvPicPr>
          <p:cNvPr id="358" name="Google Shape;35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57" name="Google Shape;757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58" name="Google Shape;758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hambre</a:t>
            </a:r>
            <a:endParaRPr sz="9600"/>
          </a:p>
        </p:txBody>
      </p:sp>
      <p:pic>
        <p:nvPicPr>
          <p:cNvPr id="364" name="Google Shape;364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yarda</a:t>
            </a:r>
            <a:endParaRPr sz="9600"/>
          </a:p>
        </p:txBody>
      </p:sp>
      <p:pic>
        <p:nvPicPr>
          <p:cNvPr id="370" name="Google Shape;37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destello</a:t>
            </a:r>
            <a:endParaRPr sz="9600"/>
          </a:p>
        </p:txBody>
      </p:sp>
      <p:pic>
        <p:nvPicPr>
          <p:cNvPr id="376" name="Google Shape;376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