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</p:sldIdLst>
  <p:sldSz cy="5143500" cx="9144000"/>
  <p:notesSz cx="6858000" cy="9144000"/>
  <p:embeddedFontLst>
    <p:embeddedFont>
      <p:font typeface="Century Gothic"/>
      <p:regular r:id="rId58"/>
      <p:bold r:id="rId59"/>
      <p:italic r:id="rId60"/>
      <p:boldItalic r:id="rId6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Liliana Martínez"/>
  <p:cmAuthor clrIdx="1" id="1" initials="" lastIdx="3" name="Cara Whittak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17ED874-A841-4235-B601-BEAB386FDEEA}">
  <a:tblStyle styleId="{217ED874-A841-4235-B601-BEAB386FDE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1" Type="http://schemas.openxmlformats.org/officeDocument/2006/relationships/font" Target="fonts/CenturyGothic-bold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CenturyGothic-italic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font" Target="fonts/CenturyGothic-bold.fntdata"/><Relationship Id="rId14" Type="http://schemas.openxmlformats.org/officeDocument/2006/relationships/slide" Target="slides/slide8.xml"/><Relationship Id="rId58" Type="http://schemas.openxmlformats.org/officeDocument/2006/relationships/font" Target="fonts/CenturyGothic-regular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04-26T21:43:37.186">
    <p:pos x="6000" y="0"/>
    <p:text>@cara@holabooks.com Sorry. I had to replace "bien" because it is not a two-syllable word. I replaced it with this one from the book.</p:text>
  </p:cm>
  <p:cm authorId="1" idx="1" dt="2025-04-26T21:41:32.313">
    <p:pos x="6000" y="0"/>
    <p:text>I will go into the LP and fix it there. All good.</p:text>
  </p:cm>
  <p:cm authorId="1" idx="2" dt="2025-04-26T21:42:55.845">
    <p:pos x="6000" y="0"/>
    <p:text>beat me too it!</p:text>
  </p:cm>
  <p:cm authorId="1" idx="3" dt="2025-04-26T21:43:37.186">
    <p:pos x="6000" y="0"/>
    <p:text>I am fixing on the blending lines and replacing in all spots.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fa305586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fa305586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d99a0f3df9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d99a0f3df9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ísimo.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e3e187b30b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2e3e187b30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ísima.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e3e187b30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2e3e187b30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ero.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4484d707e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4484d707e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era.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e3e187b30b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2e3e187b30b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ozo.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3fa05390c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3fa05390c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oza.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3949ac0706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3949ac0706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506f4bcf5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3506f4bcf5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sufijo en voz alta. Todos repetirán el sufijo y lo escribirán en su pizarra.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una de estos sufijos en el siguiente orden: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ísimo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/i/, /s/, /i/, /m/, /o/,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ísimo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ísima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/i/, /s /i/, /m/, /a/,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ísima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-ero, /e/, /r/, /o/, -ero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-era, /e/, /r/, /a/, -era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-azo, /a/, /s/, /o/, -azo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-aza, /a/, /s/, /a/, -aza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sufijo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3949ac0706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33949ac0706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2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19-24 una a la vez y diga cada palabra en voz alta junto con ellos.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3949ac0706_1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33949ac0706_1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dul - ces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dulces.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d99a0f3df9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d99a0f3df9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Ahora vamos a practicar lo que hemos aprendido sobre las sílabas y cómo las unimos para formar palabras.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3fe660883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33fe660883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hor - no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horno.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3f97e2691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33f97e2691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 - prar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comprar.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3f9a19b15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3f9a19b1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sú - per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súper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3f97e26914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33f97e26914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 - ro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claro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3f97e26914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33f97e26914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 - sa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fresa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3949ac0706_1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3949ac0706_1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3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26-31 una a la vez para cada palabra.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e3e187b30b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2e3e187b30b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ro - ma, aroma.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3f97e26914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33f97e26914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lla - ve - ro, llavero.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3f97e26914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33f97e26914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 - jar - se, quejarse.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3949ac0706_1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3949ac0706_1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cris - tia - no, Cristiano.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d99a0f3df9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d99a0f3df9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e3e187b30b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2e3e187b30b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pren - der, aprender.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3fe44501b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3fe44501b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- fre - ce, ofrece.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3949ac0706_1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33949ac0706_1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son palabras más largas, con 4 o más sílabas. Asegúrate de leer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33-38 una a la vez y repita lentamente si es necesario.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3f9f12fa9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33f9f12fa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na - de - ro, panadero.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33949ac0706_1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33949ac0706_1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 - quí - si - mo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riquísimo.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33feb87cc58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33feb87cc5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lim - pí - si - ma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limpísima.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33feb87cc58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33feb87cc5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 - rí - si - mo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durísimo.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3feb87cc58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33feb87cc58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na - de - rí - 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panadería.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33feb87cc58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33feb87cc58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ma - ble - men - te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amablemente.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33949ac0706_1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33949ac0706_1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unas palabras en voz alta. Todos repetirán la palabra parte por parte y escribirán la palabra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40-42 una a la vez.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d99a0f3df9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d99a0f3df9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pa - na - de - ro, panadero.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pa - na - de - ro?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 - na - de - ro, panadero)</a:t>
            </a:r>
            <a:endParaRPr b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______________________________________________________________________________________________________________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panadero, pa - na - de - ro.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panadero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(panadero, pa - na - de - ro)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33949ac0706_1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33949ac0706_1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llavero, lla - ve - ro, llavero.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lla - ve - 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/ll/,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/b/, /e/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/r/, /o/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Llavero, /ll/, /a/, /b/, /e/, /r/, /o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33b25ec566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33b25ec566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plumazo, plu - ma - zo, plumazo.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plu - ma - zo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plu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/l/, /u/.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/m/, /a/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/s/, /o/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Plumazo, /p/, /l/, /u/, /m/, /a/, /s/,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33b25ec566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33b25ec566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riquísimo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 - quí - si - mo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riquísimo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 - quí - si - mo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segunda sílaba,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quí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/k/,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/s/,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/m/,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/o/.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iquísimo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/rr/, /i/, /k/, /i/, /s/, /i/, /m/,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33949ac0706_1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33949ac0706_1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33949ac0706_1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33949ac0706_1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33949ac0706_1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33949ac0706_1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Carlos.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33949ac0706_1_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33949ac0706_1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33949ac0706_1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33949ac0706_1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33949ac0706_1_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33949ac0706_1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 una oración en voz alta.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Todos repetirán la oración y escribirán todas las palabras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—Me gustaría aprender cómo hacer pan —Carlos anuncia con voz seria, muy interesado.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repetir la oración juntos.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la oración en voz alta junto con los estudiantes. Cuente las palabras en la oración si los estudiantes todavía necesitan apoyo.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33fdf10e5d1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33fdf10e5d1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4314cd552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4314cd552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ro - ma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ro - ma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 - ro - ma, aroma)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aroma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(aroma, a - ro - ma)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2e3e187b30b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2e3e187b30b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2d99a0f3df9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2d99a0f3df9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4314cd5520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4314cd5520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na - de - rí - 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na - de - rí - 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(panadería,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na - de - rí - a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panadería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panadería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na - de - rí - a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4314cd5520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4314cd5520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lim - pí - si - ma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lim - pí - si - ma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(limpísima, lim - pí - si - ma)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limpísima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(limpísima, lim - pí - si - ma)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4314cd5520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4314cd5520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- lan - tal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- lan - tal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(de - lan - tal, delantal)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delantal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(delantal, de - lan - tal)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3949ac0706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3949ac0706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aprender a decodificar palabras con otros sufijos. Un sufijo es una parte de una palabra que va al final para darle un nuevo significado. Hoy vamos a aprender a decodificar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-ísimo, -isima, -ero, -era, -azo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-aza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-ísimo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-ísima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indican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una cualidad en gran medida. Si digo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malísimo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significa que algo es muy malo. -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era indican profesión u oficio.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-azo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-aza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indican aumentativo, o que algo es grande.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varios sufijos y luego palabras con algunos de estos sufijos y determinar su significado. ¿Listos?</a:t>
            </a:r>
            <a:endParaRPr i="1">
              <a:solidFill>
                <a:srgbClr val="363535"/>
              </a:solidFill>
              <a:highlight>
                <a:srgbClr val="EEFF4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10-15 una a la vez y diga cada sufijo en voz alta junto con ellos.</a:t>
            </a:r>
            <a:endParaRPr>
              <a:solidFill>
                <a:srgbClr val="363535"/>
              </a:solidFill>
              <a:highlight>
                <a:srgbClr val="EEFF4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2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2" name="Google Shape;22;p2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3" name="Google Shape;23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24;p2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Google Shape;25;p2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Google Shape;26;p2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ivider">
  <p:cSld name="TITLE_4_1_3_1_3">
    <p:bg>
      <p:bgPr>
        <a:solidFill>
          <a:schemeClr val="accent6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3" name="Google Shape;93;p11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4" name="Google Shape;94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5" name="Google Shape;9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elebration">
  <p:cSld name="TITLE_4_1_3_1_2_1">
    <p:bg>
      <p:bgPr>
        <a:solidFill>
          <a:schemeClr val="accent6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9" name="Google Shape;99;p12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0" name="Google Shape;100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1" name="Google Shape;10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2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2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2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2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2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2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ía">
  <p:cSld name="TITLE_4_1_3_1_1_2">
    <p:bg>
      <p:bgPr>
        <a:solidFill>
          <a:schemeClr val="accent6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1" name="Google Shape;111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2" name="Google Shape;11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Section Title ">
  <p:cSld name="TITLE_4_1_3_1_1_1_2">
    <p:bg>
      <p:bgPr>
        <a:solidFill>
          <a:srgbClr val="FDF0B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6" name="Google Shape;116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7" name="Google Shape;117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">
  <p:cSld name="TITLE_4_1_3_1_1_1_1_2"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+CornerIcon">
  <p:cSld name="TITLE_4_1_3_1_1_1_1_1_1"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1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1" name="Google Shape;131;p1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End">
  <p:cSld name="TITLE_4_1_2_1">
    <p:bg>
      <p:bgPr>
        <a:solidFill>
          <a:schemeClr val="accent6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over">
  <p:cSld name="TITLE_4_1_3_2_1">
    <p:bg>
      <p:bgPr>
        <a:noFill/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18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18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18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18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7" name="Google Shape;147;p18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48" name="Google Shape;148;p18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49" name="Google Shape;149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18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1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2" name="Google Shape;152;p18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ivider">
  <p:cSld name="TITLE_4_1_3_1_3_1">
    <p:bg>
      <p:bgPr>
        <a:solidFill>
          <a:schemeClr val="dk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6" name="Google Shape;156;p19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7" name="Google Shape;157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elebration">
  <p:cSld name="TITLE_4_1_3_1_2_1_1">
    <p:bg>
      <p:bgPr>
        <a:solidFill>
          <a:schemeClr val="dk2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2" name="Google Shape;162;p20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3" name="Google Shape;163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20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20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20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0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0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ivider">
  <p:cSld name="TITLE_4_1_3_1">
    <p:bg>
      <p:bgPr>
        <a:solidFill>
          <a:srgbClr val="E3F5EA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3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" name="Google Shape;3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ía ">
  <p:cSld name="TITLE_4_1_3_1_1_2_1">
    <p:bg>
      <p:bgPr>
        <a:solidFill>
          <a:schemeClr val="dk2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4" name="Google Shape;174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Section Title">
  <p:cSld name="TITLE_4_1_3_1_1_1_2_1">
    <p:bg>
      <p:bgPr>
        <a:solidFill>
          <a:schemeClr val="dk2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9" name="Google Shape;179;p22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0" name="Google Shape;180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" name="Google Shape;18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">
  <p:cSld name="TITLE_4_1_3_1_1_1_1_2_1"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+CornerIcon">
  <p:cSld name="TITLE_4_1_3_1_1_1_1_1_1_1"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dk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2" name="Google Shape;1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4" name="Google Shape;194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End">
  <p:cSld name="TITLE_4_1_2_1_1">
    <p:bg>
      <p:bgPr>
        <a:solidFill>
          <a:schemeClr val="dk2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 ">
  <p:cSld name="TITLE_4_1_3_2_2">
    <p:bg>
      <p:bgPr>
        <a:noFill/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2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2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2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2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0" name="Google Shape;210;p2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11" name="Google Shape;211;p2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12" name="Google Shape;212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3" name="Google Shape;213;p2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2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5" name="Google Shape;215;p2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ivider ">
  <p:cSld name="TITLE_4_1_3_1_3_2">
    <p:bg>
      <p:bgPr>
        <a:solidFill>
          <a:srgbClr val="C8F0FA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7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9" name="Google Shape;219;p27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1_2">
    <p:bg>
      <p:bgPr>
        <a:solidFill>
          <a:srgbClr val="C8F0FA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8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5" name="Google Shape;225;p28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6" name="Google Shape;226;p2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28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28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28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28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28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2_2">
    <p:bg>
      <p:bgPr>
        <a:solidFill>
          <a:srgbClr val="C8F0F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7" name="Google Shape;237;p2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8" name="Google Shape;2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2_2">
    <p:bg>
      <p:bgPr>
        <a:solidFill>
          <a:srgbClr val="C8F0FA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0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2" name="Google Shape;242;p30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3" name="Google Shape;243;p3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4" name="Google Shape;2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" name="Google Shape;37;p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" name="Google Shape;3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2;p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" name="Google Shape;43;p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44;p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2_2"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8" name="Google Shape;2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1_2"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3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5" name="Google Shape;2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7" name="Google Shape;257;p3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1_2">
    <p:bg>
      <p:bgPr>
        <a:solidFill>
          <a:srgbClr val="C8F0FA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over">
  <p:cSld name="TITLE_4_1_3_2_3">
    <p:bg>
      <p:bgPr>
        <a:noFill/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3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3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3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3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3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73" name="Google Shape;273;p3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74" name="Google Shape;274;p3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75" name="Google Shape;275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6" name="Google Shape;276;p3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FE2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8" name="Google Shape;278;p3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ivider">
  <p:cSld name="TITLE_4_1_3_1_3_3">
    <p:bg>
      <p:bgPr>
        <a:solidFill>
          <a:srgbClr val="FFE2D6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5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2" name="Google Shape;282;p35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3" name="Google Shape;283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4" name="Google Shape;2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elebration">
  <p:cSld name="TITLE_4_1_3_1_2_1_3">
    <p:bg>
      <p:bgPr>
        <a:solidFill>
          <a:schemeClr val="lt2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8" name="Google Shape;288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9" name="Google Shape;289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0" name="Google Shape;29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ía">
  <p:cSld name="TITLE_4_1_3_1_1_2_3">
    <p:bg>
      <p:bgPr>
        <a:solidFill>
          <a:schemeClr val="lt2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7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0" name="Google Shape;300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1" name="Google Shape;30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Section Title">
  <p:cSld name="TITLE_4_1_3_1_1_1_2_3">
    <p:bg>
      <p:bgPr>
        <a:solidFill>
          <a:schemeClr val="lt2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8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5" name="Google Shape;305;p38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6" name="Google Shape;306;p3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" name="Google Shape;30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">
  <p:cSld name="TITLE_4_1_3_1_1_1_1_2_3">
    <p:bg>
      <p:bgPr>
        <a:solidFill>
          <a:schemeClr val="lt1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1" name="Google Shape;31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+CornerIcon">
  <p:cSld name="TITLE_4_1_3_1_1_1_1_1_1_3"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0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40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40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4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8" name="Google Shape;31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0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20" name="Google Shape;320;p40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Google Shape;48;p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End">
  <p:cSld name="TITLE_4_1_2_1_3">
    <p:bg>
      <p:bgPr>
        <a:solidFill>
          <a:srgbClr val="FFE2D6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MAIN_POINT_1_1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26" name="Google Shape;326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3" name="Google Shape;53;p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4" name="Google Shape;54;p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8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63;p8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8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" name="Google Shape;6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8" name="Google Shape;68;p8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over">
  <p:cSld name="TITLE_4_1_3_2">
    <p:bg>
      <p:bgPr>
        <a:noFill/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0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0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10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10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4" name="Google Shape;84;p10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5" name="Google Shape;85;p10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6" name="Google Shape;86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Google Shape;87;p10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0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9" name="Google Shape;89;p10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43" Type="http://schemas.openxmlformats.org/officeDocument/2006/relationships/theme" Target="../theme/theme2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572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pos="5472">
          <p15:clr>
            <a:srgbClr val="E46962"/>
          </p15:clr>
        </p15:guide>
        <p15:guide id="5" orient="horz" pos="288">
          <p15:clr>
            <a:srgbClr val="E46962"/>
          </p15:clr>
        </p15:guide>
        <p15:guide id="6" orient="horz" pos="296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9.xml"/><Relationship Id="rId3" Type="http://schemas.openxmlformats.org/officeDocument/2006/relationships/comments" Target="../comments/comment1.xml"/><Relationship Id="rId4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6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6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9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2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7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6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2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51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44" title="Screenshot 2025-03-16 at 12.17.17 PM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49" r="49" t="0"/>
          <a:stretch/>
        </p:blipFill>
        <p:spPr>
          <a:xfrm>
            <a:off x="3547400" y="1237284"/>
            <a:ext cx="2170202" cy="3331205"/>
          </a:xfrm>
          <a:prstGeom prst="rect">
            <a:avLst/>
          </a:prstGeom>
        </p:spPr>
      </p:pic>
      <p:sp>
        <p:nvSpPr>
          <p:cNvPr id="333" name="Google Shape;333;p44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334" name="Google Shape;334;p44"/>
          <p:cNvSpPr txBox="1"/>
          <p:nvPr/>
        </p:nvSpPr>
        <p:spPr>
          <a:xfrm>
            <a:off x="8030050" y="1540150"/>
            <a:ext cx="1133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32.1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87" name="Google Shape;387;p53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-ísimo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3" name="Google Shape;393;p54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-ísima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9" name="Google Shape;399;p55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5" name="Google Shape;405;p56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1" name="Google Shape;411;p57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-ozo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7" name="Google Shape;417;p58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-oza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59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429" name="Google Shape;429;p60"/>
          <p:cNvGraphicFramePr/>
          <p:nvPr/>
        </p:nvGraphicFramePr>
        <p:xfrm>
          <a:off x="2635475" y="1477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{217ED874-A841-4235-B601-BEAB386FDEEA}</a:tableStyleId>
              </a:tblPr>
              <a:tblGrid>
                <a:gridCol w="1936525"/>
                <a:gridCol w="1936525"/>
              </a:tblGrid>
              <a:tr h="18182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1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Palabras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2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5" name="Google Shape;435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6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1" name="Google Shape;441;p62"/>
          <p:cNvSpPr txBox="1"/>
          <p:nvPr/>
        </p:nvSpPr>
        <p:spPr>
          <a:xfrm>
            <a:off x="2016263" y="1664425"/>
            <a:ext cx="3207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2" name="Google Shape;442;p62"/>
          <p:cNvSpPr txBox="1"/>
          <p:nvPr/>
        </p:nvSpPr>
        <p:spPr>
          <a:xfrm>
            <a:off x="4371338" y="1664425"/>
            <a:ext cx="2985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62"/>
          <p:cNvSpPr/>
          <p:nvPr/>
        </p:nvSpPr>
        <p:spPr>
          <a:xfrm>
            <a:off x="2882075" y="3004325"/>
            <a:ext cx="3630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5"/>
          <p:cNvSpPr txBox="1"/>
          <p:nvPr/>
        </p:nvSpPr>
        <p:spPr>
          <a:xfrm>
            <a:off x="377700" y="2017650"/>
            <a:ext cx="8388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1 </a:t>
            </a:r>
            <a:endParaRPr b="1"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9" name="Google Shape;449;p63"/>
          <p:cNvSpPr txBox="1"/>
          <p:nvPr/>
        </p:nvSpPr>
        <p:spPr>
          <a:xfrm>
            <a:off x="2570475" y="1664425"/>
            <a:ext cx="2113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0" name="Google Shape;450;p63"/>
          <p:cNvSpPr txBox="1"/>
          <p:nvPr/>
        </p:nvSpPr>
        <p:spPr>
          <a:xfrm>
            <a:off x="4185524" y="1664425"/>
            <a:ext cx="2388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63"/>
          <p:cNvSpPr/>
          <p:nvPr/>
        </p:nvSpPr>
        <p:spPr>
          <a:xfrm>
            <a:off x="2653775" y="3030175"/>
            <a:ext cx="3537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7" name="Google Shape;457;p64"/>
          <p:cNvSpPr txBox="1"/>
          <p:nvPr/>
        </p:nvSpPr>
        <p:spPr>
          <a:xfrm>
            <a:off x="1852850" y="1664425"/>
            <a:ext cx="2930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8" name="Google Shape;458;p64"/>
          <p:cNvSpPr txBox="1"/>
          <p:nvPr/>
        </p:nvSpPr>
        <p:spPr>
          <a:xfrm>
            <a:off x="4479675" y="1664425"/>
            <a:ext cx="2738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9" name="Google Shape;459;p64"/>
          <p:cNvSpPr/>
          <p:nvPr/>
        </p:nvSpPr>
        <p:spPr>
          <a:xfrm>
            <a:off x="1889950" y="3152009"/>
            <a:ext cx="5401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65" name="Google Shape;465;p65"/>
          <p:cNvSpPr txBox="1"/>
          <p:nvPr/>
        </p:nvSpPr>
        <p:spPr>
          <a:xfrm>
            <a:off x="2745888" y="1588225"/>
            <a:ext cx="1554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sú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6" name="Google Shape;466;p65"/>
          <p:cNvSpPr txBox="1"/>
          <p:nvPr/>
        </p:nvSpPr>
        <p:spPr>
          <a:xfrm>
            <a:off x="3716863" y="1588225"/>
            <a:ext cx="2738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7" name="Google Shape;467;p65"/>
          <p:cNvSpPr/>
          <p:nvPr/>
        </p:nvSpPr>
        <p:spPr>
          <a:xfrm>
            <a:off x="2689038" y="3062075"/>
            <a:ext cx="3490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73" name="Google Shape;473;p66"/>
          <p:cNvSpPr txBox="1"/>
          <p:nvPr/>
        </p:nvSpPr>
        <p:spPr>
          <a:xfrm>
            <a:off x="2963100" y="1588225"/>
            <a:ext cx="2085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4" name="Google Shape;474;p66"/>
          <p:cNvSpPr txBox="1"/>
          <p:nvPr/>
        </p:nvSpPr>
        <p:spPr>
          <a:xfrm>
            <a:off x="4210825" y="15882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5" name="Google Shape;475;p66"/>
          <p:cNvSpPr/>
          <p:nvPr/>
        </p:nvSpPr>
        <p:spPr>
          <a:xfrm>
            <a:off x="3023625" y="3062075"/>
            <a:ext cx="3137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1" name="Google Shape;481;p67"/>
          <p:cNvSpPr txBox="1"/>
          <p:nvPr/>
        </p:nvSpPr>
        <p:spPr>
          <a:xfrm>
            <a:off x="3005450" y="1588225"/>
            <a:ext cx="1839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2" name="Google Shape;482;p67"/>
          <p:cNvSpPr txBox="1"/>
          <p:nvPr/>
        </p:nvSpPr>
        <p:spPr>
          <a:xfrm>
            <a:off x="4491550" y="1588225"/>
            <a:ext cx="1647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3" name="Google Shape;483;p67"/>
          <p:cNvSpPr/>
          <p:nvPr/>
        </p:nvSpPr>
        <p:spPr>
          <a:xfrm>
            <a:off x="3020850" y="3062075"/>
            <a:ext cx="2988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8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3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89" name="Google Shape;489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5" name="Google Shape;495;p69"/>
          <p:cNvSpPr txBox="1"/>
          <p:nvPr/>
        </p:nvSpPr>
        <p:spPr>
          <a:xfrm>
            <a:off x="2395224" y="1633050"/>
            <a:ext cx="915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6" name="Google Shape;496;p69"/>
          <p:cNvSpPr txBox="1"/>
          <p:nvPr/>
        </p:nvSpPr>
        <p:spPr>
          <a:xfrm>
            <a:off x="3188606" y="1633042"/>
            <a:ext cx="1581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7" name="Google Shape;497;p69"/>
          <p:cNvSpPr txBox="1"/>
          <p:nvPr/>
        </p:nvSpPr>
        <p:spPr>
          <a:xfrm>
            <a:off x="4064075" y="1633050"/>
            <a:ext cx="2684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8" name="Google Shape;498;p69"/>
          <p:cNvSpPr/>
          <p:nvPr/>
        </p:nvSpPr>
        <p:spPr>
          <a:xfrm>
            <a:off x="2490850" y="3017250"/>
            <a:ext cx="4023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4" name="Google Shape;504;p70"/>
          <p:cNvSpPr txBox="1"/>
          <p:nvPr/>
        </p:nvSpPr>
        <p:spPr>
          <a:xfrm>
            <a:off x="2431087" y="1633050"/>
            <a:ext cx="172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5" name="Google Shape;505;p70"/>
          <p:cNvSpPr txBox="1"/>
          <p:nvPr/>
        </p:nvSpPr>
        <p:spPr>
          <a:xfrm>
            <a:off x="3704985" y="1633050"/>
            <a:ext cx="172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6" name="Google Shape;506;p70"/>
          <p:cNvSpPr txBox="1"/>
          <p:nvPr/>
        </p:nvSpPr>
        <p:spPr>
          <a:xfrm>
            <a:off x="5236191" y="1633050"/>
            <a:ext cx="1502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7" name="Google Shape;507;p70"/>
          <p:cNvSpPr/>
          <p:nvPr/>
        </p:nvSpPr>
        <p:spPr>
          <a:xfrm>
            <a:off x="2405713" y="3017250"/>
            <a:ext cx="4253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3" name="Google Shape;513;p71"/>
          <p:cNvSpPr txBox="1"/>
          <p:nvPr/>
        </p:nvSpPr>
        <p:spPr>
          <a:xfrm>
            <a:off x="1735050" y="1589413"/>
            <a:ext cx="2552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4" name="Google Shape;514;p71"/>
          <p:cNvSpPr txBox="1"/>
          <p:nvPr/>
        </p:nvSpPr>
        <p:spPr>
          <a:xfrm>
            <a:off x="4085350" y="1589413"/>
            <a:ext cx="177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5" name="Google Shape;515;p71"/>
          <p:cNvSpPr txBox="1"/>
          <p:nvPr/>
        </p:nvSpPr>
        <p:spPr>
          <a:xfrm>
            <a:off x="5592553" y="1589413"/>
            <a:ext cx="1572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6" name="Google Shape;516;p71"/>
          <p:cNvSpPr/>
          <p:nvPr/>
        </p:nvSpPr>
        <p:spPr>
          <a:xfrm>
            <a:off x="1735050" y="3060900"/>
            <a:ext cx="5430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Google Shape;521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2" name="Google Shape;522;p72"/>
          <p:cNvSpPr txBox="1"/>
          <p:nvPr/>
        </p:nvSpPr>
        <p:spPr>
          <a:xfrm>
            <a:off x="1477625" y="1633050"/>
            <a:ext cx="2865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Cris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3" name="Google Shape;523;p72"/>
          <p:cNvSpPr txBox="1"/>
          <p:nvPr/>
        </p:nvSpPr>
        <p:spPr>
          <a:xfrm>
            <a:off x="2891336" y="1633050"/>
            <a:ext cx="3550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4" name="Google Shape;524;p72"/>
          <p:cNvSpPr txBox="1"/>
          <p:nvPr/>
        </p:nvSpPr>
        <p:spPr>
          <a:xfrm>
            <a:off x="4568274" y="1633050"/>
            <a:ext cx="3098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5" name="Google Shape;525;p72"/>
          <p:cNvSpPr/>
          <p:nvPr/>
        </p:nvSpPr>
        <p:spPr>
          <a:xfrm>
            <a:off x="1758000" y="3017250"/>
            <a:ext cx="5308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6"/>
          <p:cNvSpPr txBox="1"/>
          <p:nvPr>
            <p:ph type="ctrTitle"/>
          </p:nvPr>
        </p:nvSpPr>
        <p:spPr>
          <a:xfrm>
            <a:off x="457200" y="3515725"/>
            <a:ext cx="8229600" cy="5388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1. Conciencia fonémica </a:t>
            </a:r>
            <a:endParaRPr sz="3500"/>
          </a:p>
        </p:txBody>
      </p:sp>
      <p:pic>
        <p:nvPicPr>
          <p:cNvPr id="345" name="Google Shape;345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31" name="Google Shape;531;p73"/>
          <p:cNvSpPr txBox="1"/>
          <p:nvPr/>
        </p:nvSpPr>
        <p:spPr>
          <a:xfrm>
            <a:off x="1726563" y="1633050"/>
            <a:ext cx="119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2" name="Google Shape;532;p73"/>
          <p:cNvSpPr txBox="1"/>
          <p:nvPr/>
        </p:nvSpPr>
        <p:spPr>
          <a:xfrm>
            <a:off x="2507337" y="1633050"/>
            <a:ext cx="3003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3" name="Google Shape;533;p73"/>
          <p:cNvSpPr txBox="1"/>
          <p:nvPr/>
        </p:nvSpPr>
        <p:spPr>
          <a:xfrm>
            <a:off x="5159038" y="1633050"/>
            <a:ext cx="2258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4" name="Google Shape;534;p73"/>
          <p:cNvSpPr/>
          <p:nvPr/>
        </p:nvSpPr>
        <p:spPr>
          <a:xfrm>
            <a:off x="1827475" y="3169650"/>
            <a:ext cx="5589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40" name="Google Shape;540;p74"/>
          <p:cNvSpPr txBox="1"/>
          <p:nvPr/>
        </p:nvSpPr>
        <p:spPr>
          <a:xfrm>
            <a:off x="2435175" y="1633050"/>
            <a:ext cx="1016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1" name="Google Shape;541;p74"/>
          <p:cNvSpPr txBox="1"/>
          <p:nvPr/>
        </p:nvSpPr>
        <p:spPr>
          <a:xfrm>
            <a:off x="3139761" y="1633050"/>
            <a:ext cx="3581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2" name="Google Shape;542;p74"/>
          <p:cNvSpPr txBox="1"/>
          <p:nvPr/>
        </p:nvSpPr>
        <p:spPr>
          <a:xfrm>
            <a:off x="4648450" y="1633050"/>
            <a:ext cx="1850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3" name="Google Shape;543;p74"/>
          <p:cNvSpPr/>
          <p:nvPr/>
        </p:nvSpPr>
        <p:spPr>
          <a:xfrm>
            <a:off x="2422850" y="3017250"/>
            <a:ext cx="3978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75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4 o más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9" name="Google Shape;549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Google Shape;554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55" name="Google Shape;555;p76"/>
          <p:cNvSpPr txBox="1"/>
          <p:nvPr/>
        </p:nvSpPr>
        <p:spPr>
          <a:xfrm>
            <a:off x="1291425" y="1588613"/>
            <a:ext cx="1968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6" name="Google Shape;556;p76"/>
          <p:cNvSpPr txBox="1"/>
          <p:nvPr/>
        </p:nvSpPr>
        <p:spPr>
          <a:xfrm>
            <a:off x="2244750" y="1588613"/>
            <a:ext cx="318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7" name="Google Shape;557;p76"/>
          <p:cNvSpPr txBox="1"/>
          <p:nvPr/>
        </p:nvSpPr>
        <p:spPr>
          <a:xfrm>
            <a:off x="3909875" y="1588613"/>
            <a:ext cx="3038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8" name="Google Shape;558;p76"/>
          <p:cNvSpPr/>
          <p:nvPr/>
        </p:nvSpPr>
        <p:spPr>
          <a:xfrm>
            <a:off x="1360525" y="3061689"/>
            <a:ext cx="6159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9" name="Google Shape;559;p76"/>
          <p:cNvSpPr txBox="1"/>
          <p:nvPr/>
        </p:nvSpPr>
        <p:spPr>
          <a:xfrm>
            <a:off x="6195875" y="1588613"/>
            <a:ext cx="3038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65" name="Google Shape;565;p77"/>
          <p:cNvSpPr txBox="1"/>
          <p:nvPr/>
        </p:nvSpPr>
        <p:spPr>
          <a:xfrm>
            <a:off x="1879123" y="1599688"/>
            <a:ext cx="899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6" name="Google Shape;566;p77"/>
          <p:cNvSpPr txBox="1"/>
          <p:nvPr/>
        </p:nvSpPr>
        <p:spPr>
          <a:xfrm>
            <a:off x="2453250" y="1599688"/>
            <a:ext cx="3289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quí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7" name="Google Shape;567;p77"/>
          <p:cNvSpPr txBox="1"/>
          <p:nvPr/>
        </p:nvSpPr>
        <p:spPr>
          <a:xfrm>
            <a:off x="4319475" y="1599688"/>
            <a:ext cx="1047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8" name="Google Shape;568;p77"/>
          <p:cNvSpPr txBox="1"/>
          <p:nvPr/>
        </p:nvSpPr>
        <p:spPr>
          <a:xfrm>
            <a:off x="4947375" y="1599688"/>
            <a:ext cx="231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9" name="Google Shape;569;p77"/>
          <p:cNvSpPr/>
          <p:nvPr/>
        </p:nvSpPr>
        <p:spPr>
          <a:xfrm>
            <a:off x="1879125" y="3050625"/>
            <a:ext cx="5274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Google Shape;574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75" name="Google Shape;575;p78"/>
          <p:cNvSpPr txBox="1"/>
          <p:nvPr/>
        </p:nvSpPr>
        <p:spPr>
          <a:xfrm>
            <a:off x="1743338" y="1637788"/>
            <a:ext cx="1868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lim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6" name="Google Shape;576;p78"/>
          <p:cNvSpPr txBox="1"/>
          <p:nvPr/>
        </p:nvSpPr>
        <p:spPr>
          <a:xfrm>
            <a:off x="3274838" y="1637788"/>
            <a:ext cx="1370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pí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7" name="Google Shape;577;p78"/>
          <p:cNvSpPr txBox="1"/>
          <p:nvPr/>
        </p:nvSpPr>
        <p:spPr>
          <a:xfrm>
            <a:off x="4415863" y="1637788"/>
            <a:ext cx="1050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8" name="Google Shape;578;p78"/>
          <p:cNvSpPr txBox="1"/>
          <p:nvPr/>
        </p:nvSpPr>
        <p:spPr>
          <a:xfrm>
            <a:off x="5083163" y="1637788"/>
            <a:ext cx="231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9" name="Google Shape;579;p78"/>
          <p:cNvSpPr/>
          <p:nvPr/>
        </p:nvSpPr>
        <p:spPr>
          <a:xfrm>
            <a:off x="1794250" y="3101130"/>
            <a:ext cx="5515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Google Shape;584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85" name="Google Shape;585;p79"/>
          <p:cNvSpPr txBox="1"/>
          <p:nvPr/>
        </p:nvSpPr>
        <p:spPr>
          <a:xfrm>
            <a:off x="2010038" y="1637788"/>
            <a:ext cx="1925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6" name="Google Shape;586;p79"/>
          <p:cNvSpPr txBox="1"/>
          <p:nvPr/>
        </p:nvSpPr>
        <p:spPr>
          <a:xfrm>
            <a:off x="2322338" y="1637788"/>
            <a:ext cx="3289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rí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7" name="Google Shape;587;p79"/>
          <p:cNvSpPr txBox="1"/>
          <p:nvPr/>
        </p:nvSpPr>
        <p:spPr>
          <a:xfrm>
            <a:off x="3615763" y="1637788"/>
            <a:ext cx="2112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8" name="Google Shape;588;p79"/>
          <p:cNvSpPr txBox="1"/>
          <p:nvPr/>
        </p:nvSpPr>
        <p:spPr>
          <a:xfrm>
            <a:off x="4816463" y="1637788"/>
            <a:ext cx="231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9" name="Google Shape;589;p79"/>
          <p:cNvSpPr/>
          <p:nvPr/>
        </p:nvSpPr>
        <p:spPr>
          <a:xfrm>
            <a:off x="2117838" y="3012513"/>
            <a:ext cx="5016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" name="Google Shape;594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95" name="Google Shape;595;p80"/>
          <p:cNvSpPr txBox="1"/>
          <p:nvPr/>
        </p:nvSpPr>
        <p:spPr>
          <a:xfrm>
            <a:off x="934875" y="1587950"/>
            <a:ext cx="267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6" name="Google Shape;596;p80"/>
          <p:cNvSpPr txBox="1"/>
          <p:nvPr/>
        </p:nvSpPr>
        <p:spPr>
          <a:xfrm>
            <a:off x="2999775" y="1587950"/>
            <a:ext cx="197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7" name="Google Shape;597;p80"/>
          <p:cNvSpPr txBox="1"/>
          <p:nvPr/>
        </p:nvSpPr>
        <p:spPr>
          <a:xfrm>
            <a:off x="4521800" y="1587950"/>
            <a:ext cx="2112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8" name="Google Shape;598;p80"/>
          <p:cNvSpPr txBox="1"/>
          <p:nvPr/>
        </p:nvSpPr>
        <p:spPr>
          <a:xfrm>
            <a:off x="5661363" y="1587950"/>
            <a:ext cx="1727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rí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9" name="Google Shape;599;p80"/>
          <p:cNvSpPr/>
          <p:nvPr/>
        </p:nvSpPr>
        <p:spPr>
          <a:xfrm>
            <a:off x="1307600" y="3062355"/>
            <a:ext cx="6727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0" name="Google Shape;600;p80"/>
          <p:cNvSpPr txBox="1"/>
          <p:nvPr/>
        </p:nvSpPr>
        <p:spPr>
          <a:xfrm>
            <a:off x="6345835" y="1587950"/>
            <a:ext cx="1863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Google Shape;605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675" y="4162550"/>
            <a:ext cx="822900" cy="822900"/>
          </a:xfrm>
          <a:prstGeom prst="ellipse">
            <a:avLst/>
          </a:prstGeom>
        </p:spPr>
      </p:pic>
      <p:sp>
        <p:nvSpPr>
          <p:cNvPr id="606" name="Google Shape;606;p81"/>
          <p:cNvSpPr txBox="1"/>
          <p:nvPr/>
        </p:nvSpPr>
        <p:spPr>
          <a:xfrm>
            <a:off x="345125" y="1588200"/>
            <a:ext cx="10956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7" name="Google Shape;607;p81"/>
          <p:cNvSpPr txBox="1"/>
          <p:nvPr/>
        </p:nvSpPr>
        <p:spPr>
          <a:xfrm>
            <a:off x="1190825" y="1588200"/>
            <a:ext cx="21972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endParaRPr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8" name="Google Shape;608;p81"/>
          <p:cNvSpPr txBox="1"/>
          <p:nvPr/>
        </p:nvSpPr>
        <p:spPr>
          <a:xfrm>
            <a:off x="3017650" y="1588200"/>
            <a:ext cx="2112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ble</a:t>
            </a:r>
            <a:endParaRPr b="0" i="0" sz="90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9" name="Google Shape;609;p81"/>
          <p:cNvSpPr txBox="1"/>
          <p:nvPr/>
        </p:nvSpPr>
        <p:spPr>
          <a:xfrm>
            <a:off x="4878050" y="1588200"/>
            <a:ext cx="29532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</a:t>
            </a:r>
            <a:endParaRPr b="0" i="0" sz="90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0" name="Google Shape;610;p81"/>
          <p:cNvSpPr/>
          <p:nvPr/>
        </p:nvSpPr>
        <p:spPr>
          <a:xfrm>
            <a:off x="485675" y="2962925"/>
            <a:ext cx="8386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1" name="Google Shape;611;p81"/>
          <p:cNvSpPr txBox="1"/>
          <p:nvPr/>
        </p:nvSpPr>
        <p:spPr>
          <a:xfrm>
            <a:off x="7418750" y="1588200"/>
            <a:ext cx="23175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b="0" i="0" sz="90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" name="Google Shape;616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82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7.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1" name="Google Shape;351;p47" title="Screenshot 2025-03-24 at 9.56.43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7175" y="846225"/>
            <a:ext cx="3929625" cy="345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23" name="Google Shape;623;p83"/>
          <p:cNvGraphicFramePr/>
          <p:nvPr/>
        </p:nvGraphicFramePr>
        <p:xfrm>
          <a:off x="952475" y="18855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{217ED874-A841-4235-B601-BEAB386FDEEA}</a:tableStyleId>
              </a:tblPr>
              <a:tblGrid>
                <a:gridCol w="1034150"/>
                <a:gridCol w="1034150"/>
                <a:gridCol w="1034150"/>
                <a:gridCol w="1034150"/>
                <a:gridCol w="1034150"/>
                <a:gridCol w="1034150"/>
                <a:gridCol w="1034150"/>
              </a:tblGrid>
              <a:tr h="1372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8" name="Google Shape;628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29" name="Google Shape;629;p84"/>
          <p:cNvGraphicFramePr/>
          <p:nvPr/>
        </p:nvGraphicFramePr>
        <p:xfrm>
          <a:off x="952475" y="18855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{217ED874-A841-4235-B601-BEAB386FDEEA}</a:tableStyleId>
              </a:tblPr>
              <a:tblGrid>
                <a:gridCol w="1034150"/>
                <a:gridCol w="1034150"/>
                <a:gridCol w="1034150"/>
                <a:gridCol w="1034150"/>
                <a:gridCol w="1034150"/>
                <a:gridCol w="1034150"/>
                <a:gridCol w="1034150"/>
              </a:tblGrid>
              <a:tr h="1372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" name="Google Shape;634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35" name="Google Shape;635;p85"/>
          <p:cNvGraphicFramePr/>
          <p:nvPr/>
        </p:nvGraphicFramePr>
        <p:xfrm>
          <a:off x="952525" y="19248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{217ED874-A841-4235-B601-BEAB386FDEEA}</a:tableStyleId>
              </a:tblPr>
              <a:tblGrid>
                <a:gridCol w="804325"/>
                <a:gridCol w="804325"/>
                <a:gridCol w="804325"/>
                <a:gridCol w="804325"/>
                <a:gridCol w="804325"/>
                <a:gridCol w="804325"/>
                <a:gridCol w="804325"/>
                <a:gridCol w="804325"/>
                <a:gridCol w="804325"/>
              </a:tblGrid>
              <a:tr h="1293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Google Shape;640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86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Oraciones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" name="Google Shape;646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47" name="Google Shape;647;p87"/>
          <p:cNvSpPr txBox="1"/>
          <p:nvPr/>
        </p:nvSpPr>
        <p:spPr>
          <a:xfrm>
            <a:off x="311700" y="415525"/>
            <a:ext cx="8520600" cy="21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3800">
                <a:latin typeface="Century Gothic"/>
                <a:ea typeface="Century Gothic"/>
                <a:cs typeface="Century Gothic"/>
                <a:sym typeface="Century Gothic"/>
              </a:rPr>
              <a:t>—Me gustaría aprender cómo hacer pan —Carlos anuncia con voz seria, muy interesado.</a:t>
            </a:r>
            <a:endParaRPr sz="3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Google Shape;652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53" name="Google Shape;653;p88"/>
          <p:cNvSpPr txBox="1"/>
          <p:nvPr/>
        </p:nvSpPr>
        <p:spPr>
          <a:xfrm>
            <a:off x="311700" y="567925"/>
            <a:ext cx="8520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Carlos asiente muy decidido.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" name="Google Shape;658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59" name="Google Shape;659;p89"/>
          <p:cNvSpPr txBox="1"/>
          <p:nvPr/>
        </p:nvSpPr>
        <p:spPr>
          <a:xfrm>
            <a:off x="311700" y="796525"/>
            <a:ext cx="8520600" cy="22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100">
                <a:latin typeface="Century Gothic"/>
                <a:ea typeface="Century Gothic"/>
                <a:cs typeface="Century Gothic"/>
                <a:sym typeface="Century Gothic"/>
              </a:rPr>
              <a:t>Al llegar a la panadería, Carlos está excitadísimo. No puede contener su emoción.</a:t>
            </a:r>
            <a:endParaRPr sz="4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" name="Google Shape;664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90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9.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0" name="Google Shape;670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1" name="Google Shape;671;p91"/>
          <p:cNvSpPr txBox="1"/>
          <p:nvPr/>
        </p:nvSpPr>
        <p:spPr>
          <a:xfrm>
            <a:off x="311700" y="1710925"/>
            <a:ext cx="8520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" name="Google Shape;676;p9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7" name="Google Shape;677;p92"/>
          <p:cNvSpPr txBox="1"/>
          <p:nvPr/>
        </p:nvSpPr>
        <p:spPr>
          <a:xfrm>
            <a:off x="311700" y="1101325"/>
            <a:ext cx="8520600" cy="29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3800">
                <a:latin typeface="Century Gothic"/>
                <a:ea typeface="Century Gothic"/>
                <a:cs typeface="Century Gothic"/>
                <a:sym typeface="Century Gothic"/>
              </a:rPr>
              <a:t>—Me gustaría aprender cómo hacer pan —Carlos anuncia con voz seria, muy interesado.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7" name="Google Shape;357;p48" title="Screenshot 2025-03-24 at 9.57.49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7325" y="727075"/>
            <a:ext cx="3689350" cy="368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93"/>
          <p:cNvSpPr txBox="1"/>
          <p:nvPr>
            <p:ph type="ctrTitle"/>
          </p:nvPr>
        </p:nvSpPr>
        <p:spPr>
          <a:xfrm>
            <a:off x="457200" y="1835075"/>
            <a:ext cx="4114800" cy="738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683" name="Google Shape;683;p93"/>
          <p:cNvSpPr txBox="1"/>
          <p:nvPr>
            <p:ph idx="1" type="subTitle"/>
          </p:nvPr>
        </p:nvSpPr>
        <p:spPr>
          <a:xfrm>
            <a:off x="457200" y="2613550"/>
            <a:ext cx="4114800" cy="6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sp>
        <p:nvSpPr>
          <p:cNvPr id="684" name="Google Shape;684;p9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5" name="Google Shape;685;p9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6" name="Google Shape;686;p9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7" name="Google Shape;687;p9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8" name="Google Shape;688;p9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9" name="Google Shape;689;p9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90" name="Google Shape;690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3675" y="1893175"/>
            <a:ext cx="2878700" cy="238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3" name="Google Shape;363;p49" title="Screenshot 2025-03-24 at 9.58.42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1050" y="714375"/>
            <a:ext cx="3621875" cy="37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9" name="Google Shape;369;p50" title="Screenshot 2025-03-24 at 10.48.18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3038" y="689163"/>
            <a:ext cx="5197924" cy="376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75" name="Google Shape;375;p51" title="Screenshot 2025-03-24 at 10.49.19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1287" y="903263"/>
            <a:ext cx="2721425" cy="3336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2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Sufijos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1" name="Google Shape;38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