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49:18.937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mojado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asustada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b56bb01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bb56bb01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asustada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atrapado.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 - ado, atrapado.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atrapado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 - ado, cansado.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cansado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 el alumnado se reunió en la cafetería.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alumnado.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lum - na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/u/,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/o/. Alumnado, /a/, /l/, /u/, /m/, /n/,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hermana le gusta mantener ordenada toda su ropa.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- de - na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Ordenada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/o/, /r/, /d/, /e/, /n/,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Duermo abrazado con mi peluche toda la noche.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bra - za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Abrazado, /a/, /b/, /r/, /a/, /s/,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tiempo.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valor.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hacía.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y Gabriela se miraron emocionados.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Gabriela 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(4), miraron (5),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emocionados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(6).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-ado/-ada.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despejado.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arrugada.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mermelada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-ado/-ada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cortada.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empezado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aliviada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deteriorado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desesperado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cachorro corre muy desesperado hacia su madre.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desesperado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ses - pe - ra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Desesperado, /d/, /e/, /s/, /e/, /s/, /p/, /e/, /r/, /a/,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complicada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Resolvimos una tarea complicada trabajando en equipo.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complicada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- pli - ca - 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Complicada, /k/, /o/, /m/, /p/, /l/, /i/, /k/,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señora está muy preocupada porque no encuentra a su gato.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o - cu - pa - 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Preocupada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/p/, /r/, /e/, /o/, /k/, /u/, /p/,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más sobre los sufijos. Un sufijo es una parte de una palabra que va al final para darle un nuevo significado.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bc3c138c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bc3c138c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pintada.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 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ado/-ada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varios significados. A veces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-ado/-ada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nos ayuda a describir cómo se ve o se siente algo.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refiere a sentir cansancio o necesidad de descansar.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 puede nombrar algo que ya pasó, una acción terminada.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ya tiene pintura, que ya se pintó”.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bc3c138c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bc3c138c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alumnado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rectorado.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ado/-ada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nombra un grupo de personas o cosas.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refiere a todos los alumnos. Por último, algunas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hablan de un trabajo o cargo importante.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rectorado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refiere al trabajo o tiempo en que un rector dirige la escuela.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nombrar algo que ya pasó, una acción terminada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rodeado con los brazos en un abrazo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nos ayuda a describir cómo se ve o se siente algo.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doblada hacia un 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nombrar algo que ya pasó, una acción terminada.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marcas hechas con pincel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ayuda a describir cómo se ve o se siente algo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piensa mucho en un problema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¡Un nuevo caso había empezado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Relationship Id="rId4" Type="http://schemas.openxmlformats.org/officeDocument/2006/relationships/image" Target="../media/image26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26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62454" y="2772750"/>
            <a:ext cx="127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61674" y="2772744"/>
            <a:ext cx="127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-ada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mojado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2327325" y="3291850"/>
            <a:ext cx="469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asustada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1958925" y="3291850"/>
            <a:ext cx="536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guardada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1590800" y="3291850"/>
            <a:ext cx="610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atrapado, mojado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cansada, asustada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5363025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1686375" y="2113500"/>
            <a:ext cx="24765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>
            <a:off x="2992050" y="3770775"/>
            <a:ext cx="31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atrapad</a:t>
            </a: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43174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2" name="Google Shape;432;p54"/>
          <p:cNvSpPr/>
          <p:nvPr/>
        </p:nvSpPr>
        <p:spPr>
          <a:xfrm>
            <a:off x="5307275" y="2113500"/>
            <a:ext cx="1662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834199" y="2113500"/>
            <a:ext cx="22728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2985600" y="3770775"/>
            <a:ext cx="31728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2617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508253" y="439800"/>
            <a:ext cx="139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-ado/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-ada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alumn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orden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abraz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2" name="Google Shape;47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tiempo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8" name="Google Shape;4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valor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hacía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Francisco y Gabriela se miraron emocionados.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5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Primero revisaron el cajón cerrado del tocador y la mesita ordenada.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4" name="Google Shape;5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0" name="Google Shape;520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Francisco y Gabriela se miraron emocionados.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5" name="Google Shape;55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6" name="Google Shape;556;p72" title="317.png"/>
          <p:cNvPicPr preferRelativeResize="0"/>
          <p:nvPr/>
        </p:nvPicPr>
        <p:blipFill rotWithShape="1">
          <a:blip r:embed="rId5">
            <a:alphaModFix/>
          </a:blip>
          <a:srcRect b="28456" l="34807" r="10670" t="28675"/>
          <a:stretch/>
        </p:blipFill>
        <p:spPr>
          <a:xfrm>
            <a:off x="7671705" y="1655575"/>
            <a:ext cx="1147800" cy="1031400"/>
          </a:xfrm>
          <a:prstGeom prst="roundRect">
            <a:avLst>
              <a:gd fmla="val 10717" name="adj"/>
            </a:avLst>
          </a:prstGeom>
          <a:noFill/>
          <a:ln>
            <a:noFill/>
          </a:ln>
        </p:spPr>
      </p:pic>
      <p:pic>
        <p:nvPicPr>
          <p:cNvPr id="557" name="Google Shape;557;p72" title="31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1553" y="2722975"/>
            <a:ext cx="1427950" cy="16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2"/>
          <p:cNvSpPr txBox="1"/>
          <p:nvPr/>
        </p:nvSpPr>
        <p:spPr>
          <a:xfrm>
            <a:off x="3881451" y="169157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despej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arrug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endParaRPr b="1"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entury Gothic"/>
                <a:ea typeface="Century Gothic"/>
                <a:cs typeface="Century Gothic"/>
                <a:sym typeface="Century Gothic"/>
              </a:rPr>
              <a:t>-ada</a:t>
            </a:r>
            <a:endParaRPr b="1"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atrapad</a:t>
            </a:r>
            <a:r>
              <a:rPr lang="en" sz="9600"/>
              <a:t>o</a:t>
            </a:r>
            <a:endParaRPr sz="9600"/>
          </a:p>
        </p:txBody>
      </p:sp>
      <p:pic>
        <p:nvPicPr>
          <p:cNvPr id="570" name="Google Shape;57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3"/>
          <p:cNvSpPr/>
          <p:nvPr/>
        </p:nvSpPr>
        <p:spPr>
          <a:xfrm>
            <a:off x="1800325" y="3291850"/>
            <a:ext cx="559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mermelada</a:t>
            </a:r>
            <a:endParaRPr sz="9600"/>
          </a:p>
        </p:txBody>
      </p:sp>
      <p:pic>
        <p:nvPicPr>
          <p:cNvPr id="577" name="Google Shape;57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8" name="Google Shape;578;p74"/>
          <p:cNvSpPr/>
          <p:nvPr/>
        </p:nvSpPr>
        <p:spPr>
          <a:xfrm>
            <a:off x="1140900" y="3291850"/>
            <a:ext cx="698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colorado</a:t>
            </a:r>
            <a:endParaRPr sz="9600"/>
          </a:p>
        </p:txBody>
      </p:sp>
      <p:pic>
        <p:nvPicPr>
          <p:cNvPr id="584" name="Google Shape;58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5" name="Google Shape;585;p75"/>
          <p:cNvSpPr/>
          <p:nvPr/>
        </p:nvSpPr>
        <p:spPr>
          <a:xfrm>
            <a:off x="1905000" y="3291850"/>
            <a:ext cx="541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terminada</a:t>
            </a:r>
            <a:endParaRPr sz="9600"/>
          </a:p>
        </p:txBody>
      </p:sp>
      <p:pic>
        <p:nvPicPr>
          <p:cNvPr id="591" name="Google Shape;5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2" name="Google Shape;592;p76"/>
          <p:cNvSpPr/>
          <p:nvPr/>
        </p:nvSpPr>
        <p:spPr>
          <a:xfrm>
            <a:off x="1486325" y="3291850"/>
            <a:ext cx="620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entury Gothic"/>
                <a:ea typeface="Century Gothic"/>
                <a:cs typeface="Century Gothic"/>
                <a:sym typeface="Century Gothic"/>
              </a:rPr>
              <a:t>-ado</a:t>
            </a:r>
            <a:endParaRPr b="1"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entury Gothic"/>
                <a:ea typeface="Century Gothic"/>
                <a:cs typeface="Century Gothic"/>
                <a:sym typeface="Century Gothic"/>
              </a:rPr>
              <a:t>-ada</a:t>
            </a:r>
            <a:endParaRPr b="1"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31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150" y="1550450"/>
            <a:ext cx="1453674" cy="166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315.png"/>
          <p:cNvPicPr preferRelativeResize="0"/>
          <p:nvPr/>
        </p:nvPicPr>
        <p:blipFill rotWithShape="1">
          <a:blip r:embed="rId6">
            <a:alphaModFix/>
          </a:blip>
          <a:srcRect b="9751" l="0" r="0" t="11035"/>
          <a:stretch/>
        </p:blipFill>
        <p:spPr>
          <a:xfrm>
            <a:off x="7105700" y="3283975"/>
            <a:ext cx="1596700" cy="12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empezad</a:t>
            </a:r>
            <a:r>
              <a:rPr lang="en" sz="9600"/>
              <a:t>o</a:t>
            </a:r>
            <a:endParaRPr sz="9600"/>
          </a:p>
        </p:txBody>
      </p:sp>
      <p:pic>
        <p:nvPicPr>
          <p:cNvPr id="598" name="Google Shape;59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9" name="Google Shape;599;p77"/>
          <p:cNvSpPr/>
          <p:nvPr/>
        </p:nvSpPr>
        <p:spPr>
          <a:xfrm>
            <a:off x="1423525" y="3291850"/>
            <a:ext cx="631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aliviada</a:t>
            </a:r>
            <a:endParaRPr sz="9600"/>
          </a:p>
        </p:txBody>
      </p:sp>
      <p:pic>
        <p:nvPicPr>
          <p:cNvPr id="605" name="Google Shape;60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6" name="Google Shape;606;p78"/>
          <p:cNvSpPr/>
          <p:nvPr/>
        </p:nvSpPr>
        <p:spPr>
          <a:xfrm>
            <a:off x="2313225" y="3291850"/>
            <a:ext cx="461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deteriorad</a:t>
            </a:r>
            <a:r>
              <a:rPr lang="en" sz="9600"/>
              <a:t>o</a:t>
            </a:r>
            <a:endParaRPr sz="9600"/>
          </a:p>
        </p:txBody>
      </p:sp>
      <p:pic>
        <p:nvPicPr>
          <p:cNvPr id="612" name="Google Shape;61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3" name="Google Shape;613;p79"/>
          <p:cNvSpPr/>
          <p:nvPr/>
        </p:nvSpPr>
        <p:spPr>
          <a:xfrm>
            <a:off x="1172300" y="3291850"/>
            <a:ext cx="693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cucharada</a:t>
            </a:r>
            <a:endParaRPr sz="9600"/>
          </a:p>
        </p:txBody>
      </p:sp>
      <p:pic>
        <p:nvPicPr>
          <p:cNvPr id="619" name="Google Shape;61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0" name="Google Shape;620;p80"/>
          <p:cNvSpPr/>
          <p:nvPr/>
        </p:nvSpPr>
        <p:spPr>
          <a:xfrm>
            <a:off x="1318850" y="3291850"/>
            <a:ext cx="664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desesper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complic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preocup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6"/>
          <p:cNvSpPr/>
          <p:nvPr/>
        </p:nvSpPr>
        <p:spPr>
          <a:xfrm>
            <a:off x="3242650" y="2685313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86"/>
          <p:cNvSpPr/>
          <p:nvPr/>
        </p:nvSpPr>
        <p:spPr>
          <a:xfrm>
            <a:off x="441600" y="2685313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86"/>
          <p:cNvSpPr/>
          <p:nvPr/>
        </p:nvSpPr>
        <p:spPr>
          <a:xfrm>
            <a:off x="5593098" y="2677619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pintada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86"/>
          <p:cNvSpPr txBox="1"/>
          <p:nvPr/>
        </p:nvSpPr>
        <p:spPr>
          <a:xfrm>
            <a:off x="2589729" y="2688750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 rot="1574">
            <a:off x="4727316" y="2870379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3242650" y="1502888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441600" y="1502888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5593098" y="1495194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cansada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 txBox="1"/>
          <p:nvPr/>
        </p:nvSpPr>
        <p:spPr>
          <a:xfrm>
            <a:off x="2589729" y="1506325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6"/>
          <p:cNvSpPr/>
          <p:nvPr/>
        </p:nvSpPr>
        <p:spPr>
          <a:xfrm rot="1574">
            <a:off x="4727316" y="1687954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5" name="Google Shape;66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cerrado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266675" y="3291850"/>
            <a:ext cx="480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7"/>
          <p:cNvSpPr/>
          <p:nvPr/>
        </p:nvSpPr>
        <p:spPr>
          <a:xfrm>
            <a:off x="3242650" y="2685313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441600" y="2685313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rector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5593098" y="2677619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rectorado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 txBox="1"/>
          <p:nvPr/>
        </p:nvSpPr>
        <p:spPr>
          <a:xfrm>
            <a:off x="2589729" y="2688750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/>
          <p:nvPr/>
        </p:nvSpPr>
        <p:spPr>
          <a:xfrm rot="1574">
            <a:off x="4727316" y="2870379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3242650" y="1502888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441600" y="1502888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alumno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>
            <a:off x="5593098" y="1495194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alumnado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7"/>
          <p:cNvSpPr txBox="1"/>
          <p:nvPr/>
        </p:nvSpPr>
        <p:spPr>
          <a:xfrm>
            <a:off x="2589729" y="1506325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7"/>
          <p:cNvSpPr/>
          <p:nvPr/>
        </p:nvSpPr>
        <p:spPr>
          <a:xfrm rot="1574">
            <a:off x="4727316" y="1687954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0" name="Google Shape;68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8"/>
          <p:cNvSpPr/>
          <p:nvPr/>
        </p:nvSpPr>
        <p:spPr>
          <a:xfrm>
            <a:off x="5937913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8"/>
          <p:cNvSpPr/>
          <p:nvPr/>
        </p:nvSpPr>
        <p:spPr>
          <a:xfrm>
            <a:off x="1014275" y="746450"/>
            <a:ext cx="3567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/>
          <p:nvPr/>
        </p:nvSpPr>
        <p:spPr>
          <a:xfrm>
            <a:off x="1957050" y="3213900"/>
            <a:ext cx="5229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abrazado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 txBox="1"/>
          <p:nvPr/>
        </p:nvSpPr>
        <p:spPr>
          <a:xfrm>
            <a:off x="458187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89"/>
          <p:cNvSpPr/>
          <p:nvPr/>
        </p:nvSpPr>
        <p:spPr>
          <a:xfrm>
            <a:off x="5937913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9"/>
          <p:cNvSpPr/>
          <p:nvPr/>
        </p:nvSpPr>
        <p:spPr>
          <a:xfrm>
            <a:off x="1014275" y="746450"/>
            <a:ext cx="3567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9"/>
          <p:cNvSpPr/>
          <p:nvPr/>
        </p:nvSpPr>
        <p:spPr>
          <a:xfrm>
            <a:off x="1957050" y="3213900"/>
            <a:ext cx="5229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inclinada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 txBox="1"/>
          <p:nvPr/>
        </p:nvSpPr>
        <p:spPr>
          <a:xfrm>
            <a:off x="458187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0"/>
          <p:cNvSpPr/>
          <p:nvPr/>
        </p:nvSpPr>
        <p:spPr>
          <a:xfrm>
            <a:off x="5937913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0"/>
          <p:cNvSpPr/>
          <p:nvPr/>
        </p:nvSpPr>
        <p:spPr>
          <a:xfrm>
            <a:off x="1014275" y="746450"/>
            <a:ext cx="3567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0"/>
          <p:cNvSpPr/>
          <p:nvPr/>
        </p:nvSpPr>
        <p:spPr>
          <a:xfrm>
            <a:off x="1957050" y="3213900"/>
            <a:ext cx="5229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pincelada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 txBox="1"/>
          <p:nvPr/>
        </p:nvSpPr>
        <p:spPr>
          <a:xfrm>
            <a:off x="458187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6" name="Google Shape;716;p91"/>
          <p:cNvSpPr/>
          <p:nvPr/>
        </p:nvSpPr>
        <p:spPr>
          <a:xfrm>
            <a:off x="6460500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1"/>
          <p:cNvSpPr/>
          <p:nvPr/>
        </p:nvSpPr>
        <p:spPr>
          <a:xfrm>
            <a:off x="491699" y="746450"/>
            <a:ext cx="4613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1"/>
          <p:cNvSpPr/>
          <p:nvPr/>
        </p:nvSpPr>
        <p:spPr>
          <a:xfrm>
            <a:off x="1390050" y="3213900"/>
            <a:ext cx="6363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51044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6" name="Google Shape;72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2" name="Google Shape;732;p93"/>
          <p:cNvSpPr txBox="1"/>
          <p:nvPr/>
        </p:nvSpPr>
        <p:spPr>
          <a:xfrm>
            <a:off x="441600" y="439789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¡Un nuevo caso había empezado!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8" name="Google Shape;738;p94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Cuando visitan a la abuela, hay montones de cosas por hacer y, sin falta, entre ellas siempre aparece un misterio.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4" name="Google Shape;744;p95"/>
          <p:cNvSpPr txBox="1"/>
          <p:nvPr/>
        </p:nvSpPr>
        <p:spPr>
          <a:xfrm>
            <a:off x="441600" y="439800"/>
            <a:ext cx="82608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Century Gothic"/>
                <a:ea typeface="Century Gothic"/>
                <a:cs typeface="Century Gothic"/>
                <a:sym typeface="Century Gothic"/>
              </a:rPr>
              <a:t>Una tarde soleada, mientras merendaban pan tostado con mermelada, la abuela dijo preocupada:</a:t>
            </a:r>
            <a:endParaRPr sz="4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96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Después miraron debajo del sofá y dentro de una caja guardada en el armario.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dorado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427600" y="3291850"/>
            <a:ext cx="44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6" name="Google Shape;75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7" name="Google Shape;75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cansada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2021825" y="3291850"/>
            <a:ext cx="530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atrapado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1806150" y="3291850"/>
            <a:ext cx="557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parada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368176" y="3291850"/>
            <a:ext cx="460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