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Montserrat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8">
          <p15:clr>
            <a:srgbClr val="747775"/>
          </p15:clr>
        </p15:guide>
        <p15:guide id="2" pos="50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9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8" orient="horz"/>
        <p:guide pos="50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boldItalic.fntdata"/><Relationship Id="rId70" Type="http://schemas.openxmlformats.org/officeDocument/2006/relationships/font" Target="fonts/Montserra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06T21:10:55.391">
    <p:pos x="6000" y="0"/>
    <p:text>Animated slide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2-06T23:06:26.947">
    <p:pos x="6000" y="0"/>
    <p:text>Animated slide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6-02-06T23:06:32.287">
    <p:pos x="6000" y="0"/>
    <p:text>Animated slide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6-02-06T23:06:37.941">
    <p:pos x="6000" y="0"/>
    <p:text>Animated slide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6-02-06T23:06:43.775">
    <p:pos x="6000" y="0"/>
    <p:text>Animated slide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6-02-07T01:52:32.663">
    <p:pos x="6000" y="0"/>
    <p:text>Animated slide.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6-02-07T01:52:38.781">
    <p:pos x="6000" y="0"/>
    <p:text>Animated slide.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6-02-07T01:52:46.493">
    <p:pos x="6000" y="0"/>
    <p:text>Animated slide.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6-02-07T01:52:53.755">
    <p:pos x="6000" y="0"/>
    <p:text>Animated slide.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socorrer.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bd36959e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bd36959e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palabras con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s, z, x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cc. (Haga clic)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muchas palabras y también en palabras que vienen de otras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Además, muchos finales, como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-esa, -isa, -oso, -osa, -ísimo, -ísima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escriben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que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-aza, -anza, -eza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-ez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en algunas palabras simples.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que empiezan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exa-, exe-, exi-, exo-, exu-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que van antes de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ple, pli, plo, pre, pri, pro.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</a:t>
            </a:r>
            <a:endParaRPr b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veremos las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Algunas palabras que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también cuando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 antes de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suceder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suceder algo divertido en la fiesta.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suceder.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- ce - 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/r/. Suceder, /s/, /u/, /s/, /e/, /d/,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x, cc.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corazón late rápido cuando corro.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 - ra - 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/n/. Corazón, /k/, /o/, /r/, /a/, /s/,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gato es muy flexible porque se puede meter en muchos agujeros.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fle - xi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Flexible, /f/, /l/, /e/, /ks/, /i/,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opinión.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pensar.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autor.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la semana pasada está pensando en qué va a redactar.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(1), la (2), semana (3), pasada (4), está (5), pensando (6), en (7), qué (8), va (9), a (10), redactar (11).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x, cc.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y z.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También, vamos a repasar el sonido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palabras con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discurso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última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so. Repita con los estudiantes con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confianza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repasar el sonido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extrañar.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/ks/ en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ex. Repita con los estudiantes con la palabra proye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cción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cc. 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semejanza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y z.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vamos a repasar el sonido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palabras con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cc.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voz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repasar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/ks/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redacción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ascensor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z, x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esperanza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la esperanza de que mañana no va a llover.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esperanza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pe - ran - za.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/n/.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Esperanza, /e/, /s/, /p/, /e/, /r/, /a/, /n/, /s/, /a/.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calefacción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calefacción calienta la casa cuando hace mucho frío.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calefacción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le - fac - ción.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/a/, /k/.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Calefacción, /k/, /a/, /l/, /e/, /f/, /a/, /k/, /s/, /i/, /o/, /n/.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excavadora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Trajeron la excavadora para empezar la construcción.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excavadora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ca - va - do - ra.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Excavadora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/e/, /ks/, /k/, /a/, /b/, /a/, /d/, /o/, /r/, /a/.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diacrítico. A veces, dos palabras se escriben igual, pero significan cosas diferentes. Para diferenciarlas, una palabra lleva tilde y la otra no.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lavó las manos y Yo sé la respuesta.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igual. La única diferencia es que una de las dos lleva tilde.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tilde es una palabra que usamos en muchas oraciones: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peina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cayó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saber o ser: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sé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tilde nos ayuda a saber si hablamos de saber algo o de una acción.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salón.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c41eb936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c41eb936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cuaderno es de Ana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Espero que me dé el libro.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igual, pero una lleva tilde.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pertenencia u origen: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dar: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me dé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c41eb936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c41eb936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pertenencia u origen.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dar.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(dé,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c41eb936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c41eb936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tilde es una palabra que usamos en muchas oraciones.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saber o ser.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(sé,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c41eb936e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c41eb936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tilde es una palabra que usamos en muchas oraciones.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saber o ser.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c41eb936e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c41eb936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pertenencia u origen.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del verbo dar.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loro más amado e inteligente del mundo.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auxilio.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4.xml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5.xml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24.png"/><Relationship Id="rId9" Type="http://schemas.openxmlformats.org/officeDocument/2006/relationships/image" Target="../media/image23.png"/><Relationship Id="rId5" Type="http://schemas.openxmlformats.org/officeDocument/2006/relationships/image" Target="../media/image48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6.xml"/><Relationship Id="rId4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7.xml"/><Relationship Id="rId4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8.xml"/><Relationship Id="rId4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9.xml"/><Relationship Id="rId4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6892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37075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60100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53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65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537075" y="35051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660100" y="35014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pez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socorrer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explica</a:t>
            </a:r>
            <a:endParaRPr sz="9600"/>
          </a:p>
        </p:txBody>
      </p:sp>
      <p:pic>
        <p:nvPicPr>
          <p:cNvPr id="393" name="Google Shape;39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9" name="Google Shape;399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441600" y="321504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2574375" y="472991"/>
            <a:ext cx="595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1. Al inicio de palabras 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socorrer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2. Al final de palabras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carros, manzanas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Cuando una palabra nueva viene de otra que también tiene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pensar/pensador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4. Palabras que terminan con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-esa, -isa, -oso, -osa, -eso, -esa, -ísimo, -ísima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 princesa, traviesa, buenísimo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0" name="Google Shape;410;p51"/>
          <p:cNvGrpSpPr/>
          <p:nvPr/>
        </p:nvGrpSpPr>
        <p:grpSpPr>
          <a:xfrm>
            <a:off x="4920757" y="2438050"/>
            <a:ext cx="3423207" cy="2257800"/>
            <a:chOff x="5256222" y="2276300"/>
            <a:chExt cx="2811900" cy="2257800"/>
          </a:xfrm>
        </p:grpSpPr>
        <p:sp>
          <p:nvSpPr>
            <p:cNvPr id="411" name="Google Shape;411;p51"/>
            <p:cNvSpPr txBox="1"/>
            <p:nvPr/>
          </p:nvSpPr>
          <p:spPr>
            <a:xfrm>
              <a:off x="5256222" y="2276300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travie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51"/>
            <p:cNvSpPr txBox="1"/>
            <p:nvPr/>
          </p:nvSpPr>
          <p:spPr>
            <a:xfrm>
              <a:off x="5256222" y="3405200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travie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sa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3" name="Google Shape;413;p51"/>
          <p:cNvGrpSpPr/>
          <p:nvPr/>
        </p:nvGrpSpPr>
        <p:grpSpPr>
          <a:xfrm>
            <a:off x="1243573" y="2438050"/>
            <a:ext cx="3528608" cy="2257800"/>
            <a:chOff x="1144969" y="2268525"/>
            <a:chExt cx="3096900" cy="2257800"/>
          </a:xfrm>
        </p:grpSpPr>
        <p:sp>
          <p:nvSpPr>
            <p:cNvPr id="414" name="Google Shape;414;p51"/>
            <p:cNvSpPr txBox="1"/>
            <p:nvPr/>
          </p:nvSpPr>
          <p:spPr>
            <a:xfrm>
              <a:off x="1144969" y="2268525"/>
              <a:ext cx="3096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prince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51"/>
            <p:cNvSpPr txBox="1"/>
            <p:nvPr/>
          </p:nvSpPr>
          <p:spPr>
            <a:xfrm>
              <a:off x="1170123" y="3397425"/>
              <a:ext cx="3018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prince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sa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6" name="Google Shape;416;p5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2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2" name="Google Shape;422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441600" y="321504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2574375" y="551075"/>
            <a:ext cx="60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Palabras que terminan en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-azo, -aza, -anza, -eza, -ez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pedazo, terraza, esperanza, belleza, rapidez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Palabras sencillas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zapato, zorro, zumo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7" name="Google Shape;427;p52"/>
          <p:cNvGrpSpPr/>
          <p:nvPr/>
        </p:nvGrpSpPr>
        <p:grpSpPr>
          <a:xfrm>
            <a:off x="4920747" y="2438038"/>
            <a:ext cx="2887503" cy="2265588"/>
            <a:chOff x="5256222" y="2268513"/>
            <a:chExt cx="2887503" cy="2265588"/>
          </a:xfrm>
        </p:grpSpPr>
        <p:sp>
          <p:nvSpPr>
            <p:cNvPr id="428" name="Google Shape;428;p52"/>
            <p:cNvSpPr txBox="1"/>
            <p:nvPr/>
          </p:nvSpPr>
          <p:spPr>
            <a:xfrm>
              <a:off x="5256222" y="2268513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pato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52"/>
            <p:cNvSpPr txBox="1"/>
            <p:nvPr/>
          </p:nvSpPr>
          <p:spPr>
            <a:xfrm>
              <a:off x="5256225" y="3405200"/>
              <a:ext cx="2887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z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pato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0" name="Google Shape;430;p52"/>
          <p:cNvGrpSpPr/>
          <p:nvPr/>
        </p:nvGrpSpPr>
        <p:grpSpPr>
          <a:xfrm>
            <a:off x="1243569" y="2438050"/>
            <a:ext cx="3171906" cy="2265575"/>
            <a:chOff x="1144969" y="2260750"/>
            <a:chExt cx="3171906" cy="2265575"/>
          </a:xfrm>
        </p:grpSpPr>
        <p:sp>
          <p:nvSpPr>
            <p:cNvPr id="431" name="Google Shape;431;p52"/>
            <p:cNvSpPr txBox="1"/>
            <p:nvPr/>
          </p:nvSpPr>
          <p:spPr>
            <a:xfrm>
              <a:off x="1144969" y="2260750"/>
              <a:ext cx="3096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ped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oogle Shape;432;p52"/>
            <p:cNvSpPr txBox="1"/>
            <p:nvPr/>
          </p:nvSpPr>
          <p:spPr>
            <a:xfrm>
              <a:off x="1144975" y="3397425"/>
              <a:ext cx="317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ped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azo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3" name="Google Shape;433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3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9" name="Google Shape;439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 txBox="1"/>
          <p:nvPr/>
        </p:nvSpPr>
        <p:spPr>
          <a:xfrm>
            <a:off x="441600" y="321504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574375" y="551065"/>
            <a:ext cx="595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que van seguidas de las sílabas trabadas </a:t>
            </a:r>
            <a:r>
              <a:rPr i="1" lang="en">
                <a:solidFill>
                  <a:srgbClr val="0A0A0A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pla, ple, pli, plo, pre, pri </a:t>
            </a:r>
            <a:r>
              <a:rPr lang="en">
                <a:solidFill>
                  <a:srgbClr val="0A0A0A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A0A0A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pro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explica, expresa, extraño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el grupo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xc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→ excelente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A0A0A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exa-, exe-, exi-, exo-, exu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exagera, éxito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4" name="Google Shape;444;p53"/>
          <p:cNvGrpSpPr/>
          <p:nvPr/>
        </p:nvGrpSpPr>
        <p:grpSpPr>
          <a:xfrm>
            <a:off x="4920750" y="2438050"/>
            <a:ext cx="3274500" cy="2265575"/>
            <a:chOff x="5256225" y="2268525"/>
            <a:chExt cx="3274500" cy="2265575"/>
          </a:xfrm>
        </p:grpSpPr>
        <p:sp>
          <p:nvSpPr>
            <p:cNvPr id="445" name="Google Shape;445;p53"/>
            <p:cNvSpPr txBox="1"/>
            <p:nvPr/>
          </p:nvSpPr>
          <p:spPr>
            <a:xfrm>
              <a:off x="5256225" y="2268525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3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53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agera</a:t>
              </a:r>
              <a:endParaRPr sz="53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53"/>
            <p:cNvSpPr txBox="1"/>
            <p:nvPr/>
          </p:nvSpPr>
          <p:spPr>
            <a:xfrm>
              <a:off x="5256225" y="3405200"/>
              <a:ext cx="31548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3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ex</a:t>
              </a:r>
              <a:r>
                <a:rPr lang="en" sz="53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agera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7" name="Google Shape;447;p53"/>
          <p:cNvGrpSpPr/>
          <p:nvPr/>
        </p:nvGrpSpPr>
        <p:grpSpPr>
          <a:xfrm>
            <a:off x="1243563" y="2438050"/>
            <a:ext cx="3274637" cy="2265575"/>
            <a:chOff x="1125938" y="2260750"/>
            <a:chExt cx="3274637" cy="2265575"/>
          </a:xfrm>
        </p:grpSpPr>
        <p:sp>
          <p:nvSpPr>
            <p:cNvPr id="448" name="Google Shape;448;p53"/>
            <p:cNvSpPr txBox="1"/>
            <p:nvPr/>
          </p:nvSpPr>
          <p:spPr>
            <a:xfrm>
              <a:off x="1144975" y="2260750"/>
              <a:ext cx="32556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plica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53"/>
            <p:cNvSpPr txBox="1"/>
            <p:nvPr/>
          </p:nvSpPr>
          <p:spPr>
            <a:xfrm>
              <a:off x="1125938" y="3397425"/>
              <a:ext cx="3174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ex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plica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0" name="Google Shape;450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4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2578700" y="566825"/>
            <a:ext cx="595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A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lgunas las palabras que terminan con el sufijo 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lección, dirección</a:t>
            </a:r>
            <a:endParaRPr i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las vocales</a:t>
            </a:r>
            <a:r>
              <a:rPr i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e, i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acceder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accidente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4"/>
          <p:cNvSpPr txBox="1"/>
          <p:nvPr/>
        </p:nvSpPr>
        <p:spPr>
          <a:xfrm>
            <a:off x="432000" y="513600"/>
            <a:ext cx="1392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6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2" name="Google Shape;462;p54"/>
          <p:cNvGrpSpPr/>
          <p:nvPr/>
        </p:nvGrpSpPr>
        <p:grpSpPr>
          <a:xfrm>
            <a:off x="4920750" y="2438050"/>
            <a:ext cx="3274500" cy="2265575"/>
            <a:chOff x="5256225" y="2268525"/>
            <a:chExt cx="3274500" cy="2265575"/>
          </a:xfrm>
        </p:grpSpPr>
        <p:sp>
          <p:nvSpPr>
            <p:cNvPr id="463" name="Google Shape;463;p54"/>
            <p:cNvSpPr txBox="1"/>
            <p:nvPr/>
          </p:nvSpPr>
          <p:spPr>
            <a:xfrm>
              <a:off x="5256225" y="2268525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sele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ión</a:t>
              </a:r>
              <a:endParaRPr sz="5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54"/>
            <p:cNvSpPr txBox="1"/>
            <p:nvPr/>
          </p:nvSpPr>
          <p:spPr>
            <a:xfrm>
              <a:off x="5256225" y="3405200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sele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cc</a:t>
              </a: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ión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5" name="Google Shape;465;p54"/>
          <p:cNvGrpSpPr/>
          <p:nvPr/>
        </p:nvGrpSpPr>
        <p:grpSpPr>
          <a:xfrm>
            <a:off x="1243563" y="2438038"/>
            <a:ext cx="3274637" cy="2265588"/>
            <a:chOff x="1125938" y="2260738"/>
            <a:chExt cx="3274637" cy="2265588"/>
          </a:xfrm>
        </p:grpSpPr>
        <p:sp>
          <p:nvSpPr>
            <p:cNvPr id="466" name="Google Shape;466;p54"/>
            <p:cNvSpPr txBox="1"/>
            <p:nvPr/>
          </p:nvSpPr>
          <p:spPr>
            <a:xfrm>
              <a:off x="1144975" y="2260738"/>
              <a:ext cx="32556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ión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Google Shape;467;p54"/>
            <p:cNvSpPr txBox="1"/>
            <p:nvPr/>
          </p:nvSpPr>
          <p:spPr>
            <a:xfrm>
              <a:off x="1125938" y="3397425"/>
              <a:ext cx="3174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cc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ión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8" name="Google Shape;468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0" name="Google Shape;48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uceder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2" name="Google Shape;49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8" name="Google Shape;49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opinión</a:t>
            </a:r>
            <a:endParaRPr sz="9600"/>
          </a:p>
        </p:txBody>
      </p:sp>
      <p:pic>
        <p:nvPicPr>
          <p:cNvPr id="504" name="Google Shape;50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0" name="Google Shape;51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pensar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autor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Desde la semana pasada está pensando qué va a redactar.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4" name="Google Shape;534;p6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Tiene muchas historias que contar.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40" name="Google Shape;54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0" name="Google Shape;320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46" name="Google Shape;54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Google Shape;54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Desde la semana pasada está pensando qué va a redactar.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0" name="Google Shape;56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61" name="Google Shape;56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72" name="Google Shape;57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trañar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 txBox="1"/>
          <p:nvPr/>
        </p:nvSpPr>
        <p:spPr>
          <a:xfrm>
            <a:off x="3881450" y="3595425"/>
            <a:ext cx="438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ión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confian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82" name="Google Shape;58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3" name="Google Shape;583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5" name="Google Shape;585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87" name="Google Shape;587;p72" title="418.png"/>
          <p:cNvPicPr preferRelativeResize="0"/>
          <p:nvPr/>
        </p:nvPicPr>
        <p:blipFill rotWithShape="1">
          <a:blip r:embed="rId5">
            <a:alphaModFix/>
          </a:blip>
          <a:srcRect b="20546" l="4463" r="4463" t="10159"/>
          <a:stretch/>
        </p:blipFill>
        <p:spPr>
          <a:xfrm>
            <a:off x="6718475" y="806550"/>
            <a:ext cx="1264276" cy="1099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>
              <a:srgbClr val="000000"/>
            </a:outerShdw>
          </a:effectLst>
        </p:spPr>
      </p:pic>
      <p:pic>
        <p:nvPicPr>
          <p:cNvPr id="588" name="Google Shape;588;p72" title="419.png"/>
          <p:cNvPicPr preferRelativeResize="0"/>
          <p:nvPr/>
        </p:nvPicPr>
        <p:blipFill rotWithShape="1">
          <a:blip r:embed="rId6">
            <a:alphaModFix/>
          </a:blip>
          <a:srcRect b="22016" l="10243" r="7944" t="24468"/>
          <a:stretch/>
        </p:blipFill>
        <p:spPr>
          <a:xfrm>
            <a:off x="7490550" y="1897572"/>
            <a:ext cx="1264276" cy="94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2" title="420.png"/>
          <p:cNvPicPr preferRelativeResize="0"/>
          <p:nvPr/>
        </p:nvPicPr>
        <p:blipFill rotWithShape="1">
          <a:blip r:embed="rId7">
            <a:alphaModFix/>
          </a:blip>
          <a:srcRect b="8555" l="9913" r="7271" t="4767"/>
          <a:stretch/>
        </p:blipFill>
        <p:spPr>
          <a:xfrm>
            <a:off x="7017910" y="2795861"/>
            <a:ext cx="665398" cy="79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2" title="421.png"/>
          <p:cNvPicPr preferRelativeResize="0"/>
          <p:nvPr/>
        </p:nvPicPr>
        <p:blipFill rotWithShape="1">
          <a:blip r:embed="rId8">
            <a:alphaModFix/>
          </a:blip>
          <a:srcRect b="20578" l="5023" r="5113" t="0"/>
          <a:stretch/>
        </p:blipFill>
        <p:spPr>
          <a:xfrm>
            <a:off x="7958325" y="3678500"/>
            <a:ext cx="856576" cy="86525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2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2"/>
          <p:cNvSpPr/>
          <p:nvPr/>
        </p:nvSpPr>
        <p:spPr>
          <a:xfrm>
            <a:off x="1745965" y="1843554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2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2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2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2"/>
          <p:cNvSpPr/>
          <p:nvPr/>
        </p:nvSpPr>
        <p:spPr>
          <a:xfrm>
            <a:off x="1745965" y="275848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2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2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resultado</a:t>
            </a:r>
            <a:endParaRPr sz="9600"/>
          </a:p>
        </p:txBody>
      </p:sp>
      <p:pic>
        <p:nvPicPr>
          <p:cNvPr id="605" name="Google Shape;605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saludable</a:t>
            </a:r>
            <a:endParaRPr sz="9600"/>
          </a:p>
        </p:txBody>
      </p:sp>
      <p:pic>
        <p:nvPicPr>
          <p:cNvPr id="611" name="Google Shape;61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consulta</a:t>
            </a:r>
            <a:endParaRPr sz="9600"/>
          </a:p>
        </p:txBody>
      </p:sp>
      <p:pic>
        <p:nvPicPr>
          <p:cNvPr id="617" name="Google Shape;61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semejanza</a:t>
            </a:r>
            <a:endParaRPr sz="9600"/>
          </a:p>
        </p:txBody>
      </p:sp>
      <p:pic>
        <p:nvPicPr>
          <p:cNvPr id="623" name="Google Shape;62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/>
        </p:nvSpPr>
        <p:spPr>
          <a:xfrm>
            <a:off x="3881457" y="2724916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clama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50" y="3595415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reda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ión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881457" y="1854433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3881457" y="988851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G2_Image Search_.png"/>
          <p:cNvPicPr preferRelativeResize="0"/>
          <p:nvPr/>
        </p:nvPicPr>
        <p:blipFill rotWithShape="1">
          <a:blip r:embed="rId5">
            <a:alphaModFix/>
          </a:blip>
          <a:srcRect b="28421" l="0" r="0" t="9212"/>
          <a:stretch/>
        </p:blipFill>
        <p:spPr>
          <a:xfrm>
            <a:off x="6436925" y="988846"/>
            <a:ext cx="1295000" cy="9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415.png"/>
          <p:cNvPicPr preferRelativeResize="0"/>
          <p:nvPr/>
        </p:nvPicPr>
        <p:blipFill rotWithShape="1">
          <a:blip r:embed="rId6">
            <a:alphaModFix/>
          </a:blip>
          <a:srcRect b="15739" l="0" r="0" t="8083"/>
          <a:stretch/>
        </p:blipFill>
        <p:spPr>
          <a:xfrm>
            <a:off x="5330938" y="1854426"/>
            <a:ext cx="1202335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416.png"/>
          <p:cNvPicPr preferRelativeResize="0"/>
          <p:nvPr/>
        </p:nvPicPr>
        <p:blipFill rotWithShape="1">
          <a:blip r:embed="rId7">
            <a:alphaModFix/>
          </a:blip>
          <a:srcRect b="29655" l="7833" r="11665" t="7794"/>
          <a:stretch/>
        </p:blipFill>
        <p:spPr>
          <a:xfrm>
            <a:off x="7237050" y="2782395"/>
            <a:ext cx="926722" cy="82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417.png"/>
          <p:cNvPicPr preferRelativeResize="0"/>
          <p:nvPr/>
        </p:nvPicPr>
        <p:blipFill rotWithShape="1">
          <a:blip r:embed="rId8">
            <a:alphaModFix/>
          </a:blip>
          <a:srcRect b="21829" l="7671" r="6712" t="9158"/>
          <a:stretch/>
        </p:blipFill>
        <p:spPr>
          <a:xfrm>
            <a:off x="7700423" y="3591303"/>
            <a:ext cx="1001983" cy="923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1745965" y="1843554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1745965" y="275848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41"/>
          <p:cNvPicPr preferRelativeResize="0"/>
          <p:nvPr>
            <p:ph idx="2" type="pic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conexión</a:t>
            </a:r>
            <a:endParaRPr sz="9600"/>
          </a:p>
        </p:txBody>
      </p:sp>
      <p:pic>
        <p:nvPicPr>
          <p:cNvPr id="629" name="Google Shape;62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ascensor</a:t>
            </a:r>
            <a:endParaRPr sz="9600"/>
          </a:p>
        </p:txBody>
      </p:sp>
      <p:pic>
        <p:nvPicPr>
          <p:cNvPr id="635" name="Google Shape;63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conversar</a:t>
            </a:r>
            <a:endParaRPr sz="9600"/>
          </a:p>
        </p:txBody>
      </p:sp>
      <p:pic>
        <p:nvPicPr>
          <p:cNvPr id="641" name="Google Shape;64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construcción</a:t>
            </a:r>
            <a:endParaRPr sz="9600"/>
          </a:p>
        </p:txBody>
      </p:sp>
      <p:pic>
        <p:nvPicPr>
          <p:cNvPr id="647" name="Google Shape;64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9" name="Google Shape;659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esperan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5" name="Google Shape;665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calefa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cc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ión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1" name="Google Shape;671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cavadora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3" name="Google Shape;683;p86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se/sé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6"/>
          <p:cNvSpPr/>
          <p:nvPr/>
        </p:nvSpPr>
        <p:spPr>
          <a:xfrm>
            <a:off x="1243575" y="1837950"/>
            <a:ext cx="671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lavó las manos.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86"/>
          <p:cNvSpPr/>
          <p:nvPr/>
        </p:nvSpPr>
        <p:spPr>
          <a:xfrm>
            <a:off x="1243575" y="3127250"/>
            <a:ext cx="671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Yo 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la respuesta.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salón</a:t>
            </a:r>
            <a:endParaRPr sz="9600"/>
          </a:p>
        </p:txBody>
      </p:sp>
      <p:pic>
        <p:nvPicPr>
          <p:cNvPr id="351" name="Google Shape;3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1" name="Google Shape;691;p87"/>
          <p:cNvSpPr/>
          <p:nvPr/>
        </p:nvSpPr>
        <p:spPr>
          <a:xfrm>
            <a:off x="1243575" y="1837950"/>
            <a:ext cx="671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El cuaderno es </a:t>
            </a: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Ana. </a:t>
            </a:r>
            <a:endParaRPr sz="4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87"/>
          <p:cNvSpPr/>
          <p:nvPr/>
        </p:nvSpPr>
        <p:spPr>
          <a:xfrm>
            <a:off x="3251700" y="439800"/>
            <a:ext cx="26406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e/dé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7"/>
          <p:cNvSpPr/>
          <p:nvPr/>
        </p:nvSpPr>
        <p:spPr>
          <a:xfrm>
            <a:off x="1243575" y="3137700"/>
            <a:ext cx="671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Espero que me </a:t>
            </a: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el libro.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88"/>
          <p:cNvSpPr/>
          <p:nvPr/>
        </p:nvSpPr>
        <p:spPr>
          <a:xfrm>
            <a:off x="3094350" y="439800"/>
            <a:ext cx="29553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de/dé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1249450" y="1837949"/>
            <a:ext cx="69834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Quiero que me __ un abrazo.</a:t>
            </a:r>
            <a:endParaRPr sz="37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8"/>
          <p:cNvSpPr/>
          <p:nvPr/>
        </p:nvSpPr>
        <p:spPr>
          <a:xfrm>
            <a:off x="1243575" y="3127250"/>
            <a:ext cx="6983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Quiero que me </a:t>
            </a:r>
            <a:r>
              <a:rPr lang="en" sz="3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dé</a:t>
            </a:r>
            <a:r>
              <a:rPr lang="en" sz="3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un abrazo.</a:t>
            </a:r>
            <a:endParaRPr sz="41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7" name="Google Shape;707;p89"/>
          <p:cNvSpPr/>
          <p:nvPr/>
        </p:nvSpPr>
        <p:spPr>
          <a:xfrm>
            <a:off x="726150" y="1837950"/>
            <a:ext cx="7691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Yo __ la </a:t>
            </a: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dirección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mi casa. 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se/sé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9"/>
          <p:cNvSpPr/>
          <p:nvPr/>
        </p:nvSpPr>
        <p:spPr>
          <a:xfrm>
            <a:off x="726150" y="3000250"/>
            <a:ext cx="7691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Yo </a:t>
            </a:r>
            <a:r>
              <a:rPr lang="en"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sé</a:t>
            </a:r>
            <a:r>
              <a:rPr lang="en"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la dirección</a:t>
            </a:r>
            <a:r>
              <a:rPr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mi casa.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5" name="Google Shape;715;p90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se/sé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>
            <a:off x="593250" y="1837950"/>
            <a:ext cx="79575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 cepilla los dientes </a:t>
            </a:r>
            <a:r>
              <a:rPr lang="en" sz="3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 sz="3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comer.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593259" y="2998504"/>
            <a:ext cx="79575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3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cepilla los dientes después de comer.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3" name="Google Shape;723;p91"/>
          <p:cNvSpPr/>
          <p:nvPr/>
        </p:nvSpPr>
        <p:spPr>
          <a:xfrm>
            <a:off x="842550" y="1837950"/>
            <a:ext cx="7458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El juguete es __ mi hermano.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91"/>
          <p:cNvSpPr/>
          <p:nvPr/>
        </p:nvSpPr>
        <p:spPr>
          <a:xfrm>
            <a:off x="3162750" y="439800"/>
            <a:ext cx="2818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de/dé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842555" y="3000250"/>
            <a:ext cx="7458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El juguete es </a:t>
            </a: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mi hermano.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1" name="Google Shape;731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7" name="Google Shape;737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loro más amado e inteligente del mundo.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Era mucha coincidencia.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9" name="Google Shape;749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maestra Linares estaba anonadada.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maestra Linares no sabe qué hacer.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capaz</a:t>
            </a:r>
            <a:endParaRPr sz="9600"/>
          </a:p>
        </p:txBody>
      </p:sp>
      <p:pic>
        <p:nvPicPr>
          <p:cNvPr id="357" name="Google Shape;35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1" name="Google Shape;761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2" name="Google Shape;762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auxilio</a:t>
            </a:r>
            <a:endParaRPr sz="9600"/>
          </a:p>
        </p:txBody>
      </p:sp>
      <p:pic>
        <p:nvPicPr>
          <p:cNvPr id="363" name="Google Shape;36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pasada</a:t>
            </a:r>
            <a:endParaRPr sz="9600"/>
          </a:p>
        </p:txBody>
      </p:sp>
      <p:pic>
        <p:nvPicPr>
          <p:cNvPr id="369" name="Google Shape;3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selección</a:t>
            </a:r>
            <a:endParaRPr sz="9600"/>
          </a:p>
        </p:txBody>
      </p:sp>
      <p:pic>
        <p:nvPicPr>
          <p:cNvPr id="375" name="Google Shape;3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