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56">
          <p15:clr>
            <a:srgbClr val="747775"/>
          </p15:clr>
        </p15:guide>
        <p15:guide id="2" orient="horz" pos="1464">
          <p15:clr>
            <a:srgbClr val="747775"/>
          </p15:clr>
        </p15:guide>
        <p15:guide id="3" pos="2736">
          <p15:clr>
            <a:srgbClr val="747775"/>
          </p15:clr>
        </p15:guide>
        <p15:guide id="4" pos="302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6" orient="horz"/>
        <p:guide pos="1464" orient="horz"/>
        <p:guide pos="2736"/>
        <p:guide pos="30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8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siglas.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clavo.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bd36959e8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bd36959e8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b, g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c.</a:t>
            </a:r>
            <a:endParaRPr i="1"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notable.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- ta - ble, notable.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siglas.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- glas, siglas.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siglas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recluta.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clu - ta, recluta.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recluta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bl, gl, cl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emblema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 escudo es el emblema del equipo de fútbol.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emblema.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em - ble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/a/. Emblema, /e/, /m/, /b/, /l/, /e/, /m/,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Usé el color azul clarito para colorear las nubes.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 - ri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/o/. Clarito, /k/, /l/, /a/, /r/, /i/,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siglas se forman con la primera letra de cada palabra.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- glas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/l/, /a/, /s/. Siglas, /s/, /i/, /g/, /l/, /a/,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bastante.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pocos.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encima.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 saltó de la silla de la emoción.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repetirla juntos mientras contamos cada palabra.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saltó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(3), la (4), silla (5), de (6), la (7), emoci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(8).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ocho palabras!</a:t>
            </a:r>
            <a:endParaRPr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inseparable.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última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aglomerado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conclusión.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blindado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enciclopedia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indudablemente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glicerina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tablero.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manglar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Claudio.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implacable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gladiolas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combustible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exclusivo.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Inglaterra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Aprendimos que Inglaterra es un país del continente europeo.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Inglaterra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gla - te - rra.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Inglaterra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/n/, /g/, /l/, /a/, /t/, /e/, /rr/,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culpable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perro se siente culpable después de la travesura que hizo.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culpable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 - pa - ble.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/u/, /l/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Culpable, /k/, /u/, /l/, /p/, /a/,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ciclismo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hermano está entrenando para una carrera de ciclismo.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ciclismo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 - clis - mo.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/i/,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/o/. Ciclismo, /s/, /i/, /k/, /l/, /i/, /s/, /m/,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de dos o más sílabas se pueden clasificar en agudas, graves y esdrújulas. Hoy vamos a aprender sobre las palabras agudas.</a:t>
            </a:r>
            <a:endParaRPr i="1"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c688d3060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c688d3060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canción, autobús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aquí.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agudas tienen la sílaba tónica en la última sílaba. Llevan tilde cuando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vocal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canción, autobús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aquí.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niebla.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c688d306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c688d30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velocidad, colocar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mundial.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Estas palabras también son agudas, pero no llevan tilde porque terminan en otras letras.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velocidad, colocar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mundial.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c688d3060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c688d3060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(acción)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c688d3060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c688d3060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mural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francés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(francés)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c688d3060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c688d3060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verdad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fundó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(fundó)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c688d3060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c688d3060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cepillar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pantalón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(pantalón)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Pluto le encanta bañarse.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renglón.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notable.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recluta.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538588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572468" y="26524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11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92491" y="26524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98599" y="3486530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132479" y="3599243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siglas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glosario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clavo</a:t>
            </a:r>
            <a:endParaRPr sz="9600"/>
          </a:p>
        </p:txBody>
      </p:sp>
      <p:pic>
        <p:nvPicPr>
          <p:cNvPr id="387" name="Google Shape;387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3" name="Google Shape;393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gl, cl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1"/>
          <p:cNvSpPr txBox="1"/>
          <p:nvPr/>
        </p:nvSpPr>
        <p:spPr>
          <a:xfrm>
            <a:off x="441600" y="1920240"/>
            <a:ext cx="8089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bl, gl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b, g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notable, siglas, recluta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6" name="Google Shape;406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2"/>
          <p:cNvSpPr txBox="1"/>
          <p:nvPr/>
        </p:nvSpPr>
        <p:spPr>
          <a:xfrm>
            <a:off x="2576300" y="929092"/>
            <a:ext cx="595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nota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0" y="3570346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nota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8" name="Google Shape;418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sz="9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3"/>
          <p:cNvSpPr txBox="1"/>
          <p:nvPr/>
        </p:nvSpPr>
        <p:spPr>
          <a:xfrm>
            <a:off x="2574375" y="929095"/>
            <a:ext cx="595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 txBox="1"/>
          <p:nvPr/>
        </p:nvSpPr>
        <p:spPr>
          <a:xfrm>
            <a:off x="-32866" y="357035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60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0" name="Google Shape;430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sz="9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 txBox="1"/>
          <p:nvPr/>
        </p:nvSpPr>
        <p:spPr>
          <a:xfrm>
            <a:off x="2578700" y="929094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uta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 txBox="1"/>
          <p:nvPr/>
        </p:nvSpPr>
        <p:spPr>
          <a:xfrm>
            <a:off x="0" y="357035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uta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 rot="5400000">
            <a:off x="4331253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9" name="Google Shape;449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ema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5" name="Google Shape;455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arito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1" name="Google Shape;461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67" name="Google Shape;467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r>
              <a:rPr lang="en" sz="9600"/>
              <a:t>astante</a:t>
            </a:r>
            <a:endParaRPr sz="9600"/>
          </a:p>
        </p:txBody>
      </p:sp>
      <p:pic>
        <p:nvPicPr>
          <p:cNvPr id="473" name="Google Shape;47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9" name="Google Shape;479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pocos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5" name="Google Shape;485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encima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7" name="Google Shape;497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Claudio saltó de la silla de emoción.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3" name="Google Shape;503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Desde ese momento, Claudio y Pluto son inseparables.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09" name="Google Shape;50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15" name="Google Shape;515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6" name="Google Shape;516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7" name="Google Shape;517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3" name="Google Shape;523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Claudio saltó de la silla de emoción.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29" name="Google Shape;529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0" name="Google Shape;530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1" name="Google Shape;541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47" name="Google Shape;54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8" name="Google Shape;548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2" name="Google Shape;552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3" name="Google Shape;553;p72"/>
          <p:cNvSpPr txBox="1"/>
          <p:nvPr/>
        </p:nvSpPr>
        <p:spPr>
          <a:xfrm>
            <a:off x="3881451" y="2172288"/>
            <a:ext cx="410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omerado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2"/>
          <p:cNvSpPr txBox="1"/>
          <p:nvPr/>
        </p:nvSpPr>
        <p:spPr>
          <a:xfrm>
            <a:off x="3881444" y="3384535"/>
            <a:ext cx="410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usión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2"/>
          <p:cNvSpPr txBox="1"/>
          <p:nvPr/>
        </p:nvSpPr>
        <p:spPr>
          <a:xfrm>
            <a:off x="3881451" y="960063"/>
            <a:ext cx="4101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insepara</a:t>
            </a:r>
            <a:r>
              <a:rPr b="1" lang="en" sz="5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5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2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2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72" title="437.png"/>
          <p:cNvPicPr preferRelativeResize="0"/>
          <p:nvPr/>
        </p:nvPicPr>
        <p:blipFill rotWithShape="1">
          <a:blip r:embed="rId5">
            <a:alphaModFix/>
          </a:blip>
          <a:srcRect b="5933" l="-4570" r="0" t="-5485"/>
          <a:stretch/>
        </p:blipFill>
        <p:spPr>
          <a:xfrm>
            <a:off x="7770275" y="846650"/>
            <a:ext cx="1035177" cy="106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2" title="438.png"/>
          <p:cNvPicPr preferRelativeResize="0"/>
          <p:nvPr/>
        </p:nvPicPr>
        <p:blipFill rotWithShape="1">
          <a:blip r:embed="rId6">
            <a:alphaModFix/>
          </a:blip>
          <a:srcRect b="9552" l="0" r="0" t="5996"/>
          <a:stretch/>
        </p:blipFill>
        <p:spPr>
          <a:xfrm>
            <a:off x="7919475" y="2182615"/>
            <a:ext cx="885977" cy="76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2" title="439.png"/>
          <p:cNvPicPr preferRelativeResize="0"/>
          <p:nvPr/>
        </p:nvPicPr>
        <p:blipFill rotWithShape="1">
          <a:blip r:embed="rId7">
            <a:alphaModFix/>
          </a:blip>
          <a:srcRect b="11745" l="5714" r="0" t="6809"/>
          <a:stretch/>
        </p:blipFill>
        <p:spPr>
          <a:xfrm>
            <a:off x="7770275" y="3396952"/>
            <a:ext cx="1035177" cy="102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blindado</a:t>
            </a:r>
            <a:endParaRPr sz="9600"/>
          </a:p>
        </p:txBody>
      </p:sp>
      <p:pic>
        <p:nvPicPr>
          <p:cNvPr id="571" name="Google Shape;571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enciclopedia</a:t>
            </a:r>
            <a:endParaRPr sz="9600"/>
          </a:p>
        </p:txBody>
      </p:sp>
      <p:pic>
        <p:nvPicPr>
          <p:cNvPr id="577" name="Google Shape;57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/>
          <p:nvPr>
            <p:ph idx="4294967295" type="body"/>
          </p:nvPr>
        </p:nvSpPr>
        <p:spPr>
          <a:xfrm>
            <a:off x="0" y="1626825"/>
            <a:ext cx="9144000" cy="13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800"/>
              <a:t>indudablemente</a:t>
            </a:r>
            <a:endParaRPr sz="7800"/>
          </a:p>
        </p:txBody>
      </p:sp>
      <p:pic>
        <p:nvPicPr>
          <p:cNvPr id="583" name="Google Shape;58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glicerina</a:t>
            </a:r>
            <a:endParaRPr sz="9600"/>
          </a:p>
        </p:txBody>
      </p:sp>
      <p:pic>
        <p:nvPicPr>
          <p:cNvPr id="589" name="Google Shape;58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5" name="Google Shape;325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41" title="Claudio_headonly.png"/>
          <p:cNvPicPr preferRelativeResize="0"/>
          <p:nvPr/>
        </p:nvPicPr>
        <p:blipFill rotWithShape="1">
          <a:blip r:embed="rId5">
            <a:alphaModFix/>
          </a:blip>
          <a:srcRect b="0" l="-10916" r="-10916" t="0"/>
          <a:stretch/>
        </p:blipFill>
        <p:spPr>
          <a:xfrm>
            <a:off x="6999950" y="3384526"/>
            <a:ext cx="1113900" cy="98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 title="435.png"/>
          <p:cNvPicPr preferRelativeResize="0"/>
          <p:nvPr/>
        </p:nvPicPr>
        <p:blipFill rotWithShape="1">
          <a:blip r:embed="rId6">
            <a:alphaModFix/>
          </a:blip>
          <a:srcRect b="8240" l="9233" r="7586" t="0"/>
          <a:stretch/>
        </p:blipFill>
        <p:spPr>
          <a:xfrm rot="767380">
            <a:off x="6874969" y="1028723"/>
            <a:ext cx="722231" cy="91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 title="436.png"/>
          <p:cNvPicPr preferRelativeResize="0"/>
          <p:nvPr/>
        </p:nvPicPr>
        <p:blipFill rotWithShape="1">
          <a:blip r:embed="rId7">
            <a:alphaModFix/>
          </a:blip>
          <a:srcRect b="23415" l="3191" r="3508" t="14838"/>
          <a:stretch/>
        </p:blipFill>
        <p:spPr>
          <a:xfrm>
            <a:off x="7315100" y="2305200"/>
            <a:ext cx="1113900" cy="842400"/>
          </a:xfrm>
          <a:prstGeom prst="roundRect">
            <a:avLst>
              <a:gd fmla="val 994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implacable</a:t>
            </a:r>
            <a:endParaRPr sz="9600"/>
          </a:p>
        </p:txBody>
      </p:sp>
      <p:pic>
        <p:nvPicPr>
          <p:cNvPr id="595" name="Google Shape;59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gladiolas</a:t>
            </a:r>
            <a:endParaRPr sz="9600"/>
          </a:p>
        </p:txBody>
      </p:sp>
      <p:pic>
        <p:nvPicPr>
          <p:cNvPr id="601" name="Google Shape;60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combustible</a:t>
            </a:r>
            <a:endParaRPr sz="9600"/>
          </a:p>
        </p:txBody>
      </p:sp>
      <p:pic>
        <p:nvPicPr>
          <p:cNvPr id="607" name="Google Shape;60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exclusivo</a:t>
            </a:r>
            <a:endParaRPr sz="9600"/>
          </a:p>
        </p:txBody>
      </p:sp>
      <p:pic>
        <p:nvPicPr>
          <p:cNvPr id="613" name="Google Shape;61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5" name="Google Shape;625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aterra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1" name="Google Shape;631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culpa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7" name="Google Shape;637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9" name="Google Shape;649;p86"/>
          <p:cNvSpPr/>
          <p:nvPr/>
        </p:nvSpPr>
        <p:spPr>
          <a:xfrm>
            <a:off x="717349" y="2323550"/>
            <a:ext cx="25902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canció</a:t>
            </a:r>
            <a:r>
              <a:rPr b="1"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86"/>
          <p:cNvSpPr/>
          <p:nvPr/>
        </p:nvSpPr>
        <p:spPr>
          <a:xfrm>
            <a:off x="3606600" y="2323550"/>
            <a:ext cx="26880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autobú</a:t>
            </a:r>
            <a:r>
              <a:rPr b="1" lang="en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86"/>
          <p:cNvSpPr/>
          <p:nvPr/>
        </p:nvSpPr>
        <p:spPr>
          <a:xfrm>
            <a:off x="6593650" y="2323575"/>
            <a:ext cx="18330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aqu</a:t>
            </a:r>
            <a:r>
              <a:rPr b="1"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86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53" name="Google Shape;653;p86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54" name="Google Shape;654;p86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niebla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7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60" name="Google Shape;660;p87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61" name="Google Shape;661;p87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2" name="Google Shape;662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3" name="Google Shape;663;p87"/>
          <p:cNvSpPr/>
          <p:nvPr/>
        </p:nvSpPr>
        <p:spPr>
          <a:xfrm>
            <a:off x="489225" y="2323550"/>
            <a:ext cx="28590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velocida</a:t>
            </a:r>
            <a:r>
              <a:rPr b="1" lang="en" sz="4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sz="4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7"/>
          <p:cNvSpPr/>
          <p:nvPr/>
        </p:nvSpPr>
        <p:spPr>
          <a:xfrm>
            <a:off x="3672600" y="2323550"/>
            <a:ext cx="22620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coloca</a:t>
            </a:r>
            <a:r>
              <a:rPr b="1" lang="en" sz="40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4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87"/>
          <p:cNvSpPr/>
          <p:nvPr/>
        </p:nvSpPr>
        <p:spPr>
          <a:xfrm>
            <a:off x="6258975" y="2323575"/>
            <a:ext cx="23958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mundia</a:t>
            </a:r>
            <a:r>
              <a:rPr b="1" lang="en" sz="4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4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87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672" name="Google Shape;672;p88"/>
          <p:cNvGrpSpPr/>
          <p:nvPr/>
        </p:nvGrpSpPr>
        <p:grpSpPr>
          <a:xfrm>
            <a:off x="1959830" y="2323550"/>
            <a:ext cx="5549221" cy="948605"/>
            <a:chOff x="1959830" y="2323550"/>
            <a:chExt cx="5549221" cy="948605"/>
          </a:xfrm>
        </p:grpSpPr>
        <p:sp>
          <p:nvSpPr>
            <p:cNvPr id="673" name="Google Shape;673;p88"/>
            <p:cNvSpPr/>
            <p:nvPr/>
          </p:nvSpPr>
          <p:spPr>
            <a:xfrm>
              <a:off x="1959830" y="2323555"/>
              <a:ext cx="23958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cantar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4" name="Google Shape;674;p88"/>
            <p:cNvSpPr/>
            <p:nvPr/>
          </p:nvSpPr>
          <p:spPr>
            <a:xfrm>
              <a:off x="4790451" y="2323550"/>
              <a:ext cx="27186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accion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75" name="Google Shape;675;p88"/>
          <p:cNvSpPr/>
          <p:nvPr/>
        </p:nvSpPr>
        <p:spPr>
          <a:xfrm>
            <a:off x="3271800" y="3755025"/>
            <a:ext cx="26004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acció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8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77" name="Google Shape;677;p88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78" name="Google Shape;678;p88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684" name="Google Shape;684;p89"/>
          <p:cNvGrpSpPr/>
          <p:nvPr/>
        </p:nvGrpSpPr>
        <p:grpSpPr>
          <a:xfrm>
            <a:off x="1627799" y="2323550"/>
            <a:ext cx="5879752" cy="948600"/>
            <a:chOff x="1292849" y="2323550"/>
            <a:chExt cx="5879752" cy="948600"/>
          </a:xfrm>
        </p:grpSpPr>
        <p:sp>
          <p:nvSpPr>
            <p:cNvPr id="685" name="Google Shape;685;p89"/>
            <p:cNvSpPr/>
            <p:nvPr/>
          </p:nvSpPr>
          <p:spPr>
            <a:xfrm>
              <a:off x="1292849" y="2323550"/>
              <a:ext cx="27156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mural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6" name="Google Shape;686;p89"/>
            <p:cNvSpPr/>
            <p:nvPr/>
          </p:nvSpPr>
          <p:spPr>
            <a:xfrm>
              <a:off x="4457001" y="2323550"/>
              <a:ext cx="27156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frances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87" name="Google Shape;687;p89"/>
          <p:cNvSpPr/>
          <p:nvPr/>
        </p:nvSpPr>
        <p:spPr>
          <a:xfrm>
            <a:off x="3205532" y="3755025"/>
            <a:ext cx="27243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</a:t>
            </a: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9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89" name="Google Shape;689;p89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90" name="Google Shape;690;p89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696" name="Google Shape;696;p90"/>
          <p:cNvGrpSpPr/>
          <p:nvPr/>
        </p:nvGrpSpPr>
        <p:grpSpPr>
          <a:xfrm>
            <a:off x="1707000" y="2323550"/>
            <a:ext cx="5521198" cy="948600"/>
            <a:chOff x="1259739" y="2323550"/>
            <a:chExt cx="5521198" cy="948600"/>
          </a:xfrm>
        </p:grpSpPr>
        <p:sp>
          <p:nvSpPr>
            <p:cNvPr id="697" name="Google Shape;697;p90"/>
            <p:cNvSpPr/>
            <p:nvPr/>
          </p:nvSpPr>
          <p:spPr>
            <a:xfrm>
              <a:off x="1259739" y="2323550"/>
              <a:ext cx="26364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verd</a:t>
              </a: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ad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8" name="Google Shape;698;p90"/>
            <p:cNvSpPr/>
            <p:nvPr/>
          </p:nvSpPr>
          <p:spPr>
            <a:xfrm>
              <a:off x="4353337" y="2323550"/>
              <a:ext cx="24276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fundo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99" name="Google Shape;699;p90"/>
          <p:cNvSpPr/>
          <p:nvPr/>
        </p:nvSpPr>
        <p:spPr>
          <a:xfrm>
            <a:off x="3443244" y="3755025"/>
            <a:ext cx="22575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90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701" name="Google Shape;701;p90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702" name="Google Shape;702;p90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708" name="Google Shape;708;p91"/>
          <p:cNvGrpSpPr/>
          <p:nvPr/>
        </p:nvGrpSpPr>
        <p:grpSpPr>
          <a:xfrm>
            <a:off x="1582500" y="2323550"/>
            <a:ext cx="6265503" cy="948600"/>
            <a:chOff x="1582500" y="2323550"/>
            <a:chExt cx="6265503" cy="948600"/>
          </a:xfrm>
        </p:grpSpPr>
        <p:sp>
          <p:nvSpPr>
            <p:cNvPr id="709" name="Google Shape;709;p91"/>
            <p:cNvSpPr/>
            <p:nvPr/>
          </p:nvSpPr>
          <p:spPr>
            <a:xfrm>
              <a:off x="1582500" y="2323550"/>
              <a:ext cx="27609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cepilla</a:t>
              </a: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0" name="Google Shape;710;p91"/>
            <p:cNvSpPr/>
            <p:nvPr/>
          </p:nvSpPr>
          <p:spPr>
            <a:xfrm>
              <a:off x="4800602" y="2323550"/>
              <a:ext cx="30474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pantalo</a:t>
              </a:r>
              <a:r>
                <a:rPr lang="en" sz="4500">
                  <a:solidFill>
                    <a:srgbClr val="33333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11" name="Google Shape;711;p91"/>
          <p:cNvSpPr/>
          <p:nvPr/>
        </p:nvSpPr>
        <p:spPr>
          <a:xfrm>
            <a:off x="3025200" y="3755025"/>
            <a:ext cx="3093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pantaló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91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713" name="Google Shape;713;p91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714" name="Google Shape;714;p91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0" name="Google Shape;720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6" name="Google Shape;726;p93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 Pluto le encanta bañarse.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2" name="Google Shape;732;p94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Todo queda inundado de agua, pero vale la pena porque da mucha risa. 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8" name="Google Shape;738;p95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Verdaderamente es un glotón.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4" name="Google Shape;744;p96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 Pluto le gusta imitar sonidos.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renglón</a:t>
            </a:r>
            <a:endParaRPr sz="9600"/>
          </a:p>
        </p:txBody>
      </p:sp>
      <p:pic>
        <p:nvPicPr>
          <p:cNvPr id="351" name="Google Shape;351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0" name="Google Shape;750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1" name="Google Shape;751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notable</a:t>
            </a:r>
            <a:endParaRPr sz="9600"/>
          </a:p>
        </p:txBody>
      </p:sp>
      <p:pic>
        <p:nvPicPr>
          <p:cNvPr id="357" name="Google Shape;357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clases</a:t>
            </a:r>
            <a:endParaRPr sz="9600"/>
          </a:p>
        </p:txBody>
      </p:sp>
      <p:pic>
        <p:nvPicPr>
          <p:cNvPr id="363" name="Google Shape;36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recluta</a:t>
            </a:r>
            <a:endParaRPr sz="9600"/>
          </a:p>
        </p:txBody>
      </p:sp>
      <p:pic>
        <p:nvPicPr>
          <p:cNvPr id="369" name="Google Shape;36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