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54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54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oboe.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husmear.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re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oboe.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bo - e, oboe.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últimas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oboe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7d5a5a8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c7d5a5a8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marea.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re - a, marea.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últimas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marea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c7d5a5a88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c7d5a5a88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paella.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e - lla, paella.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primeras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paella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 toca batear al equipo visitante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 - te - 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Batear, /b/, /a/, /t/, /e/,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oe, ea, ae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bombero fue considerado un héroe tras salvar a la familia de gatos.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hé - ro -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Héroe, /e/, /r/, /o/,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flores coloridas atraen abejas y mariposas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tra - 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/n/. Atraen, /a/, /t/, /r/, /a/, /e/,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carta.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quedó.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dejó.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pensó por un momento y luego sonrió.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(1), pensó (2), por (3), un (4), momento (5), y (6), luego (7), sonrió (8).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oe, ea, ae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proeza.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proeza: pro - e - za.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asamblea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infraestructura.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plateado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autoevaluación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aerolínea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roer: ro - er.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marea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decaer.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quinceañera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espontánea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distraerse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acarrear.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aeropuerto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Llegamos temprano al aeropuerto para tomar el avión.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aeropuerto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e - ro - puer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/u/,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Aeropuerto, /a/, /e/, /r/, /o/, /p/, /u/, /e/, /r/,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saborear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perro, Lucas, le encanta saborear su hueso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saborear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bo - re - 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Saborear, /s/, /a/, /b/, /o/, /r/, /e/,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poetisa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Camila, la poetisa, recita sus versos con mucha emoción.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poetisa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ti - 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Poetisa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/p/, /o/, /e/, /t/, /i/,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clasificar palabras en agudas o graves. Recuerden que las palabras agudas llevan tilde en la última sílaba cuando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vocal.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graves llevan la tilde en la penúltima sílaba (la que va antes de la última) cuando no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última sílaba,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-jón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cajón.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que se pronuncia con más fuerza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-jón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la última sílaba y la palabra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es una palabra aguda y lleva tilde. Ahora vamos a hacerlo juntos.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c7d5a5a8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c7d5a5a8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ár-: árbol.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(ár-)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con más palabras.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c7d5a5a88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c7d5a5a88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lón: melón.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(-lón)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(sí)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7d5a5a8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c7d5a5a8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cesped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cés-: césped.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(cés-)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césped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c7d5a5a88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c7d5a5a88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tunel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tú-: túnel.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(tú-)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túnel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c7d5a5a8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c7d5a5a8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fé: café.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(-fé)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(sí)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—Recuerdo cuando encontramos esa caja misteriosa aquí —dijo Andrea, riendo.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paella.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retraer.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image" Target="../media/image46.png"/><Relationship Id="rId6" Type="http://schemas.openxmlformats.org/officeDocument/2006/relationships/image" Target="../media/image42.png"/><Relationship Id="rId7" Type="http://schemas.openxmlformats.org/officeDocument/2006/relationships/image" Target="../media/image4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72468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92491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132479" y="359924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oboe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tarea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husmear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9" name="Google Shape;399;p51"/>
          <p:cNvSpPr txBox="1"/>
          <p:nvPr/>
        </p:nvSpPr>
        <p:spPr>
          <a:xfrm>
            <a:off x="441600" y="251625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595" y="1920240"/>
            <a:ext cx="808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 </a:t>
            </a:r>
            <a:endParaRPr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bo - e (oboe), 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re - a (marea), pa - e - lla (paella)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 rot="5400000">
            <a:off x="433125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439720" y="461739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2578600" y="569450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oboe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3" name="Google Shape;413;p52"/>
          <p:cNvGrpSpPr/>
          <p:nvPr/>
        </p:nvGrpSpPr>
        <p:grpSpPr>
          <a:xfrm>
            <a:off x="0" y="2441448"/>
            <a:ext cx="9172345" cy="2257800"/>
            <a:chOff x="0" y="2338400"/>
            <a:chExt cx="9172345" cy="2257800"/>
          </a:xfrm>
        </p:grpSpPr>
        <p:sp>
          <p:nvSpPr>
            <p:cNvPr id="414" name="Google Shape;414;p52"/>
            <p:cNvSpPr txBox="1"/>
            <p:nvPr/>
          </p:nvSpPr>
          <p:spPr>
            <a:xfrm>
              <a:off x="0" y="23384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28345" y="34673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oe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/>
          <p:nvPr/>
        </p:nvSpPr>
        <p:spPr>
          <a:xfrm rot="5400000">
            <a:off x="433125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439720" y="461739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3"/>
          <p:cNvSpPr txBox="1"/>
          <p:nvPr/>
        </p:nvSpPr>
        <p:spPr>
          <a:xfrm>
            <a:off x="2578600" y="569450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marea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8" name="Google Shape;428;p53"/>
          <p:cNvGrpSpPr/>
          <p:nvPr/>
        </p:nvGrpSpPr>
        <p:grpSpPr>
          <a:xfrm>
            <a:off x="0" y="2441448"/>
            <a:ext cx="9172345" cy="2257800"/>
            <a:chOff x="0" y="2338400"/>
            <a:chExt cx="9172345" cy="2257800"/>
          </a:xfrm>
        </p:grpSpPr>
        <p:sp>
          <p:nvSpPr>
            <p:cNvPr id="429" name="Google Shape;429;p53"/>
            <p:cNvSpPr txBox="1"/>
            <p:nvPr/>
          </p:nvSpPr>
          <p:spPr>
            <a:xfrm>
              <a:off x="0" y="23384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  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53"/>
            <p:cNvSpPr txBox="1"/>
            <p:nvPr/>
          </p:nvSpPr>
          <p:spPr>
            <a:xfrm>
              <a:off x="28345" y="34673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ea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439720" y="461739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2578700" y="569450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paella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3" name="Google Shape;443;p54"/>
          <p:cNvGrpSpPr/>
          <p:nvPr/>
        </p:nvGrpSpPr>
        <p:grpSpPr>
          <a:xfrm>
            <a:off x="0" y="2441448"/>
            <a:ext cx="9172345" cy="2262175"/>
            <a:chOff x="0" y="2338400"/>
            <a:chExt cx="9172345" cy="2262175"/>
          </a:xfrm>
        </p:grpSpPr>
        <p:sp>
          <p:nvSpPr>
            <p:cNvPr id="444" name="Google Shape;444;p54"/>
            <p:cNvSpPr txBox="1"/>
            <p:nvPr/>
          </p:nvSpPr>
          <p:spPr>
            <a:xfrm>
              <a:off x="0" y="23384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endParaRPr sz="6000" u="sng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54"/>
            <p:cNvSpPr txBox="1"/>
            <p:nvPr/>
          </p:nvSpPr>
          <p:spPr>
            <a:xfrm>
              <a:off x="28345" y="3471675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lla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7" name="Google Shape;457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5" name="Google Shape;475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carta</a:t>
            </a:r>
            <a:endParaRPr sz="9600"/>
          </a:p>
        </p:txBody>
      </p:sp>
      <p:pic>
        <p:nvPicPr>
          <p:cNvPr id="481" name="Google Shape;481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7" name="Google Shape;487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quedó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dejó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pensó por un momento y luego sonrió.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5"/>
          <p:cNvSpPr txBox="1"/>
          <p:nvPr/>
        </p:nvSpPr>
        <p:spPr>
          <a:xfrm>
            <a:off x="441600" y="439800"/>
            <a:ext cx="82608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Pasaron los siguientes días explorando Santa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Cruz.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7" name="Google Shape;51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3" name="Google Shape;523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pensó por un momento y luego sonrió.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7" name="Google Shape;537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8" name="Google Shape;538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9" name="Google Shape;549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2"/>
          <p:cNvSpPr txBox="1"/>
          <p:nvPr/>
        </p:nvSpPr>
        <p:spPr>
          <a:xfrm>
            <a:off x="3881451" y="2172288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asambl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3881444" y="3384535"/>
            <a:ext cx="4101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</a:t>
            </a:r>
            <a:r>
              <a:rPr b="1" lang="en" sz="4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4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72" title="468.png"/>
          <p:cNvPicPr preferRelativeResize="0"/>
          <p:nvPr/>
        </p:nvPicPr>
        <p:blipFill rotWithShape="1">
          <a:blip r:embed="rId5">
            <a:alphaModFix/>
          </a:blip>
          <a:srcRect b="10466" l="0" r="0" t="0"/>
          <a:stretch/>
        </p:blipFill>
        <p:spPr>
          <a:xfrm>
            <a:off x="6739650" y="898803"/>
            <a:ext cx="1083017" cy="11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2" title="469.png"/>
          <p:cNvPicPr preferRelativeResize="0"/>
          <p:nvPr/>
        </p:nvPicPr>
        <p:blipFill rotWithShape="1">
          <a:blip r:embed="rId6">
            <a:alphaModFix/>
          </a:blip>
          <a:srcRect b="26469" l="0" r="0" t="20046"/>
          <a:stretch/>
        </p:blipFill>
        <p:spPr>
          <a:xfrm>
            <a:off x="7094000" y="2220875"/>
            <a:ext cx="1762299" cy="107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2" title="470.png"/>
          <p:cNvPicPr preferRelativeResize="0"/>
          <p:nvPr/>
        </p:nvPicPr>
        <p:blipFill rotWithShape="1">
          <a:blip r:embed="rId7">
            <a:alphaModFix/>
          </a:blip>
          <a:srcRect b="17428" l="5804" r="5849" t="6734"/>
          <a:stretch/>
        </p:blipFill>
        <p:spPr>
          <a:xfrm>
            <a:off x="7853672" y="3330675"/>
            <a:ext cx="972900" cy="954300"/>
          </a:xfrm>
          <a:prstGeom prst="roundRect">
            <a:avLst>
              <a:gd fmla="val 847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plateado</a:t>
            </a:r>
            <a:endParaRPr sz="9600"/>
          </a:p>
        </p:txBody>
      </p:sp>
      <p:pic>
        <p:nvPicPr>
          <p:cNvPr id="576" name="Google Shape;57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realización</a:t>
            </a:r>
            <a:endParaRPr sz="9600"/>
          </a:p>
        </p:txBody>
      </p:sp>
      <p:pic>
        <p:nvPicPr>
          <p:cNvPr id="582" name="Google Shape;58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5"/>
          <p:cNvSpPr txBox="1"/>
          <p:nvPr>
            <p:ph idx="4294967295" type="body"/>
          </p:nvPr>
        </p:nvSpPr>
        <p:spPr>
          <a:xfrm>
            <a:off x="0" y="1626825"/>
            <a:ext cx="91440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autoevaluación</a:t>
            </a:r>
            <a:endParaRPr sz="8400"/>
          </a:p>
        </p:txBody>
      </p:sp>
      <p:pic>
        <p:nvPicPr>
          <p:cNvPr id="588" name="Google Shape;58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aerolínea</a:t>
            </a:r>
            <a:endParaRPr sz="9600"/>
          </a:p>
        </p:txBody>
      </p:sp>
      <p:pic>
        <p:nvPicPr>
          <p:cNvPr id="594" name="Google Shape;59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465.png"/>
          <p:cNvPicPr preferRelativeResize="0"/>
          <p:nvPr/>
        </p:nvPicPr>
        <p:blipFill rotWithShape="1">
          <a:blip r:embed="rId5">
            <a:alphaModFix/>
          </a:blip>
          <a:srcRect b="0" l="0" r="9198" t="4040"/>
          <a:stretch/>
        </p:blipFill>
        <p:spPr>
          <a:xfrm>
            <a:off x="5536625" y="639500"/>
            <a:ext cx="1089451" cy="13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466.png"/>
          <p:cNvPicPr preferRelativeResize="0"/>
          <p:nvPr/>
        </p:nvPicPr>
        <p:blipFill rotWithShape="1">
          <a:blip r:embed="rId6">
            <a:alphaModFix/>
          </a:blip>
          <a:srcRect b="13643" l="3040" r="3134" t="4269"/>
          <a:stretch/>
        </p:blipFill>
        <p:spPr>
          <a:xfrm>
            <a:off x="6626075" y="2210450"/>
            <a:ext cx="1200900" cy="1078800"/>
          </a:xfrm>
          <a:prstGeom prst="roundRect">
            <a:avLst>
              <a:gd fmla="val 7156" name="adj"/>
            </a:avLst>
          </a:prstGeom>
          <a:noFill/>
          <a:ln>
            <a:noFill/>
          </a:ln>
        </p:spPr>
      </p:pic>
      <p:pic>
        <p:nvPicPr>
          <p:cNvPr id="339" name="Google Shape;339;p41" title="46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8425" y="3333549"/>
            <a:ext cx="1044296" cy="11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quinceañera</a:t>
            </a:r>
            <a:endParaRPr sz="9600"/>
          </a:p>
        </p:txBody>
      </p:sp>
      <p:pic>
        <p:nvPicPr>
          <p:cNvPr id="600" name="Google Shape;60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espontánea</a:t>
            </a:r>
            <a:endParaRPr sz="9600"/>
          </a:p>
        </p:txBody>
      </p:sp>
      <p:pic>
        <p:nvPicPr>
          <p:cNvPr id="606" name="Google Shape;60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distraerse</a:t>
            </a:r>
            <a:endParaRPr sz="9600"/>
          </a:p>
        </p:txBody>
      </p:sp>
      <p:pic>
        <p:nvPicPr>
          <p:cNvPr id="612" name="Google Shape;61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acarrear</a:t>
            </a:r>
            <a:endParaRPr sz="9600"/>
          </a:p>
        </p:txBody>
      </p:sp>
      <p:pic>
        <p:nvPicPr>
          <p:cNvPr id="618" name="Google Shape;61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0" name="Google Shape;63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ropuerto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6" name="Google Shape;63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sabor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2" name="Google Shape;64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4" name="Google Shape;654;p86"/>
          <p:cNvSpPr/>
          <p:nvPr/>
        </p:nvSpPr>
        <p:spPr>
          <a:xfrm>
            <a:off x="3231025" y="1197875"/>
            <a:ext cx="2527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cajó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86"/>
          <p:cNvSpPr/>
          <p:nvPr/>
        </p:nvSpPr>
        <p:spPr>
          <a:xfrm>
            <a:off x="1159206" y="2447788"/>
            <a:ext cx="1330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86"/>
          <p:cNvSpPr/>
          <p:nvPr/>
        </p:nvSpPr>
        <p:spPr>
          <a:xfrm>
            <a:off x="2720108" y="2444688"/>
            <a:ext cx="156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5353203" y="2447808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cajón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/>
          <p:nvPr/>
        </p:nvSpPr>
        <p:spPr>
          <a:xfrm>
            <a:off x="4519197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0" name="Google Shape;660;p86"/>
          <p:cNvGrpSpPr/>
          <p:nvPr/>
        </p:nvGrpSpPr>
        <p:grpSpPr>
          <a:xfrm>
            <a:off x="2848523" y="3697725"/>
            <a:ext cx="2910002" cy="1005900"/>
            <a:chOff x="2848523" y="3697725"/>
            <a:chExt cx="2910002" cy="1005900"/>
          </a:xfrm>
        </p:grpSpPr>
        <p:sp>
          <p:nvSpPr>
            <p:cNvPr id="661" name="Google Shape;661;p86"/>
            <p:cNvSpPr/>
            <p:nvPr/>
          </p:nvSpPr>
          <p:spPr>
            <a:xfrm>
              <a:off x="3126925" y="3697725"/>
              <a:ext cx="26316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62" name="Google Shape;662;p86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4852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correa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7"/>
          <p:cNvSpPr/>
          <p:nvPr/>
        </p:nvSpPr>
        <p:spPr>
          <a:xfrm>
            <a:off x="3428984" y="1197875"/>
            <a:ext cx="2209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arbol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1311254" y="2453045"/>
            <a:ext cx="11742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/>
          <p:nvPr/>
        </p:nvSpPr>
        <p:spPr>
          <a:xfrm>
            <a:off x="2724556" y="2447797"/>
            <a:ext cx="1513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5293003" y="244779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rbo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4463722" y="28254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4" name="Google Shape;674;p87"/>
          <p:cNvGrpSpPr/>
          <p:nvPr/>
        </p:nvGrpSpPr>
        <p:grpSpPr>
          <a:xfrm>
            <a:off x="3030448" y="3697725"/>
            <a:ext cx="2746051" cy="1005900"/>
            <a:chOff x="3030448" y="3697725"/>
            <a:chExt cx="2746051" cy="1005900"/>
          </a:xfrm>
        </p:grpSpPr>
        <p:sp>
          <p:nvSpPr>
            <p:cNvPr id="675" name="Google Shape;675;p87"/>
            <p:cNvSpPr/>
            <p:nvPr/>
          </p:nvSpPr>
          <p:spPr>
            <a:xfrm>
              <a:off x="3367499" y="3697725"/>
              <a:ext cx="24090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76" name="Google Shape;676;p87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30448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88"/>
          <p:cNvSpPr/>
          <p:nvPr/>
        </p:nvSpPr>
        <p:spPr>
          <a:xfrm>
            <a:off x="3279250" y="1197875"/>
            <a:ext cx="2374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melon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8"/>
          <p:cNvSpPr/>
          <p:nvPr/>
        </p:nvSpPr>
        <p:spPr>
          <a:xfrm>
            <a:off x="1122150" y="2447800"/>
            <a:ext cx="1513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8"/>
          <p:cNvSpPr/>
          <p:nvPr/>
        </p:nvSpPr>
        <p:spPr>
          <a:xfrm>
            <a:off x="2872556" y="2447797"/>
            <a:ext cx="1513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8"/>
          <p:cNvSpPr/>
          <p:nvPr/>
        </p:nvSpPr>
        <p:spPr>
          <a:xfrm>
            <a:off x="5375628" y="244779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melón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4579047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8" name="Google Shape;688;p88"/>
          <p:cNvGrpSpPr/>
          <p:nvPr/>
        </p:nvGrpSpPr>
        <p:grpSpPr>
          <a:xfrm>
            <a:off x="2934123" y="3697725"/>
            <a:ext cx="3112228" cy="1005900"/>
            <a:chOff x="2934123" y="3697725"/>
            <a:chExt cx="3112228" cy="1005900"/>
          </a:xfrm>
        </p:grpSpPr>
        <p:sp>
          <p:nvSpPr>
            <p:cNvPr id="689" name="Google Shape;689;p88"/>
            <p:cNvSpPr/>
            <p:nvPr/>
          </p:nvSpPr>
          <p:spPr>
            <a:xfrm>
              <a:off x="3097651" y="3697725"/>
              <a:ext cx="29487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90" name="Google Shape;690;p88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412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89"/>
          <p:cNvSpPr/>
          <p:nvPr/>
        </p:nvSpPr>
        <p:spPr>
          <a:xfrm>
            <a:off x="3118000" y="1197875"/>
            <a:ext cx="291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cesped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9"/>
          <p:cNvSpPr/>
          <p:nvPr/>
        </p:nvSpPr>
        <p:spPr>
          <a:xfrm>
            <a:off x="822826" y="2447800"/>
            <a:ext cx="1622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/>
          <p:nvPr/>
        </p:nvSpPr>
        <p:spPr>
          <a:xfrm>
            <a:off x="2712351" y="2447800"/>
            <a:ext cx="1805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>
            <a:off x="5507175" y="2447800"/>
            <a:ext cx="28140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césped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/>
          <p:nvPr/>
        </p:nvSpPr>
        <p:spPr>
          <a:xfrm>
            <a:off x="4710597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2" name="Google Shape;702;p89"/>
          <p:cNvGrpSpPr/>
          <p:nvPr/>
        </p:nvGrpSpPr>
        <p:grpSpPr>
          <a:xfrm>
            <a:off x="3043073" y="3697725"/>
            <a:ext cx="2730876" cy="1005900"/>
            <a:chOff x="3043073" y="3697725"/>
            <a:chExt cx="2730876" cy="1005900"/>
          </a:xfrm>
        </p:grpSpPr>
        <p:sp>
          <p:nvSpPr>
            <p:cNvPr id="703" name="Google Shape;703;p89"/>
            <p:cNvSpPr/>
            <p:nvPr/>
          </p:nvSpPr>
          <p:spPr>
            <a:xfrm>
              <a:off x="3370049" y="3697725"/>
              <a:ext cx="24039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04" name="Google Shape;704;p89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0" name="Google Shape;710;p90"/>
          <p:cNvSpPr/>
          <p:nvPr/>
        </p:nvSpPr>
        <p:spPr>
          <a:xfrm>
            <a:off x="3467109" y="1197875"/>
            <a:ext cx="2209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tune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/>
          <p:nvPr/>
        </p:nvSpPr>
        <p:spPr>
          <a:xfrm>
            <a:off x="1261516" y="2447795"/>
            <a:ext cx="11742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>
            <a:off x="2688268" y="2447797"/>
            <a:ext cx="1513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0"/>
          <p:cNvSpPr/>
          <p:nvPr/>
        </p:nvSpPr>
        <p:spPr>
          <a:xfrm>
            <a:off x="5250891" y="244779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túnel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>
            <a:off x="4454310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6" name="Google Shape;716;p90"/>
          <p:cNvGrpSpPr/>
          <p:nvPr/>
        </p:nvGrpSpPr>
        <p:grpSpPr>
          <a:xfrm>
            <a:off x="3043073" y="3697725"/>
            <a:ext cx="2739276" cy="1005900"/>
            <a:chOff x="3043073" y="3697725"/>
            <a:chExt cx="2739276" cy="1005900"/>
          </a:xfrm>
        </p:grpSpPr>
        <p:sp>
          <p:nvSpPr>
            <p:cNvPr id="717" name="Google Shape;717;p90"/>
            <p:cNvSpPr/>
            <p:nvPr/>
          </p:nvSpPr>
          <p:spPr>
            <a:xfrm>
              <a:off x="3361649" y="3697725"/>
              <a:ext cx="24207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18" name="Google Shape;718;p90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91"/>
          <p:cNvSpPr/>
          <p:nvPr/>
        </p:nvSpPr>
        <p:spPr>
          <a:xfrm>
            <a:off x="3428984" y="1197875"/>
            <a:ext cx="2209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cafe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1547337" y="2447800"/>
            <a:ext cx="1287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>
            <a:off x="3099364" y="2447800"/>
            <a:ext cx="1154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/>
          <p:nvPr/>
        </p:nvSpPr>
        <p:spPr>
          <a:xfrm>
            <a:off x="5386870" y="2447800"/>
            <a:ext cx="22098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café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/>
          <p:nvPr/>
        </p:nvSpPr>
        <p:spPr>
          <a:xfrm>
            <a:off x="4518522" y="28254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91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30" name="Google Shape;730;p91"/>
          <p:cNvGrpSpPr/>
          <p:nvPr/>
        </p:nvGrpSpPr>
        <p:grpSpPr>
          <a:xfrm>
            <a:off x="2916198" y="3697725"/>
            <a:ext cx="2996650" cy="1005900"/>
            <a:chOff x="2916198" y="3697725"/>
            <a:chExt cx="2996650" cy="1005900"/>
          </a:xfrm>
        </p:grpSpPr>
        <p:sp>
          <p:nvSpPr>
            <p:cNvPr id="731" name="Google Shape;731;p91"/>
            <p:cNvSpPr/>
            <p:nvPr/>
          </p:nvSpPr>
          <p:spPr>
            <a:xfrm>
              <a:off x="3231149" y="3697725"/>
              <a:ext cx="26817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32" name="Google Shape;732;p91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16198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8" name="Google Shape;73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3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—Recuerdo cuando encontramos esa caja misteriosa aquí —dijo Andrea, riendo.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4"/>
          <p:cNvSpPr txBox="1"/>
          <p:nvPr/>
        </p:nvSpPr>
        <p:spPr>
          <a:xfrm>
            <a:off x="441600" y="439800"/>
            <a:ext cx="82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Te visitaré algún día.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6" name="Google Shape;756;p95"/>
          <p:cNvSpPr txBox="1"/>
          <p:nvPr/>
        </p:nvSpPr>
        <p:spPr>
          <a:xfrm>
            <a:off x="441600" y="439800"/>
            <a:ext cx="8260800" cy="1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210">
                <a:latin typeface="Century Gothic"/>
                <a:ea typeface="Century Gothic"/>
                <a:cs typeface="Century Gothic"/>
                <a:sym typeface="Century Gothic"/>
              </a:rPr>
              <a:t>Andrea fue a despedirse de Bruno y su familia.</a:t>
            </a:r>
            <a:endParaRPr sz="52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2" name="Google Shape;762;p96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Mientras el coche de Bruno se alejaba, Andrea se quedó de pie, triste pero también agradecida por los momentos compartidos.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paella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8" name="Google Shape;76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9" name="Google Shape;76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aldea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poema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retraer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