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</p:sldIdLst>
  <p:sldSz cy="5143500" cx="9144000"/>
  <p:notesSz cx="6858000" cy="9144000"/>
  <p:embeddedFontLst>
    <p:embeddedFont>
      <p:font typeface="Century Gothic"/>
      <p:regular r:id="rId69"/>
      <p:bold r:id="rId70"/>
      <p:italic r:id="rId71"/>
      <p:boldItalic r:id="rId7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BA23408-6A70-431D-ADEF-AC193413E54E}">
  <a:tblStyle styleId="{2BA23408-6A70-431D-ADEF-AC193413E5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2" Type="http://schemas.openxmlformats.org/officeDocument/2006/relationships/font" Target="fonts/CenturyGothic-boldItalic.fntdata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CenturyGothic-italic.fntdata"/><Relationship Id="rId70" Type="http://schemas.openxmlformats.org/officeDocument/2006/relationships/font" Target="fonts/CenturyGothic-bold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CenturyGothic-regular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3dd381550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3dd38155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3fdfecb1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3fdfecb1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para las próximas letras diremos el sonido juntos.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3fdfecb1a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3fdfecb1a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3fdfecb1a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3fdfecb1a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3fdfecb1a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3fdfecb1a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3fdfecb1a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3fdfecb1a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/i/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3fdfecb1a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3fdfecb1a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3fdfecb1a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3fdfecb1a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/o/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3fdfecb1a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3fdfecb1a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3fdfecb1a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3fdfecb1a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/u/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3fdfecb1ac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3fdfecb1a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3dd381550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3dd381550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repasar sonidos iniciales y leer y escribir palabras.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3fdfecb1ac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3fdfecb1a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3fdfecb1ac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3fdfecb1a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/n/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3fdfecb1ac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3fdfecb1ac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3fdfecb1ac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3fdfecb1ac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3fdfecb1ac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3fdfecb1ac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/ñ/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3fdfecb1ac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3fdfecb1ac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22c7b00341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22c7b00341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22c7b00341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22c7b00341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uno de estos sonidos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/a/, /l/, /e/, /s/, /i/, /rr/, /o/, /p/, /u/, /d/, /r/, /n/, /b/, /f/, /ñ/, /b/.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el sonido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acepte cualquiera de las letras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letra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1eba1ebcb4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1eba1ebcb4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con mínimo contraste. Son palabras que son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muy parecidas pero tienen un sonido diferente que cambia su significado, como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rosa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rosas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 muy importante que leas todas las partes de la palabra. ¿Listos?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29-34 una a la vez y diga cada palabra en voz alta junto con ellos. </a:t>
            </a:r>
            <a:endParaRPr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04a5ee84c5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04a5ee84c5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 - sa, rosa.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3dd381550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3dd381550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04a5ee84c5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04a5ee84c5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 - sas, rosas.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hágalos leer más despacio. Enfatice el contraste en la segunda palabra.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04a5ee84c5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04a5ee84c5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ta, pata.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04a5ee84c5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04a5ee84c5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tas, patas.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hágalos leer más despacio. Enfatice el contraste en la segunda palabra.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04a5ee84c5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04a5ee84c5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- ra, mira.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04a5ee84c5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04a5ee84c5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- rar, mirar.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hágalos leer más despacio. Enfatice el contraste en la segunda palabra.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22c7b00341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22c7b00341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juntos. Algunas tienen 2 sílabas y otras tienen 3.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02b7b9b47b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02b7b9b47b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 - da, vida.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04a5ee84c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04a5ee84c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- ma, forma.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04a5ee84c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04a5ee84c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lar - va, larva.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04a5ee84c5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04a5ee84c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 - ran - te, durante.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1eba1ebcb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1eba1ebcb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ejemplo, ma - ri - po - sa, mariposa. 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 - ri - po -sa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 - ri - po - sa,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mariposa)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 y después cada sílaba en fonemas.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¿Cuáles son las partes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mariposa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	Estudiantes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mariposa	 	mariposa, ma - ri - po - sa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ma			ma, /m/ /a/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ri 			ri, /r/ /i/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po			po, /p/ /o/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sa			sa, /s/ /a/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04a5ee84c5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04a5ee84c5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- ta - pas, etapas.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04a5ee84c5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04a5ee84c5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dul - ta, adulta.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22c7b00341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22c7b00341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43-44 una a la vez y repita lentamente si es necesario.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04a5ee84c5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04a5ee84c5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 - ri - po - sas, mariposas.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04a5ee84c5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04a5ee84c5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 - vo - ri - ta, favorita.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1eba1ebcb4_0_4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31eba1ebcb4_0_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46-48 una a la vez.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22c7b00341_0_3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322c7b00341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vida, vi - da, vida.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 - 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/a/. Vida, /b/, /i/, /d/,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22c7b00341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322c7b00341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forma, for - ma, forma.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- ma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/f/, /o/, /r/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/a/. Forma, /f/, /o/, /r/, /m/.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2936ccfef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2936ccfe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larva, lar - va, larva.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lar - va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/l/, /a/, /r/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/a/. Larva, /l/, /a/, /r/, /b/.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1eba1ebcb4_0_5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1eba1ebcb4_0_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50-54 una a la vez y lea cada palabra junto con ellos.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50.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23bb32bcb4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23bb32bcb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- li - xir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- li - xir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- li - xir,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elixir)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elixir	 	elixir,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- li - xir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		e, /e/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 		li, /l/ /i/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xir		xir, /ks/ /i/ /r/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02b7b9b47b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02b7b9b47b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está.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02b7b9b47b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02b7b9b47b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dónde.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02b7b9b47b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302b7b9b47b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02b7b9b47b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02b7b9b47b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02b7b9b47b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302b7b9b47b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1eba1ebcb4_0_6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1eba1ebcb4_0_6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Mira,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02b7b9b47b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02b7b9b47b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La,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1eba1ebcb4_0_7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1eba1ebcb4_0_7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1eba1ebcb4_0_7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1eba1ebcb4_0_7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 atentamente la siguiente oración. Primero, quiero que me ayuden a contar cuántas palabras tiene.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Mira a la mariposa volar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cada línea en la diapositiva al decir cada palabra: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Mira (1), a (2), la (3), mariposa (4), volar (5). ¡Tiene cinco palabras!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1eba1ebcb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1eba1ebcb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 - mi - nu - to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 - mi - nu - to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 - mi - nu - to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diminuto)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diminuto	diminuto, di - mi - nu - to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		di, /d/ 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		mi, /m/ 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		nu, /n/ /u/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		to, /t/ /o/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1eba1ebcb4_0_8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31eba1ebcb4_0_8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33dd381550d_0_4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33dd381550d_0_4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33dd381550d_0_3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33dd381550d_0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1eba1ebcb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1eba1ebcb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só - li - to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só - li - to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só - li - to,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insólito)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insólito 		insólito, in - só - li - to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		in, /i/ /n/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só		só, /s/ /o/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		li, /l/ 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		to, /t/ /o/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1eba1ebcb4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1eba1ebcb4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li - men - to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li - men - to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li - men - to,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alimento)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alimento	alimento, a - li - men - to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		a, 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		li, /l/ 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		men, /m/ /e/ /n/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	 	to, /t/ /o/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22c7b0034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22c7b003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10-25 una a la vez y diga cada sonido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0" name="Google Shape;60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0" name="Google Shape;7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4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9" name="Google Shape;7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6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4" name="Google Shape;84;p16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5" name="Google Shape;85;p16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8" name="Google Shape;88;p17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{2BA23408-6A70-431D-ADEF-AC193413E54E}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0" name="Google Shape;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21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6" name="Google Shape;136;p2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7" name="Google Shape;137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2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2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" name="Google Shape;48;p1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8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7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5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8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7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7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7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7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7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0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7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8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5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7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7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2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9252" y="1570049"/>
            <a:ext cx="1805501" cy="2779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/>
          <p:nvPr/>
        </p:nvSpPr>
        <p:spPr>
          <a:xfrm>
            <a:off x="81661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pic>
        <p:nvPicPr>
          <p:cNvPr id="206" name="Google Shape;206;p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</a:t>
            </a:r>
            <a:endParaRPr sz="9600"/>
          </a:p>
        </p:txBody>
      </p:sp>
      <p:pic>
        <p:nvPicPr>
          <p:cNvPr id="212" name="Google Shape;212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</a:t>
            </a:r>
            <a:endParaRPr sz="9600"/>
          </a:p>
        </p:txBody>
      </p:sp>
      <p:pic>
        <p:nvPicPr>
          <p:cNvPr id="218" name="Google Shape;218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</a:t>
            </a:r>
            <a:endParaRPr sz="9600"/>
          </a:p>
        </p:txBody>
      </p:sp>
      <p:pic>
        <p:nvPicPr>
          <p:cNvPr id="224" name="Google Shape;224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</a:t>
            </a:r>
            <a:endParaRPr sz="9600"/>
          </a:p>
        </p:txBody>
      </p:sp>
      <p:pic>
        <p:nvPicPr>
          <p:cNvPr id="230" name="Google Shape;230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rr</a:t>
            </a:r>
            <a:endParaRPr sz="9600"/>
          </a:p>
        </p:txBody>
      </p:sp>
      <p:pic>
        <p:nvPicPr>
          <p:cNvPr id="236" name="Google Shape;236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o</a:t>
            </a:r>
            <a:endParaRPr sz="9600"/>
          </a:p>
        </p:txBody>
      </p:sp>
      <p:pic>
        <p:nvPicPr>
          <p:cNvPr id="242" name="Google Shape;242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</a:t>
            </a:r>
            <a:endParaRPr sz="9600"/>
          </a:p>
        </p:txBody>
      </p:sp>
      <p:pic>
        <p:nvPicPr>
          <p:cNvPr id="248" name="Google Shape;248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u</a:t>
            </a:r>
            <a:endParaRPr sz="9600"/>
          </a:p>
        </p:txBody>
      </p:sp>
      <p:pic>
        <p:nvPicPr>
          <p:cNvPr id="254" name="Google Shape;254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</a:t>
            </a:r>
            <a:endParaRPr sz="9600"/>
          </a:p>
        </p:txBody>
      </p:sp>
      <p:pic>
        <p:nvPicPr>
          <p:cNvPr id="260" name="Google Shape;260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ctrTitle"/>
          </p:nvPr>
        </p:nvSpPr>
        <p:spPr>
          <a:xfrm>
            <a:off x="457188" y="2110039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</a:t>
            </a:r>
            <a:endParaRPr sz="9600"/>
          </a:p>
        </p:txBody>
      </p:sp>
      <p:pic>
        <p:nvPicPr>
          <p:cNvPr id="266" name="Google Shape;266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</a:t>
            </a:r>
            <a:endParaRPr sz="9600"/>
          </a:p>
        </p:txBody>
      </p:sp>
      <p:pic>
        <p:nvPicPr>
          <p:cNvPr id="272" name="Google Shape;272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</a:t>
            </a:r>
            <a:endParaRPr sz="9600"/>
          </a:p>
        </p:txBody>
      </p:sp>
      <p:pic>
        <p:nvPicPr>
          <p:cNvPr id="278" name="Google Shape;278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</a:t>
            </a:r>
            <a:endParaRPr sz="9600"/>
          </a:p>
        </p:txBody>
      </p:sp>
      <p:pic>
        <p:nvPicPr>
          <p:cNvPr id="284" name="Google Shape;284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ñ</a:t>
            </a:r>
            <a:endParaRPr sz="9600"/>
          </a:p>
        </p:txBody>
      </p:sp>
      <p:pic>
        <p:nvPicPr>
          <p:cNvPr id="290" name="Google Shape;290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</a:t>
            </a:r>
            <a:endParaRPr sz="9600"/>
          </a:p>
        </p:txBody>
      </p:sp>
      <p:pic>
        <p:nvPicPr>
          <p:cNvPr id="296" name="Google Shape;296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" name="Google Shape;307;p51"/>
          <p:cNvGraphicFramePr/>
          <p:nvPr/>
        </p:nvGraphicFramePr>
        <p:xfrm>
          <a:off x="3677375" y="172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{2BA23408-6A70-431D-ADEF-AC193413E54E}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08" name="Google Shape;308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4</a:t>
            </a:r>
            <a:r>
              <a:rPr lang="en" sz="3500"/>
              <a:t>. Palabras con mínimo contraste</a:t>
            </a:r>
            <a:endParaRPr sz="3500"/>
          </a:p>
        </p:txBody>
      </p:sp>
      <p:pic>
        <p:nvPicPr>
          <p:cNvPr id="314" name="Google Shape;314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3"/>
          <p:cNvSpPr txBox="1"/>
          <p:nvPr>
            <p:ph idx="4294967295" type="body"/>
          </p:nvPr>
        </p:nvSpPr>
        <p:spPr>
          <a:xfrm>
            <a:off x="2367364" y="1606975"/>
            <a:ext cx="34389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ro</a:t>
            </a:r>
            <a:endParaRPr sz="9600"/>
          </a:p>
        </p:txBody>
      </p:sp>
      <p:sp>
        <p:nvSpPr>
          <p:cNvPr id="320" name="Google Shape;320;p53"/>
          <p:cNvSpPr txBox="1"/>
          <p:nvPr/>
        </p:nvSpPr>
        <p:spPr>
          <a:xfrm>
            <a:off x="4581538" y="1606975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1" name="Google Shape;321;p53"/>
          <p:cNvSpPr/>
          <p:nvPr/>
        </p:nvSpPr>
        <p:spPr>
          <a:xfrm>
            <a:off x="3511813" y="3043325"/>
            <a:ext cx="2573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2" name="Google Shape;322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ctrTitle"/>
          </p:nvPr>
        </p:nvSpPr>
        <p:spPr>
          <a:xfrm>
            <a:off x="457200" y="3470325"/>
            <a:ext cx="8229600" cy="5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 Conciencia fonémica </a:t>
            </a:r>
            <a:endParaRPr/>
          </a:p>
        </p:txBody>
      </p:sp>
      <p:pic>
        <p:nvPicPr>
          <p:cNvPr id="162" name="Google Shape;162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4"/>
          <p:cNvSpPr txBox="1"/>
          <p:nvPr>
            <p:ph idx="4294967295" type="body"/>
          </p:nvPr>
        </p:nvSpPr>
        <p:spPr>
          <a:xfrm>
            <a:off x="2214300" y="1606975"/>
            <a:ext cx="3224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ro</a:t>
            </a:r>
            <a:endParaRPr sz="9600"/>
          </a:p>
        </p:txBody>
      </p:sp>
      <p:sp>
        <p:nvSpPr>
          <p:cNvPr id="328" name="Google Shape;328;p54"/>
          <p:cNvSpPr txBox="1"/>
          <p:nvPr/>
        </p:nvSpPr>
        <p:spPr>
          <a:xfrm>
            <a:off x="4344600" y="1606975"/>
            <a:ext cx="258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54"/>
          <p:cNvSpPr/>
          <p:nvPr/>
        </p:nvSpPr>
        <p:spPr>
          <a:xfrm>
            <a:off x="3171450" y="3043325"/>
            <a:ext cx="3224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0" name="Google Shape;330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5"/>
          <p:cNvSpPr txBox="1"/>
          <p:nvPr>
            <p:ph idx="4294967295" type="body"/>
          </p:nvPr>
        </p:nvSpPr>
        <p:spPr>
          <a:xfrm>
            <a:off x="3033621" y="1740600"/>
            <a:ext cx="25647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</a:t>
            </a:r>
            <a:r>
              <a:rPr lang="en" sz="9600"/>
              <a:t>a</a:t>
            </a:r>
            <a:endParaRPr sz="9600"/>
          </a:p>
        </p:txBody>
      </p:sp>
      <p:sp>
        <p:nvSpPr>
          <p:cNvPr id="336" name="Google Shape;336;p55"/>
          <p:cNvSpPr txBox="1"/>
          <p:nvPr/>
        </p:nvSpPr>
        <p:spPr>
          <a:xfrm>
            <a:off x="4633851" y="1740600"/>
            <a:ext cx="1628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7" name="Google Shape;337;p55"/>
          <p:cNvSpPr/>
          <p:nvPr/>
        </p:nvSpPr>
        <p:spPr>
          <a:xfrm>
            <a:off x="2997775" y="3179392"/>
            <a:ext cx="3022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8" name="Google Shape;338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6"/>
          <p:cNvSpPr txBox="1"/>
          <p:nvPr>
            <p:ph idx="4294967295" type="body"/>
          </p:nvPr>
        </p:nvSpPr>
        <p:spPr>
          <a:xfrm>
            <a:off x="3032291" y="1762047"/>
            <a:ext cx="21969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344" name="Google Shape;344;p56"/>
          <p:cNvSpPr txBox="1"/>
          <p:nvPr/>
        </p:nvSpPr>
        <p:spPr>
          <a:xfrm>
            <a:off x="4697275" y="1740600"/>
            <a:ext cx="2459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5" name="Google Shape;345;p56"/>
          <p:cNvSpPr/>
          <p:nvPr/>
        </p:nvSpPr>
        <p:spPr>
          <a:xfrm>
            <a:off x="3237650" y="3226425"/>
            <a:ext cx="3454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6" name="Google Shape;346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7"/>
          <p:cNvSpPr txBox="1"/>
          <p:nvPr>
            <p:ph idx="4294967295" type="body"/>
          </p:nvPr>
        </p:nvSpPr>
        <p:spPr>
          <a:xfrm>
            <a:off x="3294206" y="1740600"/>
            <a:ext cx="1887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mi</a:t>
            </a:r>
            <a:endParaRPr sz="9600"/>
          </a:p>
        </p:txBody>
      </p:sp>
      <p:sp>
        <p:nvSpPr>
          <p:cNvPr id="352" name="Google Shape;352;p57"/>
          <p:cNvSpPr txBox="1"/>
          <p:nvPr/>
        </p:nvSpPr>
        <p:spPr>
          <a:xfrm>
            <a:off x="4371575" y="1740600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3" name="Google Shape;353;p57"/>
          <p:cNvSpPr/>
          <p:nvPr/>
        </p:nvSpPr>
        <p:spPr>
          <a:xfrm>
            <a:off x="3450300" y="3176950"/>
            <a:ext cx="2570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4" name="Google Shape;354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8"/>
          <p:cNvSpPr txBox="1"/>
          <p:nvPr>
            <p:ph idx="4294967295" type="body"/>
          </p:nvPr>
        </p:nvSpPr>
        <p:spPr>
          <a:xfrm>
            <a:off x="2789457" y="1645075"/>
            <a:ext cx="1891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mi</a:t>
            </a:r>
            <a:endParaRPr sz="9600"/>
          </a:p>
        </p:txBody>
      </p:sp>
      <p:sp>
        <p:nvSpPr>
          <p:cNvPr id="360" name="Google Shape;360;p58"/>
          <p:cNvSpPr txBox="1"/>
          <p:nvPr/>
        </p:nvSpPr>
        <p:spPr>
          <a:xfrm>
            <a:off x="3925450" y="1645075"/>
            <a:ext cx="242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1" name="Google Shape;361;p58"/>
          <p:cNvSpPr/>
          <p:nvPr/>
        </p:nvSpPr>
        <p:spPr>
          <a:xfrm>
            <a:off x="2903750" y="3005225"/>
            <a:ext cx="3022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2" name="Google Shape;362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5. Palabras con 2 y 3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368" name="Google Shape;36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1107" y="960123"/>
            <a:ext cx="2286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3307" y="960123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0"/>
          <p:cNvSpPr txBox="1"/>
          <p:nvPr>
            <p:ph idx="4294967295" type="body"/>
          </p:nvPr>
        </p:nvSpPr>
        <p:spPr>
          <a:xfrm>
            <a:off x="-96899" y="1752950"/>
            <a:ext cx="7668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vi</a:t>
            </a:r>
            <a:endParaRPr sz="9600"/>
          </a:p>
        </p:txBody>
      </p:sp>
      <p:sp>
        <p:nvSpPr>
          <p:cNvPr id="375" name="Google Shape;375;p60"/>
          <p:cNvSpPr txBox="1"/>
          <p:nvPr/>
        </p:nvSpPr>
        <p:spPr>
          <a:xfrm>
            <a:off x="4072326" y="1752950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6" name="Google Shape;376;p60"/>
          <p:cNvSpPr/>
          <p:nvPr/>
        </p:nvSpPr>
        <p:spPr>
          <a:xfrm>
            <a:off x="3414301" y="3189300"/>
            <a:ext cx="2451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7" name="Google Shape;377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1"/>
          <p:cNvSpPr txBox="1"/>
          <p:nvPr>
            <p:ph idx="4294967295" type="body"/>
          </p:nvPr>
        </p:nvSpPr>
        <p:spPr>
          <a:xfrm>
            <a:off x="936175" y="1606975"/>
            <a:ext cx="57807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for</a:t>
            </a:r>
            <a:endParaRPr sz="9600"/>
          </a:p>
        </p:txBody>
      </p:sp>
      <p:sp>
        <p:nvSpPr>
          <p:cNvPr id="383" name="Google Shape;383;p61"/>
          <p:cNvSpPr txBox="1"/>
          <p:nvPr/>
        </p:nvSpPr>
        <p:spPr>
          <a:xfrm>
            <a:off x="4521775" y="1606975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Google Shape;384;p61"/>
          <p:cNvSpPr/>
          <p:nvPr/>
        </p:nvSpPr>
        <p:spPr>
          <a:xfrm>
            <a:off x="2998649" y="3043325"/>
            <a:ext cx="3724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5" name="Google Shape;385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2"/>
          <p:cNvSpPr txBox="1"/>
          <p:nvPr>
            <p:ph idx="4294967295" type="body"/>
          </p:nvPr>
        </p:nvSpPr>
        <p:spPr>
          <a:xfrm>
            <a:off x="0" y="1600788"/>
            <a:ext cx="7668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lar</a:t>
            </a:r>
            <a:endParaRPr sz="9600"/>
          </a:p>
        </p:txBody>
      </p:sp>
      <p:sp>
        <p:nvSpPr>
          <p:cNvPr id="391" name="Google Shape;391;p62"/>
          <p:cNvSpPr txBox="1"/>
          <p:nvPr/>
        </p:nvSpPr>
        <p:spPr>
          <a:xfrm>
            <a:off x="4479575" y="1600788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2" name="Google Shape;392;p62"/>
          <p:cNvSpPr/>
          <p:nvPr/>
        </p:nvSpPr>
        <p:spPr>
          <a:xfrm>
            <a:off x="3061825" y="3049513"/>
            <a:ext cx="3022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3" name="Google Shape;393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3"/>
          <p:cNvSpPr txBox="1"/>
          <p:nvPr>
            <p:ph idx="4294967295" type="body"/>
          </p:nvPr>
        </p:nvSpPr>
        <p:spPr>
          <a:xfrm>
            <a:off x="1544888" y="1580963"/>
            <a:ext cx="271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du</a:t>
            </a:r>
            <a:endParaRPr sz="9600"/>
          </a:p>
        </p:txBody>
      </p:sp>
      <p:sp>
        <p:nvSpPr>
          <p:cNvPr id="399" name="Google Shape;399;p63"/>
          <p:cNvSpPr txBox="1"/>
          <p:nvPr/>
        </p:nvSpPr>
        <p:spPr>
          <a:xfrm>
            <a:off x="3555163" y="1580963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63"/>
          <p:cNvSpPr txBox="1"/>
          <p:nvPr/>
        </p:nvSpPr>
        <p:spPr>
          <a:xfrm>
            <a:off x="5404013" y="1580963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1" name="Google Shape;401;p63"/>
          <p:cNvSpPr/>
          <p:nvPr/>
        </p:nvSpPr>
        <p:spPr>
          <a:xfrm>
            <a:off x="2173638" y="3069338"/>
            <a:ext cx="4796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2" name="Google Shape;402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0563" y="632788"/>
            <a:ext cx="4235500" cy="38937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28"/>
          <p:cNvCxnSpPr/>
          <p:nvPr/>
        </p:nvCxnSpPr>
        <p:spPr>
          <a:xfrm flipH="1">
            <a:off x="5224588" y="616938"/>
            <a:ext cx="2075700" cy="1529400"/>
          </a:xfrm>
          <a:prstGeom prst="straightConnector1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69" name="Google Shape;169;p2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4"/>
          <p:cNvSpPr txBox="1"/>
          <p:nvPr>
            <p:ph idx="4294967295" type="body"/>
          </p:nvPr>
        </p:nvSpPr>
        <p:spPr>
          <a:xfrm>
            <a:off x="1811138" y="1587150"/>
            <a:ext cx="25089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</a:t>
            </a:r>
            <a:endParaRPr sz="9600"/>
          </a:p>
        </p:txBody>
      </p:sp>
      <p:sp>
        <p:nvSpPr>
          <p:cNvPr id="408" name="Google Shape;408;p64"/>
          <p:cNvSpPr txBox="1"/>
          <p:nvPr/>
        </p:nvSpPr>
        <p:spPr>
          <a:xfrm>
            <a:off x="3404438" y="1587150"/>
            <a:ext cx="1831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64"/>
          <p:cNvSpPr txBox="1"/>
          <p:nvPr/>
        </p:nvSpPr>
        <p:spPr>
          <a:xfrm>
            <a:off x="4783672" y="1587150"/>
            <a:ext cx="254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64"/>
          <p:cNvSpPr/>
          <p:nvPr/>
        </p:nvSpPr>
        <p:spPr>
          <a:xfrm>
            <a:off x="2421613" y="3063150"/>
            <a:ext cx="4596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1" name="Google Shape;411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5"/>
          <p:cNvSpPr txBox="1"/>
          <p:nvPr>
            <p:ph idx="4294967295" type="body"/>
          </p:nvPr>
        </p:nvSpPr>
        <p:spPr>
          <a:xfrm>
            <a:off x="1763363" y="1637288"/>
            <a:ext cx="271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417" name="Google Shape;417;p65"/>
          <p:cNvSpPr txBox="1"/>
          <p:nvPr/>
        </p:nvSpPr>
        <p:spPr>
          <a:xfrm>
            <a:off x="3381938" y="1637288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8" name="Google Shape;418;p65"/>
          <p:cNvSpPr txBox="1"/>
          <p:nvPr/>
        </p:nvSpPr>
        <p:spPr>
          <a:xfrm>
            <a:off x="5185538" y="1637288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65"/>
          <p:cNvSpPr/>
          <p:nvPr/>
        </p:nvSpPr>
        <p:spPr>
          <a:xfrm>
            <a:off x="2672988" y="3013013"/>
            <a:ext cx="4026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6. Palabras con 4 o más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426" name="Google Shape;426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7"/>
          <p:cNvSpPr txBox="1"/>
          <p:nvPr>
            <p:ph idx="4294967295" type="body"/>
          </p:nvPr>
        </p:nvSpPr>
        <p:spPr>
          <a:xfrm>
            <a:off x="1184188" y="1599188"/>
            <a:ext cx="288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</a:t>
            </a:r>
            <a:endParaRPr sz="9600"/>
          </a:p>
        </p:txBody>
      </p:sp>
      <p:sp>
        <p:nvSpPr>
          <p:cNvPr id="432" name="Google Shape;432;p67"/>
          <p:cNvSpPr txBox="1"/>
          <p:nvPr/>
        </p:nvSpPr>
        <p:spPr>
          <a:xfrm>
            <a:off x="3577038" y="1599188"/>
            <a:ext cx="1224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3" name="Google Shape;433;p67"/>
          <p:cNvSpPr txBox="1"/>
          <p:nvPr/>
        </p:nvSpPr>
        <p:spPr>
          <a:xfrm>
            <a:off x="4187238" y="1599188"/>
            <a:ext cx="2116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67"/>
          <p:cNvSpPr txBox="1"/>
          <p:nvPr/>
        </p:nvSpPr>
        <p:spPr>
          <a:xfrm>
            <a:off x="5770163" y="1599188"/>
            <a:ext cx="2116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67"/>
          <p:cNvSpPr/>
          <p:nvPr/>
        </p:nvSpPr>
        <p:spPr>
          <a:xfrm>
            <a:off x="1595988" y="3051113"/>
            <a:ext cx="6018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6" name="Google Shape;436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8"/>
          <p:cNvSpPr txBox="1"/>
          <p:nvPr>
            <p:ph idx="4294967295" type="body"/>
          </p:nvPr>
        </p:nvSpPr>
        <p:spPr>
          <a:xfrm>
            <a:off x="1516788" y="1641838"/>
            <a:ext cx="288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fa</a:t>
            </a:r>
            <a:endParaRPr sz="9600"/>
          </a:p>
        </p:txBody>
      </p:sp>
      <p:sp>
        <p:nvSpPr>
          <p:cNvPr id="442" name="Google Shape;442;p68"/>
          <p:cNvSpPr txBox="1"/>
          <p:nvPr/>
        </p:nvSpPr>
        <p:spPr>
          <a:xfrm>
            <a:off x="3432338" y="1641838"/>
            <a:ext cx="249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68"/>
          <p:cNvSpPr txBox="1"/>
          <p:nvPr/>
        </p:nvSpPr>
        <p:spPr>
          <a:xfrm>
            <a:off x="4871388" y="1641838"/>
            <a:ext cx="2116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68"/>
          <p:cNvSpPr txBox="1"/>
          <p:nvPr/>
        </p:nvSpPr>
        <p:spPr>
          <a:xfrm>
            <a:off x="5510713" y="1641838"/>
            <a:ext cx="2116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68"/>
          <p:cNvSpPr/>
          <p:nvPr/>
        </p:nvSpPr>
        <p:spPr>
          <a:xfrm>
            <a:off x="2448188" y="3008463"/>
            <a:ext cx="462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6" name="Google Shape;446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7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452" name="Google Shape;452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7" name="Google Shape;457;p70"/>
          <p:cNvGraphicFramePr/>
          <p:nvPr/>
        </p:nvGraphicFramePr>
        <p:xfrm>
          <a:off x="95250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{2BA23408-6A70-431D-ADEF-AC193413E54E}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58" name="Google Shape;458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3" name="Google Shape;463;p71"/>
          <p:cNvGraphicFramePr/>
          <p:nvPr/>
        </p:nvGraphicFramePr>
        <p:xfrm>
          <a:off x="95250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{2BA23408-6A70-431D-ADEF-AC193413E54E}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64" name="Google Shape;464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9" name="Google Shape;469;p72"/>
          <p:cNvGraphicFramePr/>
          <p:nvPr/>
        </p:nvGraphicFramePr>
        <p:xfrm>
          <a:off x="95250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{2BA23408-6A70-431D-ADEF-AC193413E54E}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70" name="Google Shape;470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8</a:t>
            </a:r>
            <a:r>
              <a:rPr lang="en" sz="3500"/>
              <a:t>. Repaso</a:t>
            </a:r>
            <a:endParaRPr sz="3500"/>
          </a:p>
        </p:txBody>
      </p:sp>
      <p:pic>
        <p:nvPicPr>
          <p:cNvPr id="476" name="Google Shape;476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9775" y="594950"/>
            <a:ext cx="4111312" cy="395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está</a:t>
            </a:r>
            <a:endParaRPr sz="9600"/>
          </a:p>
        </p:txBody>
      </p:sp>
      <p:sp>
        <p:nvSpPr>
          <p:cNvPr id="482" name="Google Shape;482;p74"/>
          <p:cNvSpPr/>
          <p:nvPr/>
        </p:nvSpPr>
        <p:spPr>
          <a:xfrm>
            <a:off x="3327600" y="3176950"/>
            <a:ext cx="2488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3" name="Google Shape;483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7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dónde</a:t>
            </a:r>
            <a:endParaRPr sz="9600"/>
          </a:p>
        </p:txBody>
      </p:sp>
      <p:sp>
        <p:nvSpPr>
          <p:cNvPr id="489" name="Google Shape;489;p75"/>
          <p:cNvSpPr/>
          <p:nvPr/>
        </p:nvSpPr>
        <p:spPr>
          <a:xfrm>
            <a:off x="2621925" y="3176950"/>
            <a:ext cx="3951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0" name="Google Shape;490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7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el</a:t>
            </a:r>
            <a:endParaRPr sz="9600"/>
          </a:p>
        </p:txBody>
      </p:sp>
      <p:sp>
        <p:nvSpPr>
          <p:cNvPr id="496" name="Google Shape;496;p76"/>
          <p:cNvSpPr/>
          <p:nvPr/>
        </p:nvSpPr>
        <p:spPr>
          <a:xfrm>
            <a:off x="4045025" y="3176950"/>
            <a:ext cx="1158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7" name="Google Shape;497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7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en</a:t>
            </a:r>
            <a:endParaRPr sz="9600"/>
          </a:p>
        </p:txBody>
      </p:sp>
      <p:sp>
        <p:nvSpPr>
          <p:cNvPr id="503" name="Google Shape;503;p77"/>
          <p:cNvSpPr/>
          <p:nvPr/>
        </p:nvSpPr>
        <p:spPr>
          <a:xfrm>
            <a:off x="3850975" y="3176950"/>
            <a:ext cx="1495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04" name="Google Shape;504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al</a:t>
            </a:r>
            <a:endParaRPr sz="9600"/>
          </a:p>
        </p:txBody>
      </p:sp>
      <p:sp>
        <p:nvSpPr>
          <p:cNvPr id="510" name="Google Shape;510;p78"/>
          <p:cNvSpPr/>
          <p:nvPr/>
        </p:nvSpPr>
        <p:spPr>
          <a:xfrm>
            <a:off x="4079575" y="3176950"/>
            <a:ext cx="1186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1" name="Google Shape;511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516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7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9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80"/>
          <p:cNvSpPr txBox="1"/>
          <p:nvPr>
            <p:ph idx="4294967295" type="body"/>
          </p:nvPr>
        </p:nvSpPr>
        <p:spPr>
          <a:xfrm>
            <a:off x="921300" y="644350"/>
            <a:ext cx="8520600" cy="29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Mira  a   la  mariposa</a:t>
            </a:r>
            <a:endParaRPr sz="5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volar.</a:t>
            </a:r>
            <a:endParaRPr sz="8800"/>
          </a:p>
        </p:txBody>
      </p:sp>
      <p:sp>
        <p:nvSpPr>
          <p:cNvPr id="523" name="Google Shape;523;p80"/>
          <p:cNvSpPr/>
          <p:nvPr/>
        </p:nvSpPr>
        <p:spPr>
          <a:xfrm>
            <a:off x="1599200" y="1532846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4" name="Google Shape;524;p80"/>
          <p:cNvSpPr/>
          <p:nvPr/>
        </p:nvSpPr>
        <p:spPr>
          <a:xfrm>
            <a:off x="2758294" y="1532846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5" name="Google Shape;525;p80"/>
          <p:cNvSpPr/>
          <p:nvPr/>
        </p:nvSpPr>
        <p:spPr>
          <a:xfrm>
            <a:off x="3843979" y="1532846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6" name="Google Shape;526;p80"/>
          <p:cNvSpPr/>
          <p:nvPr/>
        </p:nvSpPr>
        <p:spPr>
          <a:xfrm>
            <a:off x="5850650" y="1532846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7" name="Google Shape;527;p80"/>
          <p:cNvSpPr/>
          <p:nvPr/>
        </p:nvSpPr>
        <p:spPr>
          <a:xfrm>
            <a:off x="1599200" y="303122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8" name="Google Shape;528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1"/>
          <p:cNvSpPr txBox="1"/>
          <p:nvPr>
            <p:ph idx="4294967295" type="body"/>
          </p:nvPr>
        </p:nvSpPr>
        <p:spPr>
          <a:xfrm>
            <a:off x="311700" y="445200"/>
            <a:ext cx="8520600" cy="31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La  mariposa  pone  bolas</a:t>
            </a:r>
            <a:endParaRPr sz="4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diminutas durante  su  vida.</a:t>
            </a:r>
            <a:endParaRPr sz="4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700"/>
          </a:p>
        </p:txBody>
      </p:sp>
      <p:sp>
        <p:nvSpPr>
          <p:cNvPr id="534" name="Google Shape;534;p81"/>
          <p:cNvSpPr/>
          <p:nvPr/>
        </p:nvSpPr>
        <p:spPr>
          <a:xfrm>
            <a:off x="522200" y="127971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5" name="Google Shape;535;p81"/>
          <p:cNvSpPr/>
          <p:nvPr/>
        </p:nvSpPr>
        <p:spPr>
          <a:xfrm>
            <a:off x="2579600" y="127971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6" name="Google Shape;536;p81"/>
          <p:cNvSpPr/>
          <p:nvPr/>
        </p:nvSpPr>
        <p:spPr>
          <a:xfrm>
            <a:off x="5094200" y="127971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7" name="Google Shape;537;p81"/>
          <p:cNvSpPr/>
          <p:nvPr/>
        </p:nvSpPr>
        <p:spPr>
          <a:xfrm>
            <a:off x="7075400" y="127971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8" name="Google Shape;538;p81"/>
          <p:cNvSpPr/>
          <p:nvPr/>
        </p:nvSpPr>
        <p:spPr>
          <a:xfrm>
            <a:off x="1665200" y="27027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9" name="Google Shape;539;p81"/>
          <p:cNvSpPr/>
          <p:nvPr/>
        </p:nvSpPr>
        <p:spPr>
          <a:xfrm>
            <a:off x="4301725" y="27027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0" name="Google Shape;540;p81"/>
          <p:cNvSpPr/>
          <p:nvPr/>
        </p:nvSpPr>
        <p:spPr>
          <a:xfrm>
            <a:off x="6134700" y="27027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1" name="Google Shape;541;p81"/>
          <p:cNvSpPr/>
          <p:nvPr/>
        </p:nvSpPr>
        <p:spPr>
          <a:xfrm>
            <a:off x="7542800" y="27027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2" name="Google Shape;542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8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9. Dictado</a:t>
            </a:r>
            <a:endParaRPr sz="3500"/>
          </a:p>
        </p:txBody>
      </p:sp>
      <p:pic>
        <p:nvPicPr>
          <p:cNvPr id="548" name="Google Shape;548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83"/>
          <p:cNvSpPr txBox="1"/>
          <p:nvPr>
            <p:ph idx="4294967295" type="body"/>
          </p:nvPr>
        </p:nvSpPr>
        <p:spPr>
          <a:xfrm>
            <a:off x="356100" y="1555800"/>
            <a:ext cx="8431800" cy="20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____  __  ___  _________</a:t>
            </a:r>
            <a:endParaRPr sz="6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_____.</a:t>
            </a:r>
            <a:endParaRPr sz="6000">
              <a:solidFill>
                <a:srgbClr val="000000"/>
              </a:solidFill>
            </a:endParaRPr>
          </a:p>
        </p:txBody>
      </p:sp>
      <p:pic>
        <p:nvPicPr>
          <p:cNvPr id="554" name="Google Shape;554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7600" y="818925"/>
            <a:ext cx="5928775" cy="3774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1" name="Google Shape;181;p30"/>
          <p:cNvCxnSpPr/>
          <p:nvPr/>
        </p:nvCxnSpPr>
        <p:spPr>
          <a:xfrm>
            <a:off x="2386238" y="550500"/>
            <a:ext cx="1948200" cy="2412300"/>
          </a:xfrm>
          <a:prstGeom prst="straightConnector1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82" name="Google Shape;182;p3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84"/>
          <p:cNvSpPr txBox="1"/>
          <p:nvPr>
            <p:ph idx="4294967295" type="body"/>
          </p:nvPr>
        </p:nvSpPr>
        <p:spPr>
          <a:xfrm>
            <a:off x="692700" y="1207200"/>
            <a:ext cx="8520600" cy="20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Mira  a  la  mariposa volar.</a:t>
            </a:r>
            <a:endParaRPr sz="9600"/>
          </a:p>
        </p:txBody>
      </p:sp>
      <p:pic>
        <p:nvPicPr>
          <p:cNvPr id="560" name="Google Shape;560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85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66" name="Google Shape;566;p85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567" name="Google Shape;567;p8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8" name="Google Shape;568;p8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9" name="Google Shape;569;p8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0" name="Google Shape;570;p8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8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8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3" name="Google Shape;573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8525" y="884800"/>
            <a:ext cx="2774429" cy="400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6929" y="599663"/>
            <a:ext cx="2290149" cy="394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3638" y="718400"/>
            <a:ext cx="3816725" cy="358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2. Sonidos</a:t>
            </a:r>
            <a:endParaRPr sz="3500"/>
          </a:p>
        </p:txBody>
      </p:sp>
      <p:pic>
        <p:nvPicPr>
          <p:cNvPr id="200" name="Google Shape;20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