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</p:sldIdLst>
  <p:sldSz cy="5143500" cx="9144000"/>
  <p:notesSz cx="6858000" cy="9144000"/>
  <p:embeddedFontLst>
    <p:embeddedFont>
      <p:font typeface="Century Gothic"/>
      <p:regular r:id="rId68"/>
      <p:bold r:id="rId69"/>
      <p:italic r:id="rId70"/>
      <p:boldItalic r:id="rId7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38">
          <p15:clr>
            <a:srgbClr val="747775"/>
          </p15:clr>
        </p15:guide>
        <p15:guide id="2" orient="horz" pos="1901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Gabrielle Wagn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38" orient="horz"/>
        <p:guide pos="1901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CenturyGothic-boldItalic.fntdata"/><Relationship Id="rId70" Type="http://schemas.openxmlformats.org/officeDocument/2006/relationships/font" Target="fonts/CenturyGothic-italic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font" Target="fonts/CenturyGothic-regular.fntdata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CenturyGothic-bold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6-03-09T16:41:02.100">
    <p:pos x="6000" y="0"/>
    <p:text>formatted ✅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bab6155a5f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bab6155a5f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mesita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bab6155a5f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bab6155a5f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panecillos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bab6155a5f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bab6155a5f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perrito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76770bb98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76770bb98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14.</a:t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76770bb98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76770bb98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la regla de ortografía de las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palabras con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-ito/-ita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-illo/-illa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regla y lea en voz alta. 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Recordemos que un sufijo es una parte pequeña que va al final de una palabra para darle un nuevo significado. Según la regla, los sufijos se escriben unidos a la palabra, sin espacio y sin guion.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gatito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agregar el sufijo -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ito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gato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forma la palabra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gatito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escribimos como una sola palabra.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mesita.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bb56bb017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3bb56bb017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piececillo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agregar el sufijo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-illo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agregando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-cec-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el medio,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piececillo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escribimos como una sola palabra.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casilla.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85e7862f2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85e7862f2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practicar. Recuerden las reglas que aprendimos.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Repase las reglas si es necesario. (Haga clic)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①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florcita.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los sufijos se escriben unidos a la palabra, sin espacio y sin guion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flor + ita, florcita.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sufijo se agrega 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formar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florcita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el sufijo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-ita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bb56bb017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3bb56bb017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② Muestre: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casilla.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los sufijos se escriben unidos a la palabra, sin espacio y sin guion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casa + illa, casilla.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sufijo se agrega 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formar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casilla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el sufijo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-illa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35b81eed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335b81eed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76770bb983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376770bb98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-ito/-ita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-illo/-illa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-ito/-ita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-illo/-illa.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cajita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muñequita está protegida dentro de su cajita.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cajita.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 - ji - 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/j/,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/a/.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Cajita, /k/, /a/, /j/, /i/, /t/, /a/.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los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-ito/-ita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-illo/-illa.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335b81eed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335b81eed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caballito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caballito corre rápido por el campo.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caballito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 - ba - lli - to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/y/,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/o/. Caballito, /k/, /a/, /b/, /a/, /y/, /i/, /t/,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76770bb98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376770bb98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pobrecillo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¡Pobrecillo el gatito, se quedó afuera bajo la lluvia!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pobrecillo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 - bre - ci - llo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/r/,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/y/, /o/. Pobrecillo, /p/, /o/, /b/, /r/, /e/, /s/, /i/, /y/,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sz="1200">
              <a:solidFill>
                <a:srgbClr val="363535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23-25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bab6155a5f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3bab6155a5f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edad.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bab6155a5f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3bab6155a5f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joven.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bab6155a5f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3bab6155a5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llegó.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356ac25f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356ac25f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a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376770bb983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376770bb98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22be15a44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22be15a44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una oración. Primero, quiero que me ayuden a contar cuántas palabras tiene. Escuchen atentamente.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Una tarde aparece un cachorrito travieso.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Una (1),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tarde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(2), aparece (3), un (4), cachorrito (5), travieso (6).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¡Tiene seis palabras!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>
              <a:solidFill>
                <a:srgbClr val="363535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8538ea7e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8538ea7e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los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-ito/-ita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-illo/-illa.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8538ea7e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38538ea7e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8538ea7ed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38538ea7e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-ito/-ita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-illo/-illa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Recuerden que un sufijo es una parte pequeña que va al final de una palabra para darle un nuevo significado.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hermanita.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el sufijo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-ita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final de la palabra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Repita con los estudiantes con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ventanilla.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-ito/-ita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-illo/-illa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36.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8538ea7ed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8538ea7ed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arbolito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38538ea7ed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38538ea7ed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pequeñito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38538ea7ed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38538ea7ed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cachorrilla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38538ea7ed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38538ea7ed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pajarito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bab6155a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bab6155a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-ito/-ita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-illo/-illa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Recuerden que un sufijo es una parte pequeña que va al final de una palabra para darle un nuevo significado.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gatito.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el sufijo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-ito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final de la palabra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Repita con los estudiantes con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librillo.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-ito/-ita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-illo/-illa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5.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38538ea7ed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38538ea7ed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papelito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38538ea7ed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38538ea7ed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mariposita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38538ea7ed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38538ea7ed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carretilla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38538ea7ed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38538ea7ed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gusanillo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8538ea7ed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38538ea7ed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38538ea7ed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38538ea7ed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-ito/-ita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-illo/-illa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-ito/-ita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-illo/-illa.</a:t>
            </a:r>
            <a:endParaRPr i="1" sz="1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pelotita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Pepe tiene una pelotita bien pequeña.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pelotita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 - lo - ti - ta.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/l/, 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/a/. Pelotita, /p/, /e/, /l/, /o/, /t/, /i/, /t/,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38538ea7ed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38538ea7ed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pajarito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Todas las mañanas viene un pajarito a posarse en la ventana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pajarito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 - ja - ri - to.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/j/,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/o/. Pajarito, /p/, /a/, /j/, /a/, /r/, /i/, /t/,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8538ea7ed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8538ea7e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ventanilla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 gusta sentarme al lado de la ventanilla en el autobús.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ventanilla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ven - ta - ni - lla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/e/, /n/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/y/, /a/.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Ventanilla, /b/, /e/, /n/, /t/, /a/, /n/, /i/, /y/, /a/.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sz="1200">
              <a:solidFill>
                <a:srgbClr val="363535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38538ea7ed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38538ea7ed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sobre los sufijos diminutivos. Un sufijo es una parte de una palabra que va al final para darle un nuevo significado.</a:t>
            </a:r>
            <a:endParaRPr sz="1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38538ea7ed9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38538ea7ed9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el sufijo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-ito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gatito.</a:t>
            </a:r>
            <a:endParaRPr sz="1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sufijo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-ito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un sufijo diminutivo. Los sufijos diminutivos indican tamaño pequeño o cariño, como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casita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amiguito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Por ejemplo,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casita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significa “casa pequeña”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amiguito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 expresar afecto. En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gatito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la palabra base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gato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Al agregar el sufijo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-ito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final de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gato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desaparece y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gatito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bab6155a5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bab6155a5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primito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6-12 una a la vez y diga cada palabra en voz alta junto con ellos.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3badbc35928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3badbc35928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el sufijo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-illa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ventanilla.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sufijo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-illa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un sufijo diminutivo. Los sufijos diminutivos indican tamaño pequeño. Por ejemplo,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ventanilla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significa “ventana pequeña”. En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ventanilla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la palabra base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ventana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Al agregar el sufijo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-illa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final de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ventana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desaparece y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ventanilla.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Ahora vamos a aprender más palabras con sufijos y a determinar su significado.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3b7bea9a04f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3b7bea9a04f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el sufijo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-ita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florcita.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sufijo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-ita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un sufijo diminutivo. Los sufijos diminutivos indican tamaño pequeño. Por ejemplo,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florcita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significa “flor pequeña”. En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florcita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la palabra base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Al sumar una letra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agregar el sufijo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florcita.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3bb56bb0176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3bb56bb0176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el sufijo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-illo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arbolillo.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sufijo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-illo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un sufijo diminutivo. Los sufijos diminutivos indican tamaño pequeño. Por ejemplo,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arbolillo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significa “árbol pequeño”. En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arbolillo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la palabra base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árbol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Al agregar el sufijo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-illo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arbolillo.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3bb56bb017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3bb56bb017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el sufijo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-ito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perrito.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sufijo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-ito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un sufijo diminutivo. Los sufijos diminutivos indican tamaño pequeño. Por ejemplo,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perrito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significa “perro pequeño”. En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perrito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la palabra base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perro.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agregar el sufijo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-ito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final de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perro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desaparece y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perrito.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3bb56bb0176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3bb56bb0176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el sufijo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-illa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carretilla.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sufijo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-illa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un sufijo diminutivo. Los sufijos diminutivos indican tamaño pequeño. Por ejemplo,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carretilla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significa “carreta pequeña”. En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carretilla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la palabra base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carreta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Al agregar el sufijo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-illa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final de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carreta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desaparece y se forma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carretilla.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38538ea7ed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38538ea7ed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38538ea7ed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38538ea7ed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Una tarde aparece un cachorrito travieso.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leer con el fraseo correcto. Primero lea la oración sin hacer pausas en los signos de puntuación y luego con las pausas apropiadas.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57-59 una a la vez y lea cada oración en voz alta junto con ellos modelando cómo leer con el fraseo correcto haciendo énfasis en los signos de puntuación.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38538ea7ed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38538ea7ed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38538ea7ed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38538ea7ed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38538ea7ed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38538ea7ed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bab6155a5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bab6155a5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mesilla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368b0e122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368b0e122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bab6155a5f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bab6155a5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florcita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bab6155a5f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3bab6155a5f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casilla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bab6155a5f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bab6155a5f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piececillo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0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0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0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0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0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4">
    <p:bg>
      <p:bgPr>
        <a:solidFill>
          <a:srgbClr val="C8F0F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Día">
  <p:cSld name="TITLE_4_1_3_1_1_5"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Google Shape;132;p1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Section Title">
  <p:cSld name="TITLE_4_1_3_1_1_1_2">
    <p:bg>
      <p:bgPr>
        <a:solidFill>
          <a:schemeClr val="accent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Section Title">
  <p:cSld name="TITLE_4_1_3_1_1_1_3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15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4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Google Shape;150;p1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Section Title">
  <p:cSld name="TITLE_4_1_3_1_1_1_5"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17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" name="Google Shape;157;p1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">
  <p:cSld name="TITLE_4_1_3_1_1_1_1_2"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">
  <p:cSld name="TITLE_4_1_3_1_1_1_1_3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3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" name="Google Shape;22;p3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3" name="Google Shape;23;p3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" name="Google Shape;24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3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4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">
  <p:cSld name="TITLE_4_1_3_1_1_1_1_5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" name="Google Shape;187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+CornerIcon">
  <p:cSld name="TITLE_4_1_3_1_1_1_1_1_1"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6" name="Google Shape;196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+CornerIcon">
  <p:cSld name="TITLE_4_1_3_1_1_1_1_1_2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F6F2F7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5" name="Google Shape;205;p2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3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4" name="Google Shape;214;p2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+CornerIcon">
  <p:cSld name="TITLE_4_1_3_1_1_1_1_1_4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7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" name="Google Shape;223;p27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End 1">
  <p:cSld name="TITLE_4_1_2_1">
    <p:bg>
      <p:bgPr>
        <a:solidFill>
          <a:schemeClr val="accent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End">
  <p:cSld name="TITLE_4_1_2_2">
    <p:bg>
      <p:bgPr>
        <a:solidFill>
          <a:srgbClr val="F6F2F7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a-Cover">
  <p:cSld name="TITLE_4_1_3_1_3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" name="Google Shape;41;p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42" name="Google Shape;42;p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3" name="Google Shape;4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3">
    <p:bg>
      <p:bgPr>
        <a:solidFill>
          <a:srgbClr val="C8F0F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End">
  <p:cSld name="TITLE_4_1_2_4">
    <p:bg>
      <p:bgPr>
        <a:solidFill>
          <a:schemeClr val="lt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7" name="Google Shape;237;p3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" name="Google Shape;238;p3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3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celebration">
  <p:cSld name="TITLE_4_1_3_1_2_1">
    <p:bg>
      <p:bgPr>
        <a:solidFill>
          <a:schemeClr val="accent6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9" name="Google Shape;249;p3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" name="Google Shape;250;p3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elebration">
  <p:cSld name="TITLE_4_1_3_1_2_2">
    <p:bg>
      <p:bgPr>
        <a:solidFill>
          <a:srgbClr val="F6F2F7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1" name="Google Shape;261;p3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" name="Google Shape;262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3">
    <p:bg>
      <p:bgPr>
        <a:solidFill>
          <a:srgbClr val="C8F0FA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3" name="Google Shape;273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4" name="Google Shape;274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elebration">
  <p:cSld name="TITLE_4_1_3_1_2_4">
    <p:bg>
      <p:bgPr>
        <a:solidFill>
          <a:schemeClr val="lt2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5" name="Google Shape;285;p3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6" name="Google Shape;286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3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over">
  <p:cSld name="TITLE_4_1_3_2">
    <p:bg>
      <p:bgPr>
        <a:noFill/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5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5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61" name="Google Shape;61;p5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2" name="Google Shape;62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5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6F2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5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5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">
  <p:cSld name="TITLE_4_1_3_3"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" name="Google Shape;79;p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0" name="Google Shape;80;p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2026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1" name="Google Shape;8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over">
  <p:cSld name="TITLE_4_1_3_4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7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7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7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7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8" name="Google Shape;98;p7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99" name="Google Shape;99;p7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0" name="Google Shape;10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7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7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7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Día">
  <p:cSld name="TITLE_4_1_3_1_1_2">
    <p:bg>
      <p:bgPr>
        <a:solidFill>
          <a:schemeClr val="accent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Día">
  <p:cSld name="TITLE_4_1_3_1_1_3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83">
          <p15:clr>
            <a:srgbClr val="E46962"/>
          </p15:clr>
        </p15:guide>
        <p15:guide id="2" pos="2880">
          <p15:clr>
            <a:srgbClr val="E46962"/>
          </p15:clr>
        </p15:guide>
        <p15:guide id="3" pos="1624">
          <p15:clr>
            <a:srgbClr val="E46962"/>
          </p15:clr>
        </p15:guide>
        <p15:guide id="4" pos="5374">
          <p15:clr>
            <a:srgbClr val="E46962"/>
          </p15:clr>
        </p15:guide>
        <p15:guide id="5" orient="horz" pos="755">
          <p15:clr>
            <a:srgbClr val="E46962"/>
          </p15:clr>
        </p15:guide>
        <p15:guide id="6" orient="horz" pos="1970">
          <p15:clr>
            <a:srgbClr val="E46962"/>
          </p15:clr>
        </p15:guide>
        <p15:guide id="7" orient="horz" pos="357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0.png"/><Relationship Id="rId4" Type="http://schemas.openxmlformats.org/officeDocument/2006/relationships/image" Target="../media/image24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24.png"/><Relationship Id="rId5" Type="http://schemas.openxmlformats.org/officeDocument/2006/relationships/image" Target="../media/image46.png"/><Relationship Id="rId6" Type="http://schemas.openxmlformats.org/officeDocument/2006/relationships/image" Target="../media/image4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4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4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6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6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6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9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4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4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4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4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4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0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4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4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4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2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299" name="Google Shape;299;p38"/>
          <p:cNvSpPr/>
          <p:nvPr/>
        </p:nvSpPr>
        <p:spPr>
          <a:xfrm>
            <a:off x="2836800" y="1152900"/>
            <a:ext cx="3470400" cy="3470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38"/>
          <p:cNvSpPr txBox="1"/>
          <p:nvPr/>
        </p:nvSpPr>
        <p:spPr>
          <a:xfrm>
            <a:off x="2021550" y="1825764"/>
            <a:ext cx="510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38"/>
          <p:cNvSpPr/>
          <p:nvPr/>
        </p:nvSpPr>
        <p:spPr>
          <a:xfrm>
            <a:off x="3188475" y="2497450"/>
            <a:ext cx="1276500" cy="1276500"/>
          </a:xfrm>
          <a:prstGeom prst="ellipse">
            <a:avLst/>
          </a:prstGeom>
          <a:noFill/>
          <a:ln cap="flat" cmpd="sng" w="118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125" lIns="113125" spcFirstLastPara="1" rIns="113125" wrap="square" tIns="113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32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38"/>
          <p:cNvSpPr txBox="1"/>
          <p:nvPr/>
        </p:nvSpPr>
        <p:spPr>
          <a:xfrm>
            <a:off x="3153784" y="2605567"/>
            <a:ext cx="12765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b="1" lang="en" sz="3500">
                <a:latin typeface="Century Gothic"/>
                <a:ea typeface="Century Gothic"/>
                <a:cs typeface="Century Gothic"/>
                <a:sym typeface="Century Gothic"/>
              </a:rPr>
              <a:t>ito/</a:t>
            </a:r>
            <a:endParaRPr b="1" sz="3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latin typeface="Century Gothic"/>
                <a:ea typeface="Century Gothic"/>
                <a:cs typeface="Century Gothic"/>
                <a:sym typeface="Century Gothic"/>
              </a:rPr>
              <a:t>-ita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38"/>
          <p:cNvSpPr/>
          <p:nvPr/>
        </p:nvSpPr>
        <p:spPr>
          <a:xfrm>
            <a:off x="4679022" y="2497450"/>
            <a:ext cx="1276500" cy="1276500"/>
          </a:xfrm>
          <a:prstGeom prst="ellipse">
            <a:avLst/>
          </a:prstGeom>
          <a:noFill/>
          <a:ln cap="flat" cmpd="sng" w="118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125" lIns="113125" spcFirstLastPara="1" rIns="113125" wrap="square" tIns="113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32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Google Shape;304;p38"/>
          <p:cNvSpPr txBox="1"/>
          <p:nvPr/>
        </p:nvSpPr>
        <p:spPr>
          <a:xfrm>
            <a:off x="4626977" y="2622930"/>
            <a:ext cx="12765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b="1" lang="en" sz="3500">
                <a:latin typeface="Century Gothic"/>
                <a:ea typeface="Century Gothic"/>
                <a:cs typeface="Century Gothic"/>
                <a:sym typeface="Century Gothic"/>
              </a:rPr>
              <a:t>illo/</a:t>
            </a:r>
            <a:endParaRPr b="1" sz="3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latin typeface="Century Gothic"/>
                <a:ea typeface="Century Gothic"/>
                <a:cs typeface="Century Gothic"/>
                <a:sym typeface="Century Gothic"/>
              </a:rPr>
              <a:t>-illa</a:t>
            </a:r>
            <a:endParaRPr b="1" sz="3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38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</a:t>
            </a: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mesita</a:t>
            </a:r>
            <a:endParaRPr sz="9600"/>
          </a:p>
        </p:txBody>
      </p:sp>
      <p:pic>
        <p:nvPicPr>
          <p:cNvPr id="375" name="Google Shape;375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76" name="Google Shape;376;p47"/>
          <p:cNvSpPr/>
          <p:nvPr/>
        </p:nvSpPr>
        <p:spPr>
          <a:xfrm>
            <a:off x="2722600" y="3291850"/>
            <a:ext cx="3851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panecillos</a:t>
            </a:r>
            <a:endParaRPr sz="9600"/>
          </a:p>
        </p:txBody>
      </p:sp>
      <p:pic>
        <p:nvPicPr>
          <p:cNvPr id="382" name="Google Shape;382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83" name="Google Shape;383;p48"/>
          <p:cNvSpPr/>
          <p:nvPr/>
        </p:nvSpPr>
        <p:spPr>
          <a:xfrm>
            <a:off x="1629025" y="3291850"/>
            <a:ext cx="6031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perrito</a:t>
            </a:r>
            <a:endParaRPr sz="9600"/>
          </a:p>
        </p:txBody>
      </p:sp>
      <p:pic>
        <p:nvPicPr>
          <p:cNvPr id="389" name="Google Shape;389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90" name="Google Shape;390;p49"/>
          <p:cNvSpPr/>
          <p:nvPr/>
        </p:nvSpPr>
        <p:spPr>
          <a:xfrm>
            <a:off x="2735400" y="3291850"/>
            <a:ext cx="3771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¡Aprendamos juntos!</a:t>
            </a:r>
            <a:endParaRPr/>
          </a:p>
        </p:txBody>
      </p:sp>
      <p:pic>
        <p:nvPicPr>
          <p:cNvPr id="396" name="Google Shape;396;p50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51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2" name="Google Shape;402;p51"/>
          <p:cNvSpPr txBox="1"/>
          <p:nvPr/>
        </p:nvSpPr>
        <p:spPr>
          <a:xfrm>
            <a:off x="441600" y="256032"/>
            <a:ext cx="80898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-ito/-ita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3" name="Google Shape;403;p51"/>
          <p:cNvSpPr txBox="1"/>
          <p:nvPr/>
        </p:nvSpPr>
        <p:spPr>
          <a:xfrm>
            <a:off x="441600" y="1920240"/>
            <a:ext cx="8260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sufijos se escriben unidos a la palabra, sin espacio y sin guion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gatito, mesita</a:t>
            </a:r>
            <a:endParaRPr i="1" sz="2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52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9" name="Google Shape;409;p52"/>
          <p:cNvSpPr txBox="1"/>
          <p:nvPr/>
        </p:nvSpPr>
        <p:spPr>
          <a:xfrm>
            <a:off x="441600" y="256032"/>
            <a:ext cx="80898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-illo/-illa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0" name="Google Shape;410;p52"/>
          <p:cNvSpPr txBox="1"/>
          <p:nvPr/>
        </p:nvSpPr>
        <p:spPr>
          <a:xfrm>
            <a:off x="441600" y="1920240"/>
            <a:ext cx="8260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sufijos se escriben unidos a la palabra, sin espacio y sin guion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piececillo, casilla</a:t>
            </a:r>
            <a:endParaRPr i="1" sz="2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53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6" name="Google Shape;416;p53"/>
          <p:cNvSpPr/>
          <p:nvPr/>
        </p:nvSpPr>
        <p:spPr>
          <a:xfrm>
            <a:off x="5410138" y="2113500"/>
            <a:ext cx="13926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ita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7" name="Google Shape;417;p53"/>
          <p:cNvSpPr/>
          <p:nvPr/>
        </p:nvSpPr>
        <p:spPr>
          <a:xfrm>
            <a:off x="2341262" y="2113500"/>
            <a:ext cx="18687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flor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8" name="Google Shape;418;p53"/>
          <p:cNvSpPr/>
          <p:nvPr/>
        </p:nvSpPr>
        <p:spPr>
          <a:xfrm>
            <a:off x="3392550" y="3770775"/>
            <a:ext cx="2358900" cy="8376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florcita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9" name="Google Shape;419;p53"/>
          <p:cNvSpPr txBox="1"/>
          <p:nvPr/>
        </p:nvSpPr>
        <p:spPr>
          <a:xfrm>
            <a:off x="4364590" y="2175970"/>
            <a:ext cx="880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9375" lIns="59375" spcFirstLastPara="1" rIns="59375" wrap="square" tIns="593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2923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0" name="Google Shape;420;p53"/>
          <p:cNvSpPr/>
          <p:nvPr/>
        </p:nvSpPr>
        <p:spPr>
          <a:xfrm rot="5400000">
            <a:off x="4360954" y="3277127"/>
            <a:ext cx="422100" cy="45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62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p53"/>
          <p:cNvSpPr/>
          <p:nvPr/>
        </p:nvSpPr>
        <p:spPr>
          <a:xfrm>
            <a:off x="441600" y="439800"/>
            <a:ext cx="1392600" cy="1108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2" name="Google Shape;422;p53"/>
          <p:cNvSpPr/>
          <p:nvPr/>
        </p:nvSpPr>
        <p:spPr>
          <a:xfrm>
            <a:off x="2407850" y="439800"/>
            <a:ext cx="6294600" cy="11517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3" name="Google Shape;423;p53"/>
          <p:cNvSpPr/>
          <p:nvPr/>
        </p:nvSpPr>
        <p:spPr>
          <a:xfrm>
            <a:off x="1902475" y="645150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4" name="Google Shape;424;p53"/>
          <p:cNvSpPr/>
          <p:nvPr/>
        </p:nvSpPr>
        <p:spPr>
          <a:xfrm rot="5400000">
            <a:off x="4331250" y="1404975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5" name="Google Shape;425;p53"/>
          <p:cNvSpPr txBox="1"/>
          <p:nvPr/>
        </p:nvSpPr>
        <p:spPr>
          <a:xfrm>
            <a:off x="2578600" y="643775"/>
            <a:ext cx="5952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sufijos se escriben unidos a la palabra, sin espacio y sin guion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6" name="Google Shape;426;p53"/>
          <p:cNvSpPr txBox="1"/>
          <p:nvPr/>
        </p:nvSpPr>
        <p:spPr>
          <a:xfrm>
            <a:off x="594761" y="362850"/>
            <a:ext cx="152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-ito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-ita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54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2" name="Google Shape;432;p54"/>
          <p:cNvSpPr/>
          <p:nvPr/>
        </p:nvSpPr>
        <p:spPr>
          <a:xfrm>
            <a:off x="5410138" y="2113500"/>
            <a:ext cx="13926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illa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3" name="Google Shape;433;p54"/>
          <p:cNvSpPr/>
          <p:nvPr/>
        </p:nvSpPr>
        <p:spPr>
          <a:xfrm>
            <a:off x="2341262" y="2113500"/>
            <a:ext cx="18687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casa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4" name="Google Shape;434;p54"/>
          <p:cNvSpPr/>
          <p:nvPr/>
        </p:nvSpPr>
        <p:spPr>
          <a:xfrm>
            <a:off x="3392550" y="3770775"/>
            <a:ext cx="2358900" cy="8376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casilla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54"/>
          <p:cNvSpPr txBox="1"/>
          <p:nvPr/>
        </p:nvSpPr>
        <p:spPr>
          <a:xfrm>
            <a:off x="4364590" y="2175970"/>
            <a:ext cx="880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9375" lIns="59375" spcFirstLastPara="1" rIns="59375" wrap="square" tIns="593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2923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54"/>
          <p:cNvSpPr/>
          <p:nvPr/>
        </p:nvSpPr>
        <p:spPr>
          <a:xfrm rot="5400000">
            <a:off x="4360954" y="3277127"/>
            <a:ext cx="422100" cy="45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62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7" name="Google Shape;437;p54"/>
          <p:cNvSpPr/>
          <p:nvPr/>
        </p:nvSpPr>
        <p:spPr>
          <a:xfrm>
            <a:off x="441600" y="439800"/>
            <a:ext cx="1392600" cy="1108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8" name="Google Shape;438;p54"/>
          <p:cNvSpPr/>
          <p:nvPr/>
        </p:nvSpPr>
        <p:spPr>
          <a:xfrm>
            <a:off x="2407850" y="439800"/>
            <a:ext cx="6294600" cy="11517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9" name="Google Shape;439;p54"/>
          <p:cNvSpPr/>
          <p:nvPr/>
        </p:nvSpPr>
        <p:spPr>
          <a:xfrm>
            <a:off x="1902475" y="645150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0" name="Google Shape;440;p54"/>
          <p:cNvSpPr/>
          <p:nvPr/>
        </p:nvSpPr>
        <p:spPr>
          <a:xfrm rot="5400000">
            <a:off x="4331250" y="1404975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1" name="Google Shape;441;p54"/>
          <p:cNvSpPr txBox="1"/>
          <p:nvPr/>
        </p:nvSpPr>
        <p:spPr>
          <a:xfrm>
            <a:off x="2578600" y="643775"/>
            <a:ext cx="5952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sufijos se escriben unidos a la palabra, sin espacio y sin guion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2" name="Google Shape;442;p54"/>
          <p:cNvSpPr txBox="1"/>
          <p:nvPr/>
        </p:nvSpPr>
        <p:spPr>
          <a:xfrm>
            <a:off x="526725" y="362850"/>
            <a:ext cx="152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-illo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-illa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5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54" name="Google Shape;454;p56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caj</a:t>
            </a: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ita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9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0" name="Google Shape;460;p57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caball</a:t>
            </a: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ito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6" name="Google Shape;466;p58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pobrec</a:t>
            </a: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illo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 sz="3500"/>
              <a:t>. </a:t>
            </a:r>
            <a:r>
              <a:rPr lang="en"/>
              <a:t>Palabras de alta frecuencia</a:t>
            </a:r>
            <a:endParaRPr sz="3500"/>
          </a:p>
        </p:txBody>
      </p:sp>
      <p:pic>
        <p:nvPicPr>
          <p:cNvPr id="472" name="Google Shape;472;p59" title="icons_final_Phonics_BW_Palabras de alta frecuenci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60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edad</a:t>
            </a:r>
            <a:r>
              <a:rPr lang="en" sz="9600"/>
              <a:t> </a:t>
            </a:r>
            <a:endParaRPr sz="9600"/>
          </a:p>
        </p:txBody>
      </p:sp>
      <p:pic>
        <p:nvPicPr>
          <p:cNvPr id="478" name="Google Shape;478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Google Shape;483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4" name="Google Shape;484;p61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joven</a:t>
            </a:r>
            <a:endParaRPr sz="9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Google Shape;489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0" name="Google Shape;490;p62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llegó</a:t>
            </a:r>
            <a:endParaRPr sz="9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63" title="icons_final_Phonics_BW_Sentenc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6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Google Shape;501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2" name="Google Shape;502;p64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Una tarde aparece un cachorrito travieso.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8" name="Google Shape;508;p65"/>
          <p:cNvSpPr txBox="1"/>
          <p:nvPr/>
        </p:nvSpPr>
        <p:spPr>
          <a:xfrm>
            <a:off x="441600" y="439800"/>
            <a:ext cx="82608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El susto es tan grande que el gatito se sube a un árbol y no quiere bajar. 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6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14" name="Google Shape;514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316" name="Google Shape;316;p4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Google Shape;519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cxnSp>
        <p:nvCxnSpPr>
          <p:cNvPr id="520" name="Google Shape;520;p67"/>
          <p:cNvCxnSpPr/>
          <p:nvPr/>
        </p:nvCxnSpPr>
        <p:spPr>
          <a:xfrm>
            <a:off x="765000" y="12166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1" name="Google Shape;521;p67"/>
          <p:cNvCxnSpPr/>
          <p:nvPr/>
        </p:nvCxnSpPr>
        <p:spPr>
          <a:xfrm>
            <a:off x="765000" y="2435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2" name="Google Shape;522;p67"/>
          <p:cNvCxnSpPr/>
          <p:nvPr/>
        </p:nvCxnSpPr>
        <p:spPr>
          <a:xfrm>
            <a:off x="765000" y="3578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Google Shape;527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28" name="Google Shape;528;p68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Una tarde aparece un cachorrito travieso.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69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34" name="Google Shape;534;p69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535" name="Google Shape;535;p69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70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Google Shape;545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546" name="Google Shape;546;p7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 multisilábicas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72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2" name="Google Shape;552;p72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3" name="Google Shape;553;p72" title="icons_final_Phonics_BW_Rememb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555" name="Google Shape;555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556" name="Google Shape;556;p72" title="299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45376" y="924826"/>
            <a:ext cx="1573374" cy="179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72" title="301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66716" y="2509653"/>
            <a:ext cx="1730677" cy="1977925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72"/>
          <p:cNvSpPr txBox="1"/>
          <p:nvPr/>
        </p:nvSpPr>
        <p:spPr>
          <a:xfrm>
            <a:off x="3881451" y="1691575"/>
            <a:ext cx="41013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herman</a:t>
            </a:r>
            <a:r>
              <a:rPr b="1"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ita</a:t>
            </a:r>
            <a:endParaRPr sz="5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9" name="Google Shape;559;p72"/>
          <p:cNvSpPr txBox="1"/>
          <p:nvPr/>
        </p:nvSpPr>
        <p:spPr>
          <a:xfrm>
            <a:off x="3881444" y="2903822"/>
            <a:ext cx="41013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ventan</a:t>
            </a:r>
            <a:r>
              <a:rPr b="1"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illa</a:t>
            </a:r>
            <a:endParaRPr sz="5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0" name="Google Shape;560;p72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1" name="Google Shape;561;p72"/>
          <p:cNvSpPr/>
          <p:nvPr/>
        </p:nvSpPr>
        <p:spPr>
          <a:xfrm>
            <a:off x="579775" y="2175725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93">
                <a:latin typeface="Century Gothic"/>
                <a:ea typeface="Century Gothic"/>
                <a:cs typeface="Century Gothic"/>
                <a:sym typeface="Century Gothic"/>
              </a:rPr>
              <a:t>-ito/</a:t>
            </a:r>
            <a:endParaRPr b="1" sz="2593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93">
                <a:latin typeface="Century Gothic"/>
                <a:ea typeface="Century Gothic"/>
                <a:cs typeface="Century Gothic"/>
                <a:sym typeface="Century Gothic"/>
              </a:rPr>
              <a:t>-ita</a:t>
            </a:r>
            <a:endParaRPr b="1" sz="2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2" name="Google Shape;562;p72"/>
          <p:cNvSpPr/>
          <p:nvPr/>
        </p:nvSpPr>
        <p:spPr>
          <a:xfrm>
            <a:off x="1766355" y="2198986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93">
                <a:latin typeface="Century Gothic"/>
                <a:ea typeface="Century Gothic"/>
                <a:cs typeface="Century Gothic"/>
                <a:sym typeface="Century Gothic"/>
              </a:rPr>
              <a:t>-illo/</a:t>
            </a:r>
            <a:endParaRPr b="1" sz="2493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93">
                <a:latin typeface="Century Gothic"/>
                <a:ea typeface="Century Gothic"/>
                <a:cs typeface="Century Gothic"/>
                <a:sym typeface="Century Gothic"/>
              </a:rPr>
              <a:t>-illa</a:t>
            </a:r>
            <a:endParaRPr b="1"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3" name="Google Shape;563;p72"/>
          <p:cNvSpPr/>
          <p:nvPr/>
        </p:nvSpPr>
        <p:spPr>
          <a:xfrm rot="-667202">
            <a:off x="3150937" y="2152523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4" name="Google Shape;564;p72"/>
          <p:cNvSpPr/>
          <p:nvPr/>
        </p:nvSpPr>
        <p:spPr>
          <a:xfrm rot="1319193">
            <a:off x="3151018" y="309200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7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arbolito</a:t>
            </a:r>
            <a:endParaRPr sz="9600"/>
          </a:p>
        </p:txBody>
      </p:sp>
      <p:pic>
        <p:nvPicPr>
          <p:cNvPr id="570" name="Google Shape;570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71" name="Google Shape;571;p73"/>
          <p:cNvSpPr/>
          <p:nvPr/>
        </p:nvSpPr>
        <p:spPr>
          <a:xfrm>
            <a:off x="2440775" y="3291850"/>
            <a:ext cx="4365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7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pequeñito</a:t>
            </a:r>
            <a:endParaRPr sz="9600"/>
          </a:p>
        </p:txBody>
      </p:sp>
      <p:pic>
        <p:nvPicPr>
          <p:cNvPr id="577" name="Google Shape;577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78" name="Google Shape;578;p74"/>
          <p:cNvSpPr/>
          <p:nvPr/>
        </p:nvSpPr>
        <p:spPr>
          <a:xfrm>
            <a:off x="1557725" y="3291850"/>
            <a:ext cx="6062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7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cachorrilla</a:t>
            </a:r>
            <a:endParaRPr sz="9600"/>
          </a:p>
        </p:txBody>
      </p:sp>
      <p:pic>
        <p:nvPicPr>
          <p:cNvPr id="584" name="Google Shape;584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85" name="Google Shape;585;p75"/>
          <p:cNvSpPr/>
          <p:nvPr/>
        </p:nvSpPr>
        <p:spPr>
          <a:xfrm>
            <a:off x="1527975" y="3291850"/>
            <a:ext cx="6240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7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pajarito</a:t>
            </a:r>
            <a:endParaRPr sz="9600"/>
          </a:p>
        </p:txBody>
      </p:sp>
      <p:pic>
        <p:nvPicPr>
          <p:cNvPr id="591" name="Google Shape;591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92" name="Google Shape;592;p76"/>
          <p:cNvSpPr/>
          <p:nvPr/>
        </p:nvSpPr>
        <p:spPr>
          <a:xfrm>
            <a:off x="2361400" y="3291850"/>
            <a:ext cx="4407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1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2" name="Google Shape;322;p41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3" name="Google Shape;323;p41" title="icons_final_Phonics_BW_Rememb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4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325" name="Google Shape;325;p4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26" name="Google Shape;326;p41"/>
          <p:cNvSpPr txBox="1"/>
          <p:nvPr/>
        </p:nvSpPr>
        <p:spPr>
          <a:xfrm>
            <a:off x="3881451" y="1691575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gat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7" name="Google Shape;327;p41"/>
          <p:cNvSpPr txBox="1"/>
          <p:nvPr/>
        </p:nvSpPr>
        <p:spPr>
          <a:xfrm>
            <a:off x="3881444" y="2903822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libri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8" name="Google Shape;328;p41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9" name="Google Shape;329;p41"/>
          <p:cNvSpPr/>
          <p:nvPr/>
        </p:nvSpPr>
        <p:spPr>
          <a:xfrm>
            <a:off x="579775" y="2175725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93">
                <a:latin typeface="Century Gothic"/>
                <a:ea typeface="Century Gothic"/>
                <a:cs typeface="Century Gothic"/>
                <a:sym typeface="Century Gothic"/>
              </a:rPr>
              <a:t>-ito/</a:t>
            </a:r>
            <a:endParaRPr b="1" sz="2593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93">
                <a:latin typeface="Century Gothic"/>
                <a:ea typeface="Century Gothic"/>
                <a:cs typeface="Century Gothic"/>
                <a:sym typeface="Century Gothic"/>
              </a:rPr>
              <a:t>-ita</a:t>
            </a:r>
            <a:endParaRPr b="1" sz="2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0" name="Google Shape;330;p41"/>
          <p:cNvSpPr/>
          <p:nvPr/>
        </p:nvSpPr>
        <p:spPr>
          <a:xfrm>
            <a:off x="1766355" y="2198986"/>
            <a:ext cx="1023300" cy="1023300"/>
          </a:xfrm>
          <a:prstGeom prst="ellipse">
            <a:avLst/>
          </a:prstGeom>
          <a:noFill/>
          <a:ln cap="flat" cmpd="sng" w="10100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6925" lIns="0" spcFirstLastPara="1" rIns="0" wrap="square" tIns="96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93">
                <a:latin typeface="Century Gothic"/>
                <a:ea typeface="Century Gothic"/>
                <a:cs typeface="Century Gothic"/>
                <a:sym typeface="Century Gothic"/>
              </a:rPr>
              <a:t>-illo/</a:t>
            </a:r>
            <a:endParaRPr b="1" sz="2493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93">
                <a:latin typeface="Century Gothic"/>
                <a:ea typeface="Century Gothic"/>
                <a:cs typeface="Century Gothic"/>
                <a:sym typeface="Century Gothic"/>
              </a:rPr>
              <a:t>-illa</a:t>
            </a:r>
            <a:endParaRPr b="1"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1" name="Google Shape;331;p41"/>
          <p:cNvSpPr/>
          <p:nvPr/>
        </p:nvSpPr>
        <p:spPr>
          <a:xfrm rot="-667202">
            <a:off x="3150937" y="2152523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2" name="Google Shape;332;p41"/>
          <p:cNvSpPr/>
          <p:nvPr/>
        </p:nvSpPr>
        <p:spPr>
          <a:xfrm rot="1319193">
            <a:off x="3151018" y="309200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3" name="Google Shape;333;p41" title="297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91327" y="1086299"/>
            <a:ext cx="1736575" cy="1984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41" title="298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09083" y="2799775"/>
            <a:ext cx="1508322" cy="1723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7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papelito</a:t>
            </a:r>
            <a:endParaRPr sz="9600"/>
          </a:p>
        </p:txBody>
      </p:sp>
      <p:pic>
        <p:nvPicPr>
          <p:cNvPr id="598" name="Google Shape;598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99" name="Google Shape;599;p77"/>
          <p:cNvSpPr/>
          <p:nvPr/>
        </p:nvSpPr>
        <p:spPr>
          <a:xfrm>
            <a:off x="2143125" y="3291850"/>
            <a:ext cx="4931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7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mariposita</a:t>
            </a:r>
            <a:endParaRPr sz="9600"/>
          </a:p>
        </p:txBody>
      </p:sp>
      <p:pic>
        <p:nvPicPr>
          <p:cNvPr id="605" name="Google Shape;605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06" name="Google Shape;606;p78"/>
          <p:cNvSpPr/>
          <p:nvPr/>
        </p:nvSpPr>
        <p:spPr>
          <a:xfrm>
            <a:off x="1580700" y="3291850"/>
            <a:ext cx="6098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7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carretilla</a:t>
            </a:r>
            <a:endParaRPr sz="9600"/>
          </a:p>
        </p:txBody>
      </p:sp>
      <p:pic>
        <p:nvPicPr>
          <p:cNvPr id="612" name="Google Shape;612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13" name="Google Shape;613;p79"/>
          <p:cNvSpPr/>
          <p:nvPr/>
        </p:nvSpPr>
        <p:spPr>
          <a:xfrm>
            <a:off x="2083600" y="3291850"/>
            <a:ext cx="5070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80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gusanillo</a:t>
            </a:r>
            <a:endParaRPr sz="9600"/>
          </a:p>
        </p:txBody>
      </p:sp>
      <p:pic>
        <p:nvPicPr>
          <p:cNvPr id="619" name="Google Shape;619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20" name="Google Shape;620;p80"/>
          <p:cNvSpPr/>
          <p:nvPr/>
        </p:nvSpPr>
        <p:spPr>
          <a:xfrm>
            <a:off x="2103115" y="3291850"/>
            <a:ext cx="4971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" name="Google Shape;625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8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2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" name="Google Shape;631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32" name="Google Shape;632;p82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pelot</a:t>
            </a: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ita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7" name="Google Shape;637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38" name="Google Shape;638;p83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pajar</a:t>
            </a: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ito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Google Shape;643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44" name="Google Shape;644;p84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ventan</a:t>
            </a: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illa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Google Shape;649;p85" title="icons_final_Phonics_BW_Morphological Awarnes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Análisis</a:t>
            </a:r>
            <a:r>
              <a:rPr lang="en" sz="3500"/>
              <a:t> </a:t>
            </a:r>
            <a:r>
              <a:rPr lang="en"/>
              <a:t>morfológico</a:t>
            </a:r>
            <a:r>
              <a:rPr lang="en"/>
              <a:t> </a:t>
            </a:r>
            <a:endParaRPr sz="3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Google Shape;655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56" name="Google Shape;656;p86"/>
          <p:cNvSpPr/>
          <p:nvPr/>
        </p:nvSpPr>
        <p:spPr>
          <a:xfrm>
            <a:off x="5811325" y="746450"/>
            <a:ext cx="16683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7" name="Google Shape;657;p86"/>
          <p:cNvSpPr/>
          <p:nvPr/>
        </p:nvSpPr>
        <p:spPr>
          <a:xfrm>
            <a:off x="1664375" y="746450"/>
            <a:ext cx="27912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gato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8" name="Google Shape;658;p86"/>
          <p:cNvSpPr/>
          <p:nvPr/>
        </p:nvSpPr>
        <p:spPr>
          <a:xfrm>
            <a:off x="2917650" y="3213900"/>
            <a:ext cx="33087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gatito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9" name="Google Shape;659;p86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0" name="Google Shape;660;p86"/>
          <p:cNvSpPr txBox="1"/>
          <p:nvPr/>
        </p:nvSpPr>
        <p:spPr>
          <a:xfrm>
            <a:off x="4455312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primito</a:t>
            </a:r>
            <a:endParaRPr sz="9600"/>
          </a:p>
        </p:txBody>
      </p:sp>
      <p:pic>
        <p:nvPicPr>
          <p:cNvPr id="340" name="Google Shape;340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41" name="Google Shape;341;p42"/>
          <p:cNvSpPr/>
          <p:nvPr/>
        </p:nvSpPr>
        <p:spPr>
          <a:xfrm>
            <a:off x="2578600" y="3291850"/>
            <a:ext cx="4053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Google Shape;665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66" name="Google Shape;666;p87"/>
          <p:cNvSpPr/>
          <p:nvPr/>
        </p:nvSpPr>
        <p:spPr>
          <a:xfrm>
            <a:off x="6456650" y="746450"/>
            <a:ext cx="18186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illa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7" name="Google Shape;667;p87"/>
          <p:cNvSpPr/>
          <p:nvPr/>
        </p:nvSpPr>
        <p:spPr>
          <a:xfrm>
            <a:off x="868750" y="746450"/>
            <a:ext cx="42321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ventana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8" name="Google Shape;668;p87"/>
          <p:cNvSpPr/>
          <p:nvPr/>
        </p:nvSpPr>
        <p:spPr>
          <a:xfrm>
            <a:off x="2092200" y="3213900"/>
            <a:ext cx="49596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ventanilla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9" name="Google Shape;669;p87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0" name="Google Shape;670;p87"/>
          <p:cNvSpPr txBox="1"/>
          <p:nvPr/>
        </p:nvSpPr>
        <p:spPr>
          <a:xfrm>
            <a:off x="5100637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" name="Google Shape;675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76" name="Google Shape;676;p88"/>
          <p:cNvSpPr/>
          <p:nvPr/>
        </p:nvSpPr>
        <p:spPr>
          <a:xfrm>
            <a:off x="5423650" y="746450"/>
            <a:ext cx="16683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7" name="Google Shape;677;p88"/>
          <p:cNvSpPr/>
          <p:nvPr/>
        </p:nvSpPr>
        <p:spPr>
          <a:xfrm>
            <a:off x="2052050" y="746450"/>
            <a:ext cx="20160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8" name="Google Shape;678;p88"/>
          <p:cNvSpPr/>
          <p:nvPr/>
        </p:nvSpPr>
        <p:spPr>
          <a:xfrm>
            <a:off x="2748150" y="3213900"/>
            <a:ext cx="36477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florcita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9" name="Google Shape;679;p88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0" name="Google Shape;680;p88"/>
          <p:cNvSpPr txBox="1"/>
          <p:nvPr/>
        </p:nvSpPr>
        <p:spPr>
          <a:xfrm>
            <a:off x="4067637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5" name="Google Shape;685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86" name="Google Shape;686;p89"/>
          <p:cNvSpPr/>
          <p:nvPr/>
        </p:nvSpPr>
        <p:spPr>
          <a:xfrm>
            <a:off x="5754713" y="746450"/>
            <a:ext cx="18186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illo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7" name="Google Shape;687;p89"/>
          <p:cNvSpPr/>
          <p:nvPr/>
        </p:nvSpPr>
        <p:spPr>
          <a:xfrm>
            <a:off x="1570688" y="746450"/>
            <a:ext cx="28281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árbol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8" name="Google Shape;688;p89"/>
          <p:cNvSpPr/>
          <p:nvPr/>
        </p:nvSpPr>
        <p:spPr>
          <a:xfrm>
            <a:off x="2593500" y="3213900"/>
            <a:ext cx="39570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arbolillo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9" name="Google Shape;689;p89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0" name="Google Shape;690;p89"/>
          <p:cNvSpPr txBox="1"/>
          <p:nvPr/>
        </p:nvSpPr>
        <p:spPr>
          <a:xfrm>
            <a:off x="4398699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5" name="Google Shape;695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96" name="Google Shape;696;p90"/>
          <p:cNvSpPr/>
          <p:nvPr/>
        </p:nvSpPr>
        <p:spPr>
          <a:xfrm>
            <a:off x="5641775" y="746450"/>
            <a:ext cx="16683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7" name="Google Shape;697;p90"/>
          <p:cNvSpPr/>
          <p:nvPr/>
        </p:nvSpPr>
        <p:spPr>
          <a:xfrm>
            <a:off x="1494825" y="746450"/>
            <a:ext cx="27912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perro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8" name="Google Shape;698;p90"/>
          <p:cNvSpPr/>
          <p:nvPr/>
        </p:nvSpPr>
        <p:spPr>
          <a:xfrm>
            <a:off x="2578600" y="3213900"/>
            <a:ext cx="36477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perrito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9" name="Google Shape;699;p90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0" name="Google Shape;700;p90"/>
          <p:cNvSpPr txBox="1"/>
          <p:nvPr/>
        </p:nvSpPr>
        <p:spPr>
          <a:xfrm>
            <a:off x="4285762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" name="Google Shape;705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06" name="Google Shape;706;p91"/>
          <p:cNvSpPr/>
          <p:nvPr/>
        </p:nvSpPr>
        <p:spPr>
          <a:xfrm>
            <a:off x="6269238" y="746450"/>
            <a:ext cx="18186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illa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7" name="Google Shape;707;p91"/>
          <p:cNvSpPr/>
          <p:nvPr/>
        </p:nvSpPr>
        <p:spPr>
          <a:xfrm>
            <a:off x="1056163" y="746450"/>
            <a:ext cx="38574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carreta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8" name="Google Shape;708;p91"/>
          <p:cNvSpPr/>
          <p:nvPr/>
        </p:nvSpPr>
        <p:spPr>
          <a:xfrm>
            <a:off x="2389800" y="3213900"/>
            <a:ext cx="43644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carretilla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9" name="Google Shape;709;p91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0" name="Google Shape;710;p91"/>
          <p:cNvSpPr txBox="1"/>
          <p:nvPr/>
        </p:nvSpPr>
        <p:spPr>
          <a:xfrm>
            <a:off x="4913224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9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4</a:t>
            </a:r>
            <a:r>
              <a:rPr lang="en" sz="3500"/>
              <a:t>. </a:t>
            </a:r>
            <a:r>
              <a:rPr lang="en"/>
              <a:t>Desarrollo de la fluidez</a:t>
            </a:r>
            <a:endParaRPr sz="3500"/>
          </a:p>
        </p:txBody>
      </p:sp>
      <p:pic>
        <p:nvPicPr>
          <p:cNvPr id="716" name="Google Shape;716;p92" title="icons_final_Re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" name="Google Shape;721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22" name="Google Shape;722;p93"/>
          <p:cNvSpPr txBox="1"/>
          <p:nvPr/>
        </p:nvSpPr>
        <p:spPr>
          <a:xfrm>
            <a:off x="441600" y="439789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Una tarde aparece un cachorrito travieso. </a:t>
            </a:r>
            <a:endParaRPr sz="5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" name="Google Shape;727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28" name="Google Shape;728;p94"/>
          <p:cNvSpPr txBox="1"/>
          <p:nvPr/>
        </p:nvSpPr>
        <p:spPr>
          <a:xfrm>
            <a:off x="441600" y="439800"/>
            <a:ext cx="8260800" cy="3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El perrito empuja una carretilla que estaba en el patio, cerca de una mesilla.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3" name="Google Shape;733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34" name="Google Shape;734;p95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Andrea se preocupa mucho y Bruno no sabe cómo ayudar.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9" name="Google Shape;739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40" name="Google Shape;740;p96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—¡Qué perrito tan chistosito! —dice Andrea.</a:t>
            </a:r>
            <a:endParaRPr sz="5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mesilla</a:t>
            </a:r>
            <a:endParaRPr sz="9600"/>
          </a:p>
        </p:txBody>
      </p:sp>
      <p:pic>
        <p:nvPicPr>
          <p:cNvPr id="347" name="Google Shape;347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48" name="Google Shape;348;p43"/>
          <p:cNvSpPr/>
          <p:nvPr/>
        </p:nvSpPr>
        <p:spPr>
          <a:xfrm>
            <a:off x="2652247" y="3291850"/>
            <a:ext cx="4044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97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746" name="Google Shape;746;p9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747" name="Google Shape;747;p97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florcita</a:t>
            </a:r>
            <a:endParaRPr sz="9600"/>
          </a:p>
        </p:txBody>
      </p:sp>
      <p:pic>
        <p:nvPicPr>
          <p:cNvPr id="354" name="Google Shape;354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55" name="Google Shape;355;p44"/>
          <p:cNvSpPr/>
          <p:nvPr/>
        </p:nvSpPr>
        <p:spPr>
          <a:xfrm>
            <a:off x="2656275" y="3291850"/>
            <a:ext cx="3984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casilla</a:t>
            </a:r>
            <a:endParaRPr sz="9600"/>
          </a:p>
        </p:txBody>
      </p:sp>
      <p:pic>
        <p:nvPicPr>
          <p:cNvPr id="361" name="Google Shape;361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62" name="Google Shape;362;p45"/>
          <p:cNvSpPr/>
          <p:nvPr/>
        </p:nvSpPr>
        <p:spPr>
          <a:xfrm>
            <a:off x="2897750" y="3291850"/>
            <a:ext cx="3595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piececillo</a:t>
            </a:r>
            <a:endParaRPr sz="9600"/>
          </a:p>
        </p:txBody>
      </p:sp>
      <p:pic>
        <p:nvPicPr>
          <p:cNvPr id="368" name="Google Shape;368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69" name="Google Shape;369;p46"/>
          <p:cNvSpPr/>
          <p:nvPr/>
        </p:nvSpPr>
        <p:spPr>
          <a:xfrm>
            <a:off x="1780050" y="3291850"/>
            <a:ext cx="5705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