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23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23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20:15:10.327">
    <p:pos x="6000" y="0"/>
    <p:text>formatted ✅
*Need to check back on images</p:text>
  </p:cm>
  <p:cm authorId="0" idx="2" dt="2026-03-09T20:15:10.327">
    <p:pos x="6000" y="0"/>
    <p:text>checked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construir.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destruido.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una sílaba también forma un diptongo.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f___ste.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fuis - te, fuiste.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una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cu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al final de la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h___r.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eu.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me enseñó a tener cuidado con las mascotas, porque son nuestros amigos.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cui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Cuidado, /k/, /u/, /i/, /d/, /a/,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ui/uy.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muy emocionado con la llegada de mi abuela.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(1)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única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/u/,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Muy, /m/, /u/, /i/.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destruido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parque quedó destruido después del paso de la tormenta.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destruido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trui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/u/,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Destruido, /d/, /e/, /s/, /t/, /r/, /u/, /i/,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después.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ningún.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tiempo.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Aunque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asteroides son rocas grandes que orbitan el Sol.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(1), asteroides (2), son (3), rocas (4), grandes (5), que (6), orbitan (7), el (8), sol (9).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nueve palabras!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el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el diptongo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</a:t>
            </a:r>
            <a:endParaRPr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fortuito.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tui.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distribuir.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diptongo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ui. 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restituir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gratuito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ruiseñor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descuidado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 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ruido.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ui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muy.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uy.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necesario, repase con los estudiantes que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representar el sonido /i/ al final de una palabra, como en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 estos casos, forma parte de los diptongos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oy, ey, 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Algunas palabras contienen triptongos, como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buey, Paraguay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perjuicio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cuidadoso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el diptongo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el diptongo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ruiseñor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ruiseñor es un pájaro fascinante.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ruiseñor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 - se - ñor.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/u/,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/ñ/, /o/, /r/. Ruiseñor, /rr/, /u/, /i/, /s/, /e/, /ñ/, /o/,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contribuir latas de comida para la colecta de la escuela.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- tri - buir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/n/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buir,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/u/, /i/, /r/. Contribuir, /k/, /o/, /n/, /t/, /r/, /i/, /b/, /u/, /i/,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Soy muy cuidadoso con mis juguetes.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cui - da - do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/u/,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Cuidadoso, /k/, /u/, /i/, /d/, /a/, /d/, /o/, /s/,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antónimos son palabras con significados opuestos,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poco,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mientras que los sinónimos son palabras que tienen el mismo o casi el mismo significado,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enorme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Slides 49-54 have transitions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antónimo de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significados opuestos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ruina.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b07f9cc45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b07f9cc45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sinónimo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sabio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el mismo o casi el mismo significado.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b07f9cc45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b07f9cc45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idéntico.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sinónimo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idéntico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el mismo o casi el mismo significado.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b07f9cc45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b07f9cc45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antónimo de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significados opuestos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b07f9cc45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b07f9cc45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antónimo de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significados opuestos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b07f9cc45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1" name="Google Shape;701;g3b07f9cc45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cálido.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sinónimo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cálido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caliente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el mismo o casi el mismo significado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asteroides pueden ser tridimensionales (con altura, ancho y profundidad) y presentar formas curiosas.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el fraseo correcto haciendo énfasis en los signos de puntuación.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huida.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incluir.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cuidado.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4" Type="http://schemas.openxmlformats.org/officeDocument/2006/relationships/image" Target="../media/image45.png"/><Relationship Id="rId5" Type="http://schemas.openxmlformats.org/officeDocument/2006/relationships/image" Target="../media/image44.png"/><Relationship Id="rId6" Type="http://schemas.openxmlformats.org/officeDocument/2006/relationships/image" Target="../media/image2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435296" y="2644317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58600" y="2646313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b="1" sz="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fluidez</a:t>
            </a:r>
            <a:endParaRPr sz="9600"/>
          </a:p>
        </p:txBody>
      </p:sp>
      <p:pic>
        <p:nvPicPr>
          <p:cNvPr id="374" name="Google Shape;37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7"/>
          <p:cNvSpPr/>
          <p:nvPr/>
        </p:nvSpPr>
        <p:spPr>
          <a:xfrm>
            <a:off x="2697525" y="3291850"/>
            <a:ext cx="391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construir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8"/>
          <p:cNvSpPr/>
          <p:nvPr/>
        </p:nvSpPr>
        <p:spPr>
          <a:xfrm>
            <a:off x="2168425" y="3289125"/>
            <a:ext cx="486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destruido</a:t>
            </a:r>
            <a:endParaRPr sz="9600"/>
          </a:p>
        </p:txBody>
      </p:sp>
      <p:pic>
        <p:nvPicPr>
          <p:cNvPr id="388" name="Google Shape;38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9"/>
          <p:cNvSpPr/>
          <p:nvPr/>
        </p:nvSpPr>
        <p:spPr>
          <a:xfrm>
            <a:off x="1899550" y="3289125"/>
            <a:ext cx="5425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5" name="Google Shape;395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ui, uy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441600" y="1920250"/>
            <a:ext cx="82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fuiste, huir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cuy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2" name="Google Shape;412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fuiste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441599" y="461750"/>
            <a:ext cx="139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2031900" y="2338400"/>
            <a:ext cx="50802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7" name="Google Shape;427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 txBox="1"/>
          <p:nvPr/>
        </p:nvSpPr>
        <p:spPr>
          <a:xfrm>
            <a:off x="2578600" y="951575"/>
            <a:ext cx="595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cuy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8" name="Google Shape;438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huir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-1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441599" y="461750"/>
            <a:ext cx="139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9" name="Google Shape;459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dado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5" name="Google Shape;465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destr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7" name="Google Shape;477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después</a:t>
            </a:r>
            <a:endParaRPr sz="9600"/>
          </a:p>
        </p:txBody>
      </p:sp>
      <p:pic>
        <p:nvPicPr>
          <p:cNvPr id="483" name="Google Shape;48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ningún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tiempo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asteroides son rocas grandes que orbitan el Sol.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65"/>
          <p:cNvSpPr txBox="1"/>
          <p:nvPr/>
        </p:nvSpPr>
        <p:spPr>
          <a:xfrm>
            <a:off x="441600" y="439800"/>
            <a:ext cx="82608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Century Gothic"/>
                <a:ea typeface="Century Gothic"/>
                <a:cs typeface="Century Gothic"/>
                <a:sym typeface="Century Gothic"/>
              </a:rPr>
              <a:t>Aunque están muy lejos, su estudio causa gran interés porque nos ayuda a conocer mejor el origen del sistema solar.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9" name="Google Shape;51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5" name="Google Shape;525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3" name="Google Shape;533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Los asteroides son rocas grandes que orbitan el Sol.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9" name="Google Shape;539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0" name="Google Shape;540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1" name="Google Shape;551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8" name="Google Shape;558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4566575" y="134810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2"/>
          <p:cNvSpPr txBox="1"/>
          <p:nvPr/>
        </p:nvSpPr>
        <p:spPr>
          <a:xfrm>
            <a:off x="4566575" y="31299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distrib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2"/>
          <p:cNvSpPr txBox="1"/>
          <p:nvPr/>
        </p:nvSpPr>
        <p:spPr>
          <a:xfrm>
            <a:off x="816725" y="1813325"/>
            <a:ext cx="247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b="1" lang="en" sz="10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b="1" sz="10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2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5" name="Google Shape;565;p72" title="21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9851" y="3063673"/>
            <a:ext cx="1508326" cy="172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 title="39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1083" y="682733"/>
            <a:ext cx="1508315" cy="1723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72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restituir</a:t>
            </a:r>
            <a:endParaRPr sz="9600"/>
          </a:p>
        </p:txBody>
      </p:sp>
      <p:pic>
        <p:nvPicPr>
          <p:cNvPr id="573" name="Google Shape;573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4" name="Google Shape;574;p73"/>
          <p:cNvSpPr/>
          <p:nvPr/>
        </p:nvSpPr>
        <p:spPr>
          <a:xfrm>
            <a:off x="2578600" y="3291850"/>
            <a:ext cx="405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gratuito</a:t>
            </a:r>
            <a:endParaRPr sz="9600"/>
          </a:p>
        </p:txBody>
      </p:sp>
      <p:pic>
        <p:nvPicPr>
          <p:cNvPr id="580" name="Google Shape;580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1" name="Google Shape;581;p74"/>
          <p:cNvSpPr/>
          <p:nvPr/>
        </p:nvSpPr>
        <p:spPr>
          <a:xfrm>
            <a:off x="2340053" y="3291850"/>
            <a:ext cx="45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ruiseñor</a:t>
            </a:r>
            <a:endParaRPr sz="9600"/>
          </a:p>
        </p:txBody>
      </p:sp>
      <p:pic>
        <p:nvPicPr>
          <p:cNvPr id="587" name="Google Shape;58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8" name="Google Shape;588;p75"/>
          <p:cNvSpPr/>
          <p:nvPr/>
        </p:nvSpPr>
        <p:spPr>
          <a:xfrm>
            <a:off x="2322452" y="3291850"/>
            <a:ext cx="447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descuidado</a:t>
            </a:r>
            <a:endParaRPr sz="9600"/>
          </a:p>
        </p:txBody>
      </p:sp>
      <p:pic>
        <p:nvPicPr>
          <p:cNvPr id="594" name="Google Shape;59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5" name="Google Shape;595;p76"/>
          <p:cNvSpPr/>
          <p:nvPr/>
        </p:nvSpPr>
        <p:spPr>
          <a:xfrm>
            <a:off x="1105375" y="3291850"/>
            <a:ext cx="702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2" name="Google Shape;322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3" name="Google Shape;323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4399653" y="1343798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/>
          <p:nvPr/>
        </p:nvSpPr>
        <p:spPr>
          <a:xfrm rot="-667202">
            <a:off x="3709724" y="1899129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/>
          <p:nvPr/>
        </p:nvSpPr>
        <p:spPr>
          <a:xfrm>
            <a:off x="1126842" y="2309061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0"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endParaRPr b="1" sz="25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2099246" y="230906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4399650" y="2967550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uy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 rot="1232563">
            <a:off x="3709681" y="3227765"/>
            <a:ext cx="603581" cy="30179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21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7596" y="738925"/>
            <a:ext cx="1761677" cy="201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quickexportimages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0750" y="2640800"/>
            <a:ext cx="1761675" cy="176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contribuir</a:t>
            </a:r>
            <a:endParaRPr sz="9600"/>
          </a:p>
        </p:txBody>
      </p:sp>
      <p:pic>
        <p:nvPicPr>
          <p:cNvPr id="601" name="Google Shape;601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2" name="Google Shape;602;p77"/>
          <p:cNvSpPr/>
          <p:nvPr/>
        </p:nvSpPr>
        <p:spPr>
          <a:xfrm>
            <a:off x="1905000" y="3291850"/>
            <a:ext cx="545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perjuicio</a:t>
            </a:r>
            <a:endParaRPr sz="9600"/>
          </a:p>
        </p:txBody>
      </p:sp>
      <p:pic>
        <p:nvPicPr>
          <p:cNvPr id="608" name="Google Shape;608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9" name="Google Shape;609;p78"/>
          <p:cNvSpPr/>
          <p:nvPr/>
        </p:nvSpPr>
        <p:spPr>
          <a:xfrm>
            <a:off x="2121300" y="3291850"/>
            <a:ext cx="501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cuidadoso</a:t>
            </a:r>
            <a:endParaRPr sz="9600"/>
          </a:p>
        </p:txBody>
      </p:sp>
      <p:pic>
        <p:nvPicPr>
          <p:cNvPr id="615" name="Google Shape;615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6" name="Google Shape;616;p79"/>
          <p:cNvSpPr/>
          <p:nvPr/>
        </p:nvSpPr>
        <p:spPr>
          <a:xfrm>
            <a:off x="1481675" y="3291850"/>
            <a:ext cx="620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incluido</a:t>
            </a:r>
            <a:endParaRPr sz="9600"/>
          </a:p>
        </p:txBody>
      </p:sp>
      <p:pic>
        <p:nvPicPr>
          <p:cNvPr id="622" name="Google Shape;622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3" name="Google Shape;623;p80"/>
          <p:cNvSpPr/>
          <p:nvPr/>
        </p:nvSpPr>
        <p:spPr>
          <a:xfrm>
            <a:off x="2293050" y="3289125"/>
            <a:ext cx="450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5" name="Google Shape;635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1" name="Google Shape;641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contrib</a:t>
            </a:r>
            <a:r>
              <a:rPr lang="en" sz="9600">
                <a:solidFill>
                  <a:srgbClr val="363535"/>
                </a:solidFill>
                <a:highlight>
                  <a:srgbClr val="DAC2E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7" name="Google Shape;647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highlight>
                  <a:srgbClr val="DAC2E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dadoso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9" name="Google Shape;659;p86"/>
          <p:cNvSpPr/>
          <p:nvPr/>
        </p:nvSpPr>
        <p:spPr>
          <a:xfrm>
            <a:off x="5197332" y="2167232"/>
            <a:ext cx="3183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cerrar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86"/>
          <p:cNvSpPr/>
          <p:nvPr/>
        </p:nvSpPr>
        <p:spPr>
          <a:xfrm>
            <a:off x="763062" y="2167236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abrir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86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Antónimo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 txBox="1"/>
          <p:nvPr/>
        </p:nvSpPr>
        <p:spPr>
          <a:xfrm>
            <a:off x="3854862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⧣</a:t>
            </a:r>
            <a:endParaRPr sz="7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ruina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0" name="Google Shape;340;p42"/>
          <p:cNvSpPr/>
          <p:nvPr/>
        </p:nvSpPr>
        <p:spPr>
          <a:xfrm>
            <a:off x="3148550" y="3291850"/>
            <a:ext cx="293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87"/>
          <p:cNvSpPr/>
          <p:nvPr/>
        </p:nvSpPr>
        <p:spPr>
          <a:xfrm>
            <a:off x="6197350" y="2167225"/>
            <a:ext cx="2505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sabio</a:t>
            </a:r>
            <a:endParaRPr sz="6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87"/>
          <p:cNvSpPr/>
          <p:nvPr/>
        </p:nvSpPr>
        <p:spPr>
          <a:xfrm>
            <a:off x="441600" y="2167225"/>
            <a:ext cx="4399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inteligente</a:t>
            </a:r>
            <a:endParaRPr sz="6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87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</a:t>
            </a: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 txBox="1"/>
          <p:nvPr/>
        </p:nvSpPr>
        <p:spPr>
          <a:xfrm>
            <a:off x="484134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7" name="Google Shape;677;p88"/>
          <p:cNvSpPr/>
          <p:nvPr/>
        </p:nvSpPr>
        <p:spPr>
          <a:xfrm>
            <a:off x="5832290" y="2167225"/>
            <a:ext cx="2787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igual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88"/>
          <p:cNvSpPr/>
          <p:nvPr/>
        </p:nvSpPr>
        <p:spPr>
          <a:xfrm>
            <a:off x="524400" y="2167225"/>
            <a:ext cx="3965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idéntico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8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 txBox="1"/>
          <p:nvPr/>
        </p:nvSpPr>
        <p:spPr>
          <a:xfrm>
            <a:off x="448979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6" name="Google Shape;686;p89"/>
          <p:cNvSpPr/>
          <p:nvPr/>
        </p:nvSpPr>
        <p:spPr>
          <a:xfrm>
            <a:off x="5191775" y="2203175"/>
            <a:ext cx="3546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divertido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9"/>
          <p:cNvSpPr/>
          <p:nvPr/>
        </p:nvSpPr>
        <p:spPr>
          <a:xfrm>
            <a:off x="405325" y="2248525"/>
            <a:ext cx="3427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89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Antónimo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 txBox="1"/>
          <p:nvPr/>
        </p:nvSpPr>
        <p:spPr>
          <a:xfrm>
            <a:off x="3832912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⧣</a:t>
            </a:r>
            <a:endParaRPr sz="7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5" name="Google Shape;695;p90"/>
          <p:cNvSpPr/>
          <p:nvPr/>
        </p:nvSpPr>
        <p:spPr>
          <a:xfrm>
            <a:off x="4678050" y="2167225"/>
            <a:ext cx="3767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oscuro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90"/>
          <p:cNvSpPr/>
          <p:nvPr/>
        </p:nvSpPr>
        <p:spPr>
          <a:xfrm>
            <a:off x="698252" y="2167225"/>
            <a:ext cx="2623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90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Antónimo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0"/>
          <p:cNvSpPr txBox="1"/>
          <p:nvPr/>
        </p:nvSpPr>
        <p:spPr>
          <a:xfrm>
            <a:off x="3322062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⧣</a:t>
            </a:r>
            <a:endParaRPr sz="7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oogle Shape;70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4" name="Google Shape;704;p91"/>
          <p:cNvSpPr/>
          <p:nvPr/>
        </p:nvSpPr>
        <p:spPr>
          <a:xfrm>
            <a:off x="4849950" y="2167225"/>
            <a:ext cx="3834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caliente</a:t>
            </a:r>
            <a:endParaRPr sz="7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91"/>
          <p:cNvSpPr/>
          <p:nvPr/>
        </p:nvSpPr>
        <p:spPr>
          <a:xfrm>
            <a:off x="460050" y="2167225"/>
            <a:ext cx="3033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cálido</a:t>
            </a:r>
            <a:endParaRPr sz="7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91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1"/>
          <p:cNvSpPr txBox="1"/>
          <p:nvPr/>
        </p:nvSpPr>
        <p:spPr>
          <a:xfrm>
            <a:off x="3493962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3" name="Google Shape;713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9" name="Google Shape;719;p93"/>
          <p:cNvSpPr txBox="1"/>
          <p:nvPr/>
        </p:nvSpPr>
        <p:spPr>
          <a:xfrm>
            <a:off x="441600" y="439800"/>
            <a:ext cx="8260800" cy="3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Los asteroides pueden ser tridimensionales (con altura, ancho y profundidad) y presentar formas curiosas.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5" name="Google Shape;725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Algunos parecen trapezoides o </a:t>
            </a: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romboides</a:t>
            </a: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1" name="Google Shape;731;p95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Aunque parecen peligrosos, la mayoría no se acerca a nuestro planeta.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7" name="Google Shape;737;p96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Hoy los científicos usan telescopios y naves espaciales para estudiar los asteroides. 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huida</a:t>
            </a:r>
            <a:endParaRPr sz="9600"/>
          </a:p>
        </p:txBody>
      </p:sp>
      <p:pic>
        <p:nvPicPr>
          <p:cNvPr id="346" name="Google Shape;34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3"/>
          <p:cNvSpPr/>
          <p:nvPr/>
        </p:nvSpPr>
        <p:spPr>
          <a:xfrm>
            <a:off x="2931700" y="3289125"/>
            <a:ext cx="3364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3" name="Google Shape;743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4" name="Google Shape;744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incluir</a:t>
            </a:r>
            <a:endParaRPr sz="9600"/>
          </a:p>
        </p:txBody>
      </p:sp>
      <p:pic>
        <p:nvPicPr>
          <p:cNvPr id="353" name="Google Shape;35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4"/>
          <p:cNvSpPr/>
          <p:nvPr/>
        </p:nvSpPr>
        <p:spPr>
          <a:xfrm>
            <a:off x="2918550" y="3291850"/>
            <a:ext cx="330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cuidado</a:t>
            </a:r>
            <a:endParaRPr sz="9600"/>
          </a:p>
        </p:txBody>
      </p:sp>
      <p:pic>
        <p:nvPicPr>
          <p:cNvPr id="360" name="Google Shape;36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5"/>
          <p:cNvSpPr/>
          <p:nvPr/>
        </p:nvSpPr>
        <p:spPr>
          <a:xfrm>
            <a:off x="2133725" y="3291850"/>
            <a:ext cx="490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cuy</a:t>
            </a:r>
            <a:endParaRPr sz="9600"/>
          </a:p>
        </p:txBody>
      </p:sp>
      <p:pic>
        <p:nvPicPr>
          <p:cNvPr id="367" name="Google Shape;36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6"/>
          <p:cNvSpPr/>
          <p:nvPr/>
        </p:nvSpPr>
        <p:spPr>
          <a:xfrm>
            <a:off x="3534151" y="3291850"/>
            <a:ext cx="221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